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303" r:id="rId4"/>
    <p:sldId id="272" r:id="rId5"/>
    <p:sldId id="300" r:id="rId6"/>
    <p:sldId id="304" r:id="rId7"/>
    <p:sldId id="278" r:id="rId8"/>
    <p:sldId id="305" r:id="rId9"/>
    <p:sldId id="289" r:id="rId10"/>
    <p:sldId id="291" r:id="rId11"/>
    <p:sldId id="292" r:id="rId12"/>
    <p:sldId id="296" r:id="rId13"/>
    <p:sldId id="274" r:id="rId14"/>
    <p:sldId id="299" r:id="rId15"/>
    <p:sldId id="295" r:id="rId16"/>
    <p:sldId id="30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9" autoAdjust="0"/>
    <p:restoredTop sz="94660"/>
  </p:normalViewPr>
  <p:slideViewPr>
    <p:cSldViewPr>
      <p:cViewPr varScale="1">
        <p:scale>
          <a:sx n="80" d="100"/>
          <a:sy n="80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0BD9D-3D2B-4412-8543-69DB639852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07B3D-84F1-419A-8D4B-56171376B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43.pn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39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663860_stock-photo-cute-little-hou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571744"/>
            <a:ext cx="3516614" cy="38576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071701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Презентация к интерактивной игре </a:t>
            </a:r>
            <a:br>
              <a:rPr lang="ru-RU" sz="2800" b="1" dirty="0" smtClean="0"/>
            </a:br>
            <a:r>
              <a:rPr lang="ru-RU" sz="2800" b="1" dirty="0" smtClean="0"/>
              <a:t>по финансовой грамотности в подготовительной группе.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«Новый дом для бабушки».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857760"/>
            <a:ext cx="4133244" cy="128588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Воспитатель </a:t>
            </a:r>
            <a:r>
              <a:rPr lang="ru-RU" sz="1800" b="1" dirty="0" err="1" smtClean="0">
                <a:solidFill>
                  <a:schemeClr val="tx1"/>
                </a:solidFill>
              </a:rPr>
              <a:t>Фисан</a:t>
            </a:r>
            <a:r>
              <a:rPr lang="ru-RU" sz="1800" b="1" dirty="0" smtClean="0">
                <a:solidFill>
                  <a:schemeClr val="tx1"/>
                </a:solidFill>
              </a:rPr>
              <a:t> Елена Григорьевна ГБДОУ детский сад №34 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Красногвардейского района 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города Санкт-Петербурга.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1e05241f762be58e908a84628a8c119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428868"/>
            <a:ext cx="1857388" cy="2261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14414" y="1571612"/>
          <a:ext cx="6929486" cy="2357454"/>
        </p:xfrm>
        <a:graphic>
          <a:graphicData uri="http://schemas.openxmlformats.org/drawingml/2006/table">
            <a:tbl>
              <a:tblPr/>
              <a:tblGrid>
                <a:gridCol w="1143008"/>
                <a:gridCol w="1214446"/>
                <a:gridCol w="1143008"/>
                <a:gridCol w="1143008"/>
                <a:gridCol w="1132638"/>
                <a:gridCol w="1153378"/>
              </a:tblGrid>
              <a:tr h="1285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vector-cartoon-elephant-01-vector-material-eps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786314" y="1643050"/>
            <a:ext cx="1000132" cy="1145586"/>
          </a:xfrm>
          <a:prstGeom prst="rect">
            <a:avLst/>
          </a:prstGeom>
        </p:spPr>
      </p:pic>
      <p:pic>
        <p:nvPicPr>
          <p:cNvPr id="6" name="Рисунок 5" descr="1637687205_4-flomaster-club-p-kit-risunok-dlya-detei-detskie-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85852" y="1785926"/>
            <a:ext cx="1000108" cy="1000108"/>
          </a:xfrm>
          <a:prstGeom prst="rect">
            <a:avLst/>
          </a:prstGeom>
        </p:spPr>
      </p:pic>
      <p:pic>
        <p:nvPicPr>
          <p:cNvPr id="11" name="Рисунок 10" descr="1637687205_4-flomaster-club-p-kit-risunok-dlya-detei-detskie-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29322" y="1785926"/>
            <a:ext cx="1000108" cy="1000108"/>
          </a:xfrm>
          <a:prstGeom prst="rect">
            <a:avLst/>
          </a:prstGeom>
        </p:spPr>
      </p:pic>
      <p:pic>
        <p:nvPicPr>
          <p:cNvPr id="12" name="Рисунок 11" descr="дол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643306" y="1785926"/>
            <a:ext cx="1037475" cy="1014413"/>
          </a:xfrm>
          <a:prstGeom prst="rect">
            <a:avLst/>
          </a:prstGeom>
        </p:spPr>
      </p:pic>
      <p:pic>
        <p:nvPicPr>
          <p:cNvPr id="13" name="Рисунок 12" descr="дол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072330" y="1785926"/>
            <a:ext cx="1037475" cy="1014413"/>
          </a:xfrm>
          <a:prstGeom prst="rect">
            <a:avLst/>
          </a:prstGeom>
        </p:spPr>
      </p:pic>
      <p:pic>
        <p:nvPicPr>
          <p:cNvPr id="14" name="Рисунок 13" descr="йщш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430014" y="1714488"/>
            <a:ext cx="1109903" cy="928694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142976" y="4500570"/>
            <a:ext cx="3500462" cy="1285884"/>
          </a:xfrm>
        </p:spPr>
        <p:txBody>
          <a:bodyPr/>
          <a:lstStyle/>
          <a:p>
            <a:r>
              <a:rPr lang="ru-RU" b="1" dirty="0" smtClean="0"/>
              <a:t>КРАСКА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641160842_45-papik-pro-p-pesik-detskii-risunok-45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000495" y="1571612"/>
            <a:ext cx="1049857" cy="1214446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57290" y="1571612"/>
          <a:ext cx="5929354" cy="2357454"/>
        </p:xfrm>
        <a:graphic>
          <a:graphicData uri="http://schemas.openxmlformats.org/drawingml/2006/table">
            <a:tbl>
              <a:tblPr/>
              <a:tblGrid>
                <a:gridCol w="1270187"/>
                <a:gridCol w="1313896"/>
                <a:gridCol w="1127142"/>
                <a:gridCol w="1125818"/>
                <a:gridCol w="1092311"/>
              </a:tblGrid>
              <a:tr h="1285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1637687205_4-flomaster-club-p-kit-risunok-dlya-detei-detskie-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1714488"/>
            <a:ext cx="1000108" cy="1000108"/>
          </a:xfrm>
          <a:prstGeom prst="rect">
            <a:avLst/>
          </a:prstGeom>
        </p:spPr>
      </p:pic>
      <p:pic>
        <p:nvPicPr>
          <p:cNvPr id="8" name="Рисунок 7" descr="зке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28926" y="1643050"/>
            <a:ext cx="857256" cy="1028708"/>
          </a:xfrm>
          <a:prstGeom prst="rect">
            <a:avLst/>
          </a:prstGeom>
        </p:spPr>
      </p:pic>
      <p:pic>
        <p:nvPicPr>
          <p:cNvPr id="11" name="Рисунок 10" descr="1576026094_2-2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500890" y="1714488"/>
            <a:ext cx="989662" cy="1000132"/>
          </a:xfrm>
          <a:prstGeom prst="rect">
            <a:avLst/>
          </a:prstGeom>
        </p:spPr>
      </p:pic>
      <p:pic>
        <p:nvPicPr>
          <p:cNvPr id="13" name="Рисунок 12" descr="1630498695_10-papik-pro-p-indyuk-risunok-1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286512" y="1857364"/>
            <a:ext cx="928694" cy="9127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42976" y="4500570"/>
            <a:ext cx="3643338" cy="1357322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ДОСКИ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14414" y="1571612"/>
          <a:ext cx="6929486" cy="2357454"/>
        </p:xfrm>
        <a:graphic>
          <a:graphicData uri="http://schemas.openxmlformats.org/drawingml/2006/table">
            <a:tbl>
              <a:tblPr/>
              <a:tblGrid>
                <a:gridCol w="1143008"/>
                <a:gridCol w="1214446"/>
                <a:gridCol w="1143008"/>
                <a:gridCol w="1143008"/>
                <a:gridCol w="1132638"/>
                <a:gridCol w="1153378"/>
              </a:tblGrid>
              <a:tr h="1285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Рисунок 13" descr="йщш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28860" y="1714488"/>
            <a:ext cx="1109903" cy="928694"/>
          </a:xfrm>
          <a:prstGeom prst="rect">
            <a:avLst/>
          </a:prstGeom>
        </p:spPr>
      </p:pic>
      <p:pic>
        <p:nvPicPr>
          <p:cNvPr id="10" name="Рисунок 9" descr="depositphotos_24932401-stock-photo-watercolor-appl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072330" y="1857364"/>
            <a:ext cx="928694" cy="857256"/>
          </a:xfrm>
          <a:prstGeom prst="rect">
            <a:avLst/>
          </a:prstGeom>
        </p:spPr>
      </p:pic>
      <p:pic>
        <p:nvPicPr>
          <p:cNvPr id="16" name="Рисунок 15" descr="1639204788_11-papik-pro-p-klipart-lisa-1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143636" y="1714488"/>
            <a:ext cx="819436" cy="1071570"/>
          </a:xfrm>
          <a:prstGeom prst="rect">
            <a:avLst/>
          </a:prstGeom>
        </p:spPr>
      </p:pic>
      <p:pic>
        <p:nvPicPr>
          <p:cNvPr id="17" name="Рисунок 16" descr="image_56290318100521268026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428728" y="1699288"/>
            <a:ext cx="785818" cy="1086770"/>
          </a:xfrm>
          <a:prstGeom prst="rect">
            <a:avLst/>
          </a:prstGeom>
        </p:spPr>
      </p:pic>
      <p:pic>
        <p:nvPicPr>
          <p:cNvPr id="18" name="Рисунок 17" descr="volk17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786314" y="1643050"/>
            <a:ext cx="928694" cy="1188602"/>
          </a:xfrm>
          <a:prstGeom prst="rect">
            <a:avLst/>
          </a:prstGeom>
        </p:spPr>
      </p:pic>
      <p:pic>
        <p:nvPicPr>
          <p:cNvPr id="19" name="Рисунок 18" descr="зке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714744" y="1643050"/>
            <a:ext cx="1000133" cy="1214439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857224" y="4714884"/>
            <a:ext cx="3571900" cy="114300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КРОВЛЯ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5"/>
            <a:ext cx="7772400" cy="44291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                                 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type="subTitle" idx="1"/>
          </p:nvPr>
        </p:nvSpPr>
        <p:spPr>
          <a:xfrm>
            <a:off x="857224" y="428604"/>
            <a:ext cx="7715304" cy="607223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Всё, что в мире продаётся,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И кирпич, и самовар,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Называется  </a:t>
            </a:r>
            <a:r>
              <a:rPr lang="ru-RU" sz="2000" b="1" dirty="0" smtClean="0">
                <a:solidFill>
                  <a:srgbClr val="FF0000"/>
                </a:solidFill>
              </a:rPr>
              <a:t>_____________</a:t>
            </a:r>
          </a:p>
          <a:p>
            <a:pPr algn="l"/>
            <a:endParaRPr lang="ru-RU" sz="2000" b="1" dirty="0" smtClean="0">
              <a:solidFill>
                <a:srgbClr val="FF0000"/>
              </a:solidFill>
            </a:endParaRPr>
          </a:p>
          <a:p>
            <a:pPr algn="l"/>
            <a:endParaRPr lang="ru-RU" sz="2000" b="1" dirty="0" smtClean="0">
              <a:solidFill>
                <a:srgbClr val="FF0000"/>
              </a:solidFill>
            </a:endParaRPr>
          </a:p>
          <a:p>
            <a:pPr algn="l"/>
            <a:endParaRPr lang="ru-RU" sz="2000" b="1" dirty="0" smtClean="0">
              <a:solidFill>
                <a:srgbClr val="FF0000"/>
              </a:solidFill>
            </a:endParaRPr>
          </a:p>
          <a:p>
            <a:pPr algn="l"/>
            <a:endParaRPr lang="ru-RU" sz="20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На товаре быть должна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Обязательно</a:t>
            </a:r>
            <a:r>
              <a:rPr lang="ru-RU" sz="2000" b="1" dirty="0" smtClean="0">
                <a:solidFill>
                  <a:srgbClr val="FF0000"/>
                </a:solidFill>
              </a:rPr>
              <a:t>  _____________</a:t>
            </a:r>
          </a:p>
          <a:p>
            <a:pPr algn="l"/>
            <a:endParaRPr lang="ru-RU" sz="2000" b="1" dirty="0" smtClean="0">
              <a:solidFill>
                <a:srgbClr val="FF0000"/>
              </a:solidFill>
            </a:endParaRPr>
          </a:p>
          <a:p>
            <a:pPr algn="l"/>
            <a:endParaRPr lang="ru-RU" sz="2000" b="1" dirty="0" smtClean="0">
              <a:solidFill>
                <a:srgbClr val="FF0000"/>
              </a:solidFill>
            </a:endParaRPr>
          </a:p>
          <a:p>
            <a:pPr algn="l"/>
            <a:endParaRPr lang="ru-RU" sz="2000" b="1" dirty="0" smtClean="0">
              <a:solidFill>
                <a:srgbClr val="FF0000"/>
              </a:solidFill>
            </a:endParaRPr>
          </a:p>
          <a:p>
            <a:pPr algn="l"/>
            <a:endParaRPr lang="ru-RU" sz="20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За всё , что купит человек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Дадут ему на кассе</a:t>
            </a:r>
            <a:r>
              <a:rPr lang="ru-RU" sz="2000" b="1" dirty="0" smtClean="0">
                <a:solidFill>
                  <a:srgbClr val="FF0000"/>
                </a:solidFill>
              </a:rPr>
              <a:t> _________</a:t>
            </a:r>
          </a:p>
          <a:p>
            <a:pPr algn="l"/>
            <a:endParaRPr lang="ru-RU" sz="2000" b="1" dirty="0" smtClean="0">
              <a:solidFill>
                <a:srgbClr val="FF0000"/>
              </a:solidFill>
            </a:endParaRPr>
          </a:p>
          <a:p>
            <a:pPr algn="l"/>
            <a:endParaRPr lang="ru-RU" sz="2000" b="1" dirty="0" smtClean="0">
              <a:solidFill>
                <a:srgbClr val="FF0000"/>
              </a:solidFill>
            </a:endParaRPr>
          </a:p>
          <a:p>
            <a:pPr algn="l"/>
            <a:endParaRPr lang="ru-RU" sz="2000" b="1" dirty="0" smtClean="0">
              <a:solidFill>
                <a:srgbClr val="FF0000"/>
              </a:solidFill>
            </a:endParaRPr>
          </a:p>
          <a:p>
            <a:pPr algn="l"/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3" name="Рисунок 12" descr="жжже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553" y="2500306"/>
            <a:ext cx="2340309" cy="1857388"/>
          </a:xfrm>
          <a:prstGeom prst="rect">
            <a:avLst/>
          </a:prstGeom>
        </p:spPr>
      </p:pic>
      <p:pic>
        <p:nvPicPr>
          <p:cNvPr id="14" name="Рисунок 13" descr="лк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711" y="4643446"/>
            <a:ext cx="3138623" cy="1785950"/>
          </a:xfrm>
          <a:prstGeom prst="rect">
            <a:avLst/>
          </a:prstGeom>
        </p:spPr>
      </p:pic>
      <p:pic>
        <p:nvPicPr>
          <p:cNvPr id="15" name="Рисунок 14" descr="Tovar-dnya-500h50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7752" y="357166"/>
            <a:ext cx="1857388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4. Игра «Кто лишний?»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Люди каких профессий требуются для постройки дома?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14282" y="3286124"/>
            <a:ext cx="8572560" cy="307183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ПОЛИЦЕЙСКИЙ         АРХИТЕКТОР                      ВРАЧ                       ВОДИТЕЛЬ</a:t>
            </a: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               ПОВАР                     СТРОИТЕЛЬ                  ШВЕЯ                 ПРОДАВЕЦ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1285860"/>
            <a:ext cx="1509516" cy="1928826"/>
          </a:xfrm>
          <a:prstGeom prst="rect">
            <a:avLst/>
          </a:prstGeom>
        </p:spPr>
      </p:pic>
      <p:pic>
        <p:nvPicPr>
          <p:cNvPr id="5" name="Рисунок 4" descr="1639324039_29-papik-pro-p-voditel-klipart-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643702" y="1357298"/>
            <a:ext cx="2000244" cy="1423507"/>
          </a:xfrm>
          <a:prstGeom prst="rect">
            <a:avLst/>
          </a:prstGeom>
        </p:spPr>
      </p:pic>
      <p:pic>
        <p:nvPicPr>
          <p:cNvPr id="6" name="Рисунок 5" descr="10aed255443e87024e231c63112de71f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428860" y="1000108"/>
            <a:ext cx="1628709" cy="2143140"/>
          </a:xfrm>
          <a:prstGeom prst="rect">
            <a:avLst/>
          </a:prstGeom>
        </p:spPr>
      </p:pic>
      <p:pic>
        <p:nvPicPr>
          <p:cNvPr id="9" name="Рисунок 8" descr="1599225996_image1.jpe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071802" y="3786190"/>
            <a:ext cx="1296290" cy="2166934"/>
          </a:xfrm>
          <a:prstGeom prst="rect">
            <a:avLst/>
          </a:prstGeom>
        </p:spPr>
      </p:pic>
      <p:pic>
        <p:nvPicPr>
          <p:cNvPr id="11" name="Рисунок 10" descr="d4eb7591218f8ed3505935979e0ca0e0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714876" y="1142984"/>
            <a:ext cx="1357322" cy="2147161"/>
          </a:xfrm>
          <a:prstGeom prst="rect">
            <a:avLst/>
          </a:prstGeom>
        </p:spPr>
      </p:pic>
      <p:pic>
        <p:nvPicPr>
          <p:cNvPr id="12" name="Рисунок 11" descr="зз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8662" y="3857628"/>
            <a:ext cx="1419774" cy="1895471"/>
          </a:xfrm>
          <a:prstGeom prst="rect">
            <a:avLst/>
          </a:prstGeom>
        </p:spPr>
      </p:pic>
      <p:pic>
        <p:nvPicPr>
          <p:cNvPr id="13" name="Рисунок 12" descr="лл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2066" y="3857628"/>
            <a:ext cx="1337739" cy="1785950"/>
          </a:xfrm>
          <a:prstGeom prst="rect">
            <a:avLst/>
          </a:prstGeom>
        </p:spPr>
      </p:pic>
      <p:pic>
        <p:nvPicPr>
          <p:cNvPr id="14" name="Рисунок 13" descr="1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6929454" y="3857628"/>
            <a:ext cx="1571636" cy="2008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785817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5. Игра «Составь из букв слова». Где и чем можно оплатить покупку?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000108"/>
            <a:ext cx="8358246" cy="5572164"/>
          </a:xfrm>
          <a:ln w="57150"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algn="l"/>
            <a:r>
              <a:rPr lang="ru-RU" sz="7200" b="1" dirty="0" smtClean="0">
                <a:solidFill>
                  <a:schemeClr val="tx2"/>
                </a:solidFill>
              </a:rPr>
              <a:t> Б</a:t>
            </a:r>
            <a:r>
              <a:rPr lang="ru-RU" sz="7200" b="1" dirty="0" smtClean="0"/>
              <a:t> </a:t>
            </a:r>
            <a:r>
              <a:rPr lang="ru-RU" sz="7200" b="1" dirty="0" smtClean="0">
                <a:solidFill>
                  <a:srgbClr val="FF0000"/>
                </a:solidFill>
              </a:rPr>
              <a:t>А </a:t>
            </a:r>
            <a:r>
              <a:rPr lang="ru-RU" sz="7200" b="1" dirty="0" smtClean="0">
                <a:solidFill>
                  <a:schemeClr val="tx2"/>
                </a:solidFill>
              </a:rPr>
              <a:t>К Н</a:t>
            </a:r>
          </a:p>
          <a:p>
            <a:pPr algn="l"/>
            <a:endParaRPr lang="ru-RU" sz="7200" b="1" dirty="0" smtClean="0">
              <a:solidFill>
                <a:schemeClr val="tx2"/>
              </a:solidFill>
            </a:endParaRPr>
          </a:p>
          <a:p>
            <a:pPr algn="l"/>
            <a:r>
              <a:rPr lang="ru-RU" sz="7200" b="1" dirty="0" smtClean="0"/>
              <a:t> </a:t>
            </a:r>
            <a:r>
              <a:rPr lang="ru-RU" sz="7200" b="1" dirty="0" smtClean="0">
                <a:solidFill>
                  <a:schemeClr val="tx2"/>
                </a:solidFill>
              </a:rPr>
              <a:t>К </a:t>
            </a:r>
            <a:r>
              <a:rPr lang="ru-RU" sz="7200" b="1" dirty="0" smtClean="0">
                <a:solidFill>
                  <a:srgbClr val="FF0000"/>
                </a:solidFill>
              </a:rPr>
              <a:t>А </a:t>
            </a:r>
            <a:r>
              <a:rPr lang="ru-RU" sz="7200" b="1" dirty="0" smtClean="0">
                <a:solidFill>
                  <a:schemeClr val="tx2"/>
                </a:solidFill>
              </a:rPr>
              <a:t>Т Р </a:t>
            </a:r>
            <a:r>
              <a:rPr lang="ru-RU" sz="7200" b="1" dirty="0" smtClean="0">
                <a:solidFill>
                  <a:srgbClr val="FF0000"/>
                </a:solidFill>
              </a:rPr>
              <a:t>А</a:t>
            </a:r>
          </a:p>
          <a:p>
            <a:pPr algn="l"/>
            <a:endParaRPr lang="ru-RU" sz="72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7200" b="1" dirty="0" smtClean="0"/>
              <a:t> </a:t>
            </a:r>
            <a:r>
              <a:rPr lang="ru-RU" sz="7200" b="1" dirty="0" smtClean="0">
                <a:solidFill>
                  <a:schemeClr val="tx2"/>
                </a:solidFill>
              </a:rPr>
              <a:t>Р Б </a:t>
            </a:r>
            <a:r>
              <a:rPr lang="ru-RU" sz="7200" b="1" dirty="0" smtClean="0">
                <a:solidFill>
                  <a:srgbClr val="FF0000"/>
                </a:solidFill>
              </a:rPr>
              <a:t>У </a:t>
            </a:r>
            <a:r>
              <a:rPr lang="ru-RU" sz="7200" b="1" dirty="0" smtClean="0">
                <a:solidFill>
                  <a:schemeClr val="tx2"/>
                </a:solidFill>
              </a:rPr>
              <a:t>Ь Л</a:t>
            </a:r>
            <a:endParaRPr lang="ru-RU" sz="7200" b="1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mir_budget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214686"/>
            <a:ext cx="2643206" cy="1629977"/>
          </a:xfrm>
          <a:prstGeom prst="rect">
            <a:avLst/>
          </a:prstGeom>
        </p:spPr>
      </p:pic>
      <p:pic>
        <p:nvPicPr>
          <p:cNvPr id="5" name="Рисунок 4" descr="rubl-1-1_bhxl-1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5000612"/>
            <a:ext cx="1857388" cy="1857388"/>
          </a:xfrm>
          <a:prstGeom prst="rect">
            <a:avLst/>
          </a:prstGeom>
        </p:spPr>
      </p:pic>
      <p:pic>
        <p:nvPicPr>
          <p:cNvPr id="6" name="Рисунок 5" descr="уа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1000108"/>
            <a:ext cx="2057748" cy="1933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14414" y="1571612"/>
          <a:ext cx="6929486" cy="2357454"/>
        </p:xfrm>
        <a:graphic>
          <a:graphicData uri="http://schemas.openxmlformats.org/drawingml/2006/table">
            <a:tbl>
              <a:tblPr/>
              <a:tblGrid>
                <a:gridCol w="1143008"/>
                <a:gridCol w="1214446"/>
                <a:gridCol w="1143008"/>
                <a:gridCol w="1143008"/>
                <a:gridCol w="1132638"/>
                <a:gridCol w="1153378"/>
              </a:tblGrid>
              <a:tr h="1285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5400" b="1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5400" b="1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5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5400" b="1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solidFill>
                            <a:schemeClr val="tx2"/>
                          </a:solidFill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5400" b="1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5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Отгадай кодовое слово.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 descr="mir_budget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214818"/>
            <a:ext cx="3429024" cy="2114565"/>
          </a:xfrm>
          <a:prstGeom prst="rect">
            <a:avLst/>
          </a:prstGeom>
        </p:spPr>
      </p:pic>
      <p:pic>
        <p:nvPicPr>
          <p:cNvPr id="6" name="Рисунок 5" descr="img_user_file_5706a50925b88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28"/>
            <a:ext cx="8215370" cy="657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svkartinkah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7b1732bcf0dc7e1477d9c5889017093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143248"/>
            <a:ext cx="2428892" cy="3522925"/>
          </a:xfrm>
          <a:prstGeom prst="rect">
            <a:avLst/>
          </a:prstGeom>
        </p:spPr>
      </p:pic>
      <p:pic>
        <p:nvPicPr>
          <p:cNvPr id="5" name="Рисунок 4" descr="1576026094_2-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215206" y="4000504"/>
            <a:ext cx="1135505" cy="1071570"/>
          </a:xfrm>
          <a:prstGeom prst="rect">
            <a:avLst/>
          </a:prstGeom>
        </p:spPr>
      </p:pic>
      <p:pic>
        <p:nvPicPr>
          <p:cNvPr id="6" name="Рисунок 5" descr="1630661973_19-papik-pro-p-volk-detskii-risunok-19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405180" y="3714752"/>
            <a:ext cx="3905276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блако 12"/>
          <p:cNvSpPr/>
          <p:nvPr/>
        </p:nvSpPr>
        <p:spPr>
          <a:xfrm>
            <a:off x="285720" y="5500702"/>
            <a:ext cx="4357718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285720" y="4357694"/>
            <a:ext cx="4357718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214282" y="3214686"/>
            <a:ext cx="4357718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357158" y="2143116"/>
            <a:ext cx="4357718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285720" y="857232"/>
            <a:ext cx="4357718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72198" y="357166"/>
            <a:ext cx="2571768" cy="92869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Как построить новый дом?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714348" y="428604"/>
            <a:ext cx="8143932" cy="5832196"/>
          </a:xfrm>
        </p:spPr>
        <p:txBody>
          <a:bodyPr>
            <a:normAutofit/>
          </a:bodyPr>
          <a:lstStyle/>
          <a:p>
            <a:pPr algn="l"/>
            <a:endParaRPr lang="ru-RU" sz="1400" dirty="0" smtClean="0"/>
          </a:p>
          <a:p>
            <a:pPr algn="l"/>
            <a:endParaRPr lang="ru-RU" sz="1400" dirty="0" smtClean="0"/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                       1 шаг.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 Анализ дохода семьи  Красной Шапочки.</a:t>
            </a:r>
          </a:p>
          <a:p>
            <a:pPr algn="l"/>
            <a:endParaRPr lang="ru-RU" sz="1400" b="1" dirty="0" smtClean="0">
              <a:solidFill>
                <a:schemeClr val="tx1"/>
              </a:solidFill>
            </a:endParaRPr>
          </a:p>
          <a:p>
            <a:pPr algn="l"/>
            <a:endParaRPr lang="ru-RU" sz="1400" b="1" dirty="0" smtClean="0">
              <a:solidFill>
                <a:schemeClr val="tx1"/>
              </a:solidFill>
            </a:endParaRPr>
          </a:p>
          <a:p>
            <a:pPr algn="l"/>
            <a:endParaRPr lang="ru-RU" sz="14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                       2 шаг.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 Анализ расходов на строительство нового дома.</a:t>
            </a:r>
          </a:p>
          <a:p>
            <a:pPr algn="l"/>
            <a:endParaRPr lang="ru-RU" sz="1400" b="1" dirty="0" smtClean="0">
              <a:solidFill>
                <a:schemeClr val="tx1"/>
              </a:solidFill>
            </a:endParaRPr>
          </a:p>
          <a:p>
            <a:pPr algn="l"/>
            <a:endParaRPr lang="ru-RU" sz="14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                       3 шаг.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 Выбор строительных материалов.</a:t>
            </a:r>
          </a:p>
          <a:p>
            <a:pPr algn="l"/>
            <a:endParaRPr lang="ru-RU" sz="1400" b="1" dirty="0" smtClean="0">
              <a:solidFill>
                <a:schemeClr val="tx1"/>
              </a:solidFill>
            </a:endParaRPr>
          </a:p>
          <a:p>
            <a:pPr algn="l"/>
            <a:endParaRPr lang="ru-RU" sz="14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                      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                         4 шаг.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 Наём  работников на стройку.</a:t>
            </a:r>
          </a:p>
          <a:p>
            <a:pPr algn="l"/>
            <a:endParaRPr lang="ru-RU" sz="1400" b="1" dirty="0" smtClean="0">
              <a:solidFill>
                <a:schemeClr val="tx1"/>
              </a:solidFill>
            </a:endParaRPr>
          </a:p>
          <a:p>
            <a:pPr algn="l"/>
            <a:endParaRPr lang="ru-RU" sz="14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                         5 шаг.</a:t>
            </a:r>
          </a:p>
          <a:p>
            <a:pPr algn="l"/>
            <a:r>
              <a:rPr lang="ru-RU" sz="1400" b="1" dirty="0" smtClean="0">
                <a:solidFill>
                  <a:schemeClr val="tx1"/>
                </a:solidFill>
              </a:rPr>
              <a:t>  Оплата расходов на строительство дома.</a:t>
            </a:r>
          </a:p>
          <a:p>
            <a:pPr algn="l"/>
            <a:endParaRPr lang="ru-RU" sz="1400" dirty="0" smtClean="0"/>
          </a:p>
          <a:p>
            <a:endParaRPr lang="ru-RU" sz="1400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357158" y="1785926"/>
            <a:ext cx="484632" cy="4069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57158" y="3000372"/>
            <a:ext cx="484632" cy="4069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357158" y="5286388"/>
            <a:ext cx="484632" cy="4069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357158" y="4143380"/>
            <a:ext cx="484632" cy="4069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7b1732bcf0dc7e1477d9c58890170934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4786314" y="357166"/>
            <a:ext cx="1428759" cy="2232991"/>
          </a:xfrm>
          <a:prstGeom prst="rect">
            <a:avLst/>
          </a:prstGeom>
        </p:spPr>
      </p:pic>
      <p:pic>
        <p:nvPicPr>
          <p:cNvPr id="20" name="Рисунок 19" descr="знак-вопроса-красный-иллюстрация-вектора-кнопка-красного-цвета-знака-15662017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86578" y="1428736"/>
            <a:ext cx="1500222" cy="1500222"/>
          </a:xfrm>
          <a:prstGeom prst="rect">
            <a:avLst/>
          </a:prstGeom>
        </p:spPr>
      </p:pic>
      <p:pic>
        <p:nvPicPr>
          <p:cNvPr id="21" name="Рисунок 20" descr="2663860_stock-photo-cute-little-hous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286380" y="3143248"/>
            <a:ext cx="3214710" cy="3167068"/>
          </a:xfrm>
          <a:prstGeom prst="ellipse">
            <a:avLst/>
          </a:prstGeom>
          <a:ln>
            <a:solidFill>
              <a:srgbClr val="0070C0"/>
            </a:solidFill>
          </a:ln>
        </p:spPr>
      </p:pic>
      <p:sp>
        <p:nvSpPr>
          <p:cNvPr id="22" name="Стрелка вниз 21"/>
          <p:cNvSpPr/>
          <p:nvPr/>
        </p:nvSpPr>
        <p:spPr>
          <a:xfrm rot="16200000">
            <a:off x="4818888" y="5682442"/>
            <a:ext cx="484632" cy="4069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знак-вопроса-красный-иллюстрация-вектора-кнопка-красного-цвета-знака-1566201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57950" y="4786322"/>
            <a:ext cx="1571612" cy="1571612"/>
          </a:xfrm>
          <a:prstGeom prst="rect">
            <a:avLst/>
          </a:prstGeom>
        </p:spPr>
      </p:pic>
      <p:pic>
        <p:nvPicPr>
          <p:cNvPr id="6" name="Рисунок 5" descr="1639318190_32-papik-pro-p-koshelek-klipart-3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357554" y="1071546"/>
            <a:ext cx="2500350" cy="2500336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2500298" y="142853"/>
            <a:ext cx="3643338" cy="92869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1. Доходы семьи.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285720" y="3000372"/>
            <a:ext cx="8501122" cy="3571900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 Зарплата мамы.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Зарплата папы.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  Накопления родителей.</a:t>
            </a:r>
          </a:p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                     Доходы Красной Шапочки.</a:t>
            </a:r>
          </a:p>
          <a:p>
            <a:endParaRPr lang="ru-RU" sz="2000" b="1" dirty="0" smtClean="0">
              <a:solidFill>
                <a:srgbClr val="FF0000"/>
              </a:solidFill>
            </a:endParaRPr>
          </a:p>
          <a:p>
            <a:endParaRPr lang="ru-RU" sz="2000" b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1" name="Рисунок 10" descr="1611996617_17-p-zhenshchina-risunok-1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357166"/>
            <a:ext cx="1079904" cy="2571768"/>
          </a:xfrm>
          <a:prstGeom prst="rect">
            <a:avLst/>
          </a:prstGeom>
        </p:spPr>
      </p:pic>
      <p:pic>
        <p:nvPicPr>
          <p:cNvPr id="12" name="Рисунок 11" descr="b4b9f888b68d16b16c0611bad8cec51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7429520" y="285728"/>
            <a:ext cx="975469" cy="2643206"/>
          </a:xfrm>
          <a:prstGeom prst="rect">
            <a:avLst/>
          </a:prstGeom>
        </p:spPr>
      </p:pic>
      <p:sp>
        <p:nvSpPr>
          <p:cNvPr id="19" name="Стрелка влево 18"/>
          <p:cNvSpPr/>
          <p:nvPr/>
        </p:nvSpPr>
        <p:spPr>
          <a:xfrm>
            <a:off x="6000760" y="192880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143108" y="18573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 rot="2810989">
            <a:off x="3286116" y="3286124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 descr="mir_budget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786" y="4500570"/>
            <a:ext cx="2252414" cy="1388989"/>
          </a:xfrm>
          <a:prstGeom prst="rect">
            <a:avLst/>
          </a:prstGeom>
        </p:spPr>
      </p:pic>
      <p:sp>
        <p:nvSpPr>
          <p:cNvPr id="23" name="Стрелка вверх 22"/>
          <p:cNvSpPr/>
          <p:nvPr/>
        </p:nvSpPr>
        <p:spPr>
          <a:xfrm rot="19058234">
            <a:off x="5338432" y="3250229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7b1732bcf0dc7e1477d9c58890170934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000628" y="4572008"/>
            <a:ext cx="1231312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Как может заработать деньги  Красная Шапочка?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lesvkartinkah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1142984"/>
            <a:ext cx="8890000" cy="5715016"/>
          </a:xfrm>
          <a:prstGeom prst="rect">
            <a:avLst/>
          </a:prstGeom>
        </p:spPr>
      </p:pic>
      <p:pic>
        <p:nvPicPr>
          <p:cNvPr id="4" name="Рисунок 3" descr="7b1732bcf0dc7e1477d9c5889017093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3571876"/>
            <a:ext cx="2078383" cy="3014538"/>
          </a:xfrm>
          <a:prstGeom prst="rect">
            <a:avLst/>
          </a:prstGeom>
        </p:spPr>
      </p:pic>
      <p:pic>
        <p:nvPicPr>
          <p:cNvPr id="5" name="Рисунок 4" descr="ыуц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4000504"/>
            <a:ext cx="1500198" cy="1832754"/>
          </a:xfrm>
          <a:prstGeom prst="rect">
            <a:avLst/>
          </a:prstGeom>
        </p:spPr>
      </p:pic>
      <p:pic>
        <p:nvPicPr>
          <p:cNvPr id="6" name="Рисунок 5" descr="depositphotos_16621851-stock-photo-fresh-ripe-berry-in-closeup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86116" y="1857364"/>
            <a:ext cx="1857388" cy="1526154"/>
          </a:xfrm>
          <a:prstGeom prst="rect">
            <a:avLst/>
          </a:prstGeom>
        </p:spPr>
      </p:pic>
      <p:pic>
        <p:nvPicPr>
          <p:cNvPr id="7" name="Рисунок 6" descr="жыщ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322" y="4357694"/>
            <a:ext cx="2286016" cy="1359040"/>
          </a:xfrm>
          <a:prstGeom prst="rect">
            <a:avLst/>
          </a:prstGeom>
        </p:spPr>
      </p:pic>
      <p:pic>
        <p:nvPicPr>
          <p:cNvPr id="9" name="Рисунок 8" descr="1642362522_33-papik-pro-p-rinok-klipart-35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000760" y="1500174"/>
            <a:ext cx="2071702" cy="23505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Обязательные расходы семьи.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714356"/>
            <a:ext cx="8072494" cy="5500726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Коммунальные услуги.      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       Продукты питания.           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Одежда.</a:t>
            </a: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Лекарства.       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Транспорт.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 descr="01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1357298"/>
            <a:ext cx="1714496" cy="1714496"/>
          </a:xfrm>
          <a:prstGeom prst="rect">
            <a:avLst/>
          </a:prstGeom>
        </p:spPr>
      </p:pic>
      <p:pic>
        <p:nvPicPr>
          <p:cNvPr id="5" name="Рисунок 4" descr="1630692557_15-papik-pro-p-detskie-veshchi-risunok-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72264" y="2000240"/>
            <a:ext cx="2357422" cy="1666771"/>
          </a:xfrm>
          <a:prstGeom prst="rect">
            <a:avLst/>
          </a:prstGeom>
        </p:spPr>
      </p:pic>
      <p:pic>
        <p:nvPicPr>
          <p:cNvPr id="6" name="Рисунок 5" descr="i08192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57158" y="4214818"/>
            <a:ext cx="2524203" cy="2143140"/>
          </a:xfrm>
          <a:prstGeom prst="rect">
            <a:avLst/>
          </a:prstGeom>
        </p:spPr>
      </p:pic>
      <p:pic>
        <p:nvPicPr>
          <p:cNvPr id="7" name="Рисунок 6" descr="лонр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92" y="1571612"/>
            <a:ext cx="2705100" cy="1685925"/>
          </a:xfrm>
          <a:prstGeom prst="rect">
            <a:avLst/>
          </a:prstGeom>
        </p:spPr>
      </p:pic>
      <p:pic>
        <p:nvPicPr>
          <p:cNvPr id="8" name="Рисунок 7" descr="passazhirskitransport1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786182" y="4357694"/>
            <a:ext cx="4017156" cy="2209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2. Расходы на строительство дома.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ea70f3bd4843a063e98784d6f2753d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3857628"/>
            <a:ext cx="1580633" cy="2363829"/>
          </a:xfrm>
          <a:prstGeom prst="rect">
            <a:avLst/>
          </a:prstGeom>
        </p:spPr>
      </p:pic>
      <p:pic>
        <p:nvPicPr>
          <p:cNvPr id="6" name="Рисунок 5" descr="1639318190_32-papik-pro-p-koshelek-klipart-3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286116" y="1142984"/>
            <a:ext cx="2571768" cy="2571753"/>
          </a:xfrm>
          <a:prstGeom prst="rect">
            <a:avLst/>
          </a:prstGeom>
        </p:spPr>
      </p:pic>
      <p:pic>
        <p:nvPicPr>
          <p:cNvPr id="9" name="Рисунок 8" descr="na_chto_obratit_vnimanie_pri_pokupke_stroymaterialo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4000504"/>
            <a:ext cx="3818541" cy="2286016"/>
          </a:xfrm>
          <a:prstGeom prst="rect">
            <a:avLst/>
          </a:prstGeom>
        </p:spPr>
      </p:pic>
      <p:sp>
        <p:nvSpPr>
          <p:cNvPr id="7" name="Стрелка вниз 6"/>
          <p:cNvSpPr/>
          <p:nvPr/>
        </p:nvSpPr>
        <p:spPr>
          <a:xfrm rot="2529568">
            <a:off x="2623081" y="31078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462311">
            <a:off x="6026060" y="312139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0013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3. Игра «Прочитай по первым буквам».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Какие строительные материалы надо приобрести?</a:t>
            </a:r>
            <a:endParaRPr lang="ru-RU" sz="2000" dirty="0"/>
          </a:p>
        </p:txBody>
      </p:sp>
      <p:sp>
        <p:nvSpPr>
          <p:cNvPr id="24" name="Подзаголовок 23"/>
          <p:cNvSpPr>
            <a:spLocks noGrp="1"/>
          </p:cNvSpPr>
          <p:nvPr>
            <p:ph type="subTitle" idx="1"/>
          </p:nvPr>
        </p:nvSpPr>
        <p:spPr>
          <a:xfrm>
            <a:off x="928662" y="4929198"/>
            <a:ext cx="3643338" cy="107157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КИРПИЧИ</a:t>
            </a:r>
            <a:endParaRPr lang="ru-RU" sz="5400" b="1" dirty="0">
              <a:solidFill>
                <a:schemeClr val="tx1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42906" y="1428736"/>
          <a:ext cx="7929621" cy="2567410"/>
        </p:xfrm>
        <a:graphic>
          <a:graphicData uri="http://schemas.openxmlformats.org/drawingml/2006/table">
            <a:tbl>
              <a:tblPr/>
              <a:tblGrid>
                <a:gridCol w="1132803"/>
                <a:gridCol w="1132803"/>
                <a:gridCol w="1132803"/>
                <a:gridCol w="1132803"/>
                <a:gridCol w="1132803"/>
                <a:gridCol w="1132803"/>
                <a:gridCol w="1132803"/>
              </a:tblGrid>
              <a:tr h="14287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650"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" name="Рисунок 14" descr="1637687205_4-flomaster-club-p-kit-risunok-dlya-detei-detskie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48" y="1571612"/>
            <a:ext cx="1000156" cy="1000156"/>
          </a:xfrm>
          <a:prstGeom prst="rect">
            <a:avLst/>
          </a:prstGeom>
        </p:spPr>
      </p:pic>
      <p:pic>
        <p:nvPicPr>
          <p:cNvPr id="16" name="Рисунок 15" descr="1630498695_10-papik-pro-p-indyuk-risunok-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28794" y="1714488"/>
            <a:ext cx="928694" cy="912773"/>
          </a:xfrm>
          <a:prstGeom prst="rect">
            <a:avLst/>
          </a:prstGeom>
        </p:spPr>
      </p:pic>
      <p:pic>
        <p:nvPicPr>
          <p:cNvPr id="17" name="Рисунок 16" descr="1630498695_10-papik-pro-p-indyuk-risunok-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86380" y="1714488"/>
            <a:ext cx="935178" cy="919146"/>
          </a:xfrm>
          <a:prstGeom prst="rect">
            <a:avLst/>
          </a:prstGeom>
        </p:spPr>
      </p:pic>
      <p:pic>
        <p:nvPicPr>
          <p:cNvPr id="18" name="Рисунок 17" descr="1639257163_34-papik-pro-p-rak-klipart-34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6200000">
            <a:off x="2892694" y="1750722"/>
            <a:ext cx="1037215" cy="821872"/>
          </a:xfrm>
          <a:prstGeom prst="rect">
            <a:avLst/>
          </a:prstGeom>
        </p:spPr>
      </p:pic>
      <p:pic>
        <p:nvPicPr>
          <p:cNvPr id="19" name="Рисунок 18" descr="ло.jpg"/>
          <p:cNvPicPr>
            <a:picLocks noChangeAspect="1"/>
          </p:cNvPicPr>
          <p:nvPr/>
        </p:nvPicPr>
        <p:blipFill>
          <a:blip r:embed="rId6"/>
          <a:srcRect t="10909" b="12727"/>
          <a:stretch>
            <a:fillRect/>
          </a:stretch>
        </p:blipFill>
        <p:spPr>
          <a:xfrm>
            <a:off x="6357950" y="1571612"/>
            <a:ext cx="1000132" cy="1147700"/>
          </a:xfrm>
          <a:prstGeom prst="rect">
            <a:avLst/>
          </a:prstGeom>
        </p:spPr>
      </p:pic>
      <p:pic>
        <p:nvPicPr>
          <p:cNvPr id="20" name="Рисунок 19" descr="ab42073b90d66c0b5e4a7e771850b988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4810" y="1571612"/>
            <a:ext cx="904868" cy="904868"/>
          </a:xfrm>
          <a:prstGeom prst="rect">
            <a:avLst/>
          </a:prstGeom>
        </p:spPr>
      </p:pic>
      <p:pic>
        <p:nvPicPr>
          <p:cNvPr id="21" name="Рисунок 20" descr="1630498695_10-papik-pro-p-indyuk-risunok-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00958" y="1714488"/>
            <a:ext cx="935178" cy="919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57290" y="1571612"/>
          <a:ext cx="6786610" cy="2357454"/>
        </p:xfrm>
        <a:graphic>
          <a:graphicData uri="http://schemas.openxmlformats.org/drawingml/2006/table">
            <a:tbl>
              <a:tblPr/>
              <a:tblGrid>
                <a:gridCol w="1270187"/>
                <a:gridCol w="1313896"/>
                <a:gridCol w="1127142"/>
                <a:gridCol w="1125818"/>
                <a:gridCol w="939065"/>
                <a:gridCol w="1010502"/>
              </a:tblGrid>
              <a:tr h="1285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vector-cartoon-elephant-01-vector-material-eps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500166" y="1643050"/>
            <a:ext cx="1000132" cy="1145586"/>
          </a:xfrm>
          <a:prstGeom prst="rect">
            <a:avLst/>
          </a:prstGeom>
        </p:spPr>
      </p:pic>
      <p:pic>
        <p:nvPicPr>
          <p:cNvPr id="5" name="Рисунок 4" descr="1637689818_2-flomaster-club-p-tigr-risunok-dlya-detei-detskie-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86026" y="1785926"/>
            <a:ext cx="928694" cy="928694"/>
          </a:xfrm>
          <a:prstGeom prst="rect">
            <a:avLst/>
          </a:prstGeom>
        </p:spPr>
      </p:pic>
      <p:pic>
        <p:nvPicPr>
          <p:cNvPr id="6" name="Рисунок 5" descr="1637687205_4-flomaster-club-p-kit-risunok-dlya-detei-detskie-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2066" y="1714488"/>
            <a:ext cx="1000108" cy="1000108"/>
          </a:xfrm>
          <a:prstGeom prst="rect">
            <a:avLst/>
          </a:prstGeom>
        </p:spPr>
      </p:pic>
      <p:pic>
        <p:nvPicPr>
          <p:cNvPr id="7" name="Рисунок 6" descr="1639204788_11-papik-pro-p-klipart-lisa-1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215074" y="1714488"/>
            <a:ext cx="857256" cy="1100145"/>
          </a:xfrm>
          <a:prstGeom prst="rect">
            <a:avLst/>
          </a:prstGeom>
        </p:spPr>
      </p:pic>
      <p:pic>
        <p:nvPicPr>
          <p:cNvPr id="8" name="Рисунок 7" descr="зке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7215206" y="1771638"/>
            <a:ext cx="857256" cy="1028708"/>
          </a:xfrm>
          <a:prstGeom prst="rect">
            <a:avLst/>
          </a:prstGeom>
        </p:spPr>
      </p:pic>
      <p:pic>
        <p:nvPicPr>
          <p:cNvPr id="9" name="Рисунок 8" descr="thumb_img_5702b6c6cebf2_resize_0_215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143372" y="1701260"/>
            <a:ext cx="714380" cy="1137716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285852" y="4857760"/>
            <a:ext cx="3714776" cy="1285884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СТЕКЛО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</TotalTime>
  <Words>243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к интерактивной игре  по финансовой грамотности в подготовительной группе.  «Новый дом для бабушки». </vt:lpstr>
      <vt:lpstr>Слайд 2</vt:lpstr>
      <vt:lpstr>Как построить новый дом?</vt:lpstr>
      <vt:lpstr>1. Доходы семьи.</vt:lpstr>
      <vt:lpstr>Как может заработать деньги  Красная Шапочка? </vt:lpstr>
      <vt:lpstr>Обязательные расходы семьи.</vt:lpstr>
      <vt:lpstr>2. Расходы на строительство дома.</vt:lpstr>
      <vt:lpstr>3. Игра «Прочитай по первым буквам». Какие строительные материалы надо приобрести?</vt:lpstr>
      <vt:lpstr>СТЕКЛО</vt:lpstr>
      <vt:lpstr>КРАСКА</vt:lpstr>
      <vt:lpstr>ДОСКИ</vt:lpstr>
      <vt:lpstr>КРОВЛЯ</vt:lpstr>
      <vt:lpstr>                                      </vt:lpstr>
      <vt:lpstr>4. Игра «Кто лишний?» Люди каких профессий требуются для постройки дома?</vt:lpstr>
      <vt:lpstr>5. Игра «Составь из букв слова». Где и чем можно оплатить покупку?</vt:lpstr>
      <vt:lpstr>Отгадай кодовое слово.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193</cp:revision>
  <dcterms:created xsi:type="dcterms:W3CDTF">2017-11-08T17:37:10Z</dcterms:created>
  <dcterms:modified xsi:type="dcterms:W3CDTF">2022-04-24T16:26:40Z</dcterms:modified>
</cp:coreProperties>
</file>