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260" r:id="rId3"/>
    <p:sldId id="261" r:id="rId4"/>
    <p:sldId id="262" r:id="rId5"/>
    <p:sldId id="286" r:id="rId6"/>
    <p:sldId id="263" r:id="rId7"/>
    <p:sldId id="264" r:id="rId8"/>
    <p:sldId id="266" r:id="rId9"/>
    <p:sldId id="287" r:id="rId10"/>
    <p:sldId id="288" r:id="rId11"/>
    <p:sldId id="268" r:id="rId12"/>
    <p:sldId id="284" r:id="rId13"/>
    <p:sldId id="285" r:id="rId14"/>
    <p:sldId id="289" r:id="rId15"/>
    <p:sldId id="269" r:id="rId16"/>
    <p:sldId id="276" r:id="rId17"/>
    <p:sldId id="277" r:id="rId18"/>
    <p:sldId id="290" r:id="rId19"/>
    <p:sldId id="282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808E980-C5A9-4A81-B000-C6A164BFDD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03196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6072-49D0-4615-A237-7D7403426D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50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C09AF-5441-4626-A1DA-0BB53F8EE9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706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904C3-89A0-4815-992F-2BB8DC5208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025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95B06ECF-FDB3-4934-8CE9-E75DAE1F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5445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E0533-695E-49F3-BAE1-E5DFCB6AF3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81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6AF37-6948-4795-861A-4EF8F4B849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241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35DCB-06FD-40E8-B265-F108354217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679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BF3E6-72B4-4784-9320-9996273EC8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692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6944-9122-4873-A4BF-35B6A8C214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647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16EF9-2909-4DFB-BB73-38C2A522D0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495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C5D65290-3AD1-4536-B051-F6C5FE7D6B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74" r:id="rId2"/>
    <p:sldLayoutId id="2147483783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4" r:id="rId9"/>
    <p:sldLayoutId id="2147483780" r:id="rId10"/>
    <p:sldLayoutId id="21474837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4725144"/>
            <a:ext cx="7772400" cy="172819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800" dirty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Внеклассное мероприятие</a:t>
            </a:r>
            <a:b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для 6 класса</a:t>
            </a:r>
            <a:b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  <a:t>Подготовил учитель математики </a:t>
            </a:r>
            <a:b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  <a:t>МБОУ «СШ № 12»</a:t>
            </a:r>
            <a:b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3100" dirty="0" err="1" smtClean="0">
                <a:solidFill>
                  <a:srgbClr val="FF0000"/>
                </a:solidFill>
                <a:cs typeface="Times New Roman" pitchFamily="18" charset="0"/>
              </a:rPr>
              <a:t>г.Новый</a:t>
            </a:r>
            <a: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  <a:t> Уренгой</a:t>
            </a:r>
            <a:b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3100" dirty="0" err="1" smtClean="0">
                <a:solidFill>
                  <a:srgbClr val="FF0000"/>
                </a:solidFill>
                <a:cs typeface="Times New Roman" pitchFamily="18" charset="0"/>
              </a:rPr>
              <a:t>Черниева</a:t>
            </a:r>
            <a:r>
              <a:rPr lang="ru-RU" sz="3100" dirty="0" smtClean="0">
                <a:solidFill>
                  <a:srgbClr val="FF0000"/>
                </a:solidFill>
                <a:cs typeface="Times New Roman" pitchFamily="18" charset="0"/>
              </a:rPr>
              <a:t> Татьяна Викторовна</a:t>
            </a:r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2800" dirty="0" smtClean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07950" y="549275"/>
            <a:ext cx="9144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Развлекательное шоу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6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sz="6000" b="1">
                <a:solidFill>
                  <a:srgbClr val="FDDA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altLang="ru-RU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60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ru-RU" sz="6000" b="1">
                <a:solidFill>
                  <a:srgbClr val="FDA6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altLang="ru-RU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60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altLang="ru-RU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6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6000" b="1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6000" b="1">
                <a:solidFill>
                  <a:srgbClr val="FFEB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6000" b="1">
                <a:solidFill>
                  <a:srgbClr val="FF88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6000" b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6000" b="1">
                <a:solidFill>
                  <a:srgbClr val="FDBF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6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6000" b="1">
                <a:solidFill>
                  <a:srgbClr val="FFC2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6000" b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6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altLang="ru-RU" sz="6000" b="1">
                <a:solidFill>
                  <a:srgbClr val="FDDA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6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altLang="ru-RU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sz="6000" b="1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Times New Roman" panose="02020603050405020304" pitchFamily="18" charset="0"/>
            </a:endParaRPr>
          </a:p>
        </p:txBody>
      </p:sp>
      <p:graphicFrame>
        <p:nvGraphicFramePr>
          <p:cNvPr id="15363" name="Object 1"/>
          <p:cNvGraphicFramePr>
            <a:graphicFrameLocks noChangeAspect="1"/>
          </p:cNvGraphicFramePr>
          <p:nvPr/>
        </p:nvGraphicFramePr>
        <p:xfrm>
          <a:off x="0" y="0"/>
          <a:ext cx="9144000" cy="680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Слайд" r:id="rId3" imgW="4570587" imgH="3427442" progId="PowerPoint.Slide.12">
                  <p:embed/>
                </p:oleObj>
              </mc:Choice>
              <mc:Fallback>
                <p:oleObj name="Слайд" r:id="rId3" imgW="4570587" imgH="3427442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0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Конкурс четвёртый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349500"/>
            <a:ext cx="7931150" cy="2836863"/>
          </a:xfrm>
        </p:spPr>
        <p:txBody>
          <a:bodyPr>
            <a:normAutofit lnSpcReduction="10000"/>
          </a:bodyPr>
          <a:lstStyle/>
          <a:p>
            <a:pPr marL="609600" indent="-60960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600" dirty="0" smtClean="0">
                <a:solidFill>
                  <a:srgbClr val="FF0000"/>
                </a:solidFill>
              </a:rPr>
              <a:t>«Конкурс капитанов»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8212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7030A0"/>
                </a:solidFill>
              </a:rPr>
              <a:t>Рисунки команде «1»</a:t>
            </a:r>
          </a:p>
        </p:txBody>
      </p:sp>
      <p:pic>
        <p:nvPicPr>
          <p:cNvPr id="39938" name="Picture 2" descr="http://i005.radikal.ru/0804/81/a383d7acb8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225266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 descr="http://i.i.ua/photo/images/blog/1/0/519901_5caa255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929063"/>
            <a:ext cx="1547812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68313" y="4581525"/>
            <a:ext cx="4071937" cy="1643063"/>
          </a:xfrm>
          <a:prstGeom prst="line">
            <a:avLst/>
          </a:prstGeom>
          <a:ln w="762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265069" y="1159669"/>
            <a:ext cx="1785938" cy="142875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6443663" y="2781300"/>
            <a:ext cx="2143125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>
            <a:off x="6659563" y="2492375"/>
            <a:ext cx="214312" cy="428625"/>
          </a:xfrm>
          <a:prstGeom prst="arc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987675" y="1628775"/>
            <a:ext cx="2286000" cy="13573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39944" name="Picture 8" descr="http://www.razdul.info/files/karandas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573463"/>
            <a:ext cx="30289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5778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Рисунки команде «2»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8914" name="Picture 2" descr="http://matnauka.ru/wp-content/uploads/2010/03/matnauka-ru-otkladyvanie-ugl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071813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http://4.bp.blogspot.com/_paWiRSO1ojE/StdZUA1GDVI/AAAAAAAAAVY/x05orMeQ6oA/s400/ship5-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908050"/>
            <a:ext cx="20193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8313" y="4868863"/>
            <a:ext cx="1714500" cy="164306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35375" y="2349500"/>
            <a:ext cx="2071688" cy="20002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916238" y="4724400"/>
            <a:ext cx="3786187" cy="1214438"/>
          </a:xfrm>
          <a:prstGeom prst="line">
            <a:avLst/>
          </a:prstGeom>
          <a:ln w="762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18" name="Picture 6" descr="http://www.dnaoffice.ru/new/aristo/pictures/circle55770bi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792538"/>
            <a:ext cx="2003425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6508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Рисунки команде «3»</a:t>
            </a:r>
            <a:endParaRPr lang="ru-RU" dirty="0"/>
          </a:p>
        </p:txBody>
      </p:sp>
      <p:pic>
        <p:nvPicPr>
          <p:cNvPr id="4" name="Picture 8" descr="http://www.3dcenter.ru/tutors/images/XFrog_tree/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052513"/>
            <a:ext cx="2219325" cy="2857500"/>
          </a:xfrm>
          <a:noFill/>
        </p:spPr>
      </p:pic>
      <p:sp>
        <p:nvSpPr>
          <p:cNvPr id="5" name="Овал 4"/>
          <p:cNvSpPr/>
          <p:nvPr/>
        </p:nvSpPr>
        <p:spPr>
          <a:xfrm>
            <a:off x="2987675" y="1484313"/>
            <a:ext cx="1500188" cy="150018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6" name="Picture 10" descr="http://www.halis.lv/ru/prece/lineals_koka_15cm_3512049/images/foto/large/351204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33718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/>
          <p:cNvSpPr/>
          <p:nvPr/>
        </p:nvSpPr>
        <p:spPr>
          <a:xfrm>
            <a:off x="6588125" y="1052513"/>
            <a:ext cx="1857375" cy="1857375"/>
          </a:xfrm>
          <a:prstGeom prst="triangl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9463" name="Рисунок 11" descr="1429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4076700"/>
            <a:ext cx="259715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12" descr="zv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357563"/>
            <a:ext cx="26447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Заключительный конкурс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2500313"/>
            <a:ext cx="7931150" cy="2071687"/>
          </a:xfrm>
        </p:spPr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</a:pPr>
            <a:r>
              <a:rPr lang="ru-RU" altLang="ru-RU" sz="8000" smtClean="0"/>
              <a:t>«Угадай слово».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611188" y="4508500"/>
            <a:ext cx="23764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472113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 это снижают оценку.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Отличники их не делают.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 них учатся.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3апомнить их не возможно.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 По ним считают.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Их полно в справочнике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стране они нас пугают.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 Самое приятное в школе.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Между уроками.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755650" y="0"/>
            <a:ext cx="72723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>
                <a:solidFill>
                  <a:srgbClr val="7030A0"/>
                </a:solidFill>
                <a:latin typeface="Times New Roman" panose="02020603050405020304" pitchFamily="18" charset="0"/>
              </a:rPr>
              <a:t>Задание команде «1»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836613"/>
            <a:ext cx="8820150" cy="5688012"/>
          </a:xfrm>
        </p:spPr>
        <p:txBody>
          <a:bodyPr/>
          <a:lstStyle/>
          <a:p>
            <a:pPr eaLnBrk="1" hangingPunct="1"/>
            <a:r>
              <a:rPr lang="ru-RU" altLang="ru-RU" smtClean="0"/>
              <a:t>Все ждешь, когда же он закончится. </a:t>
            </a:r>
          </a:p>
          <a:p>
            <a:pPr eaLnBrk="1" hangingPunct="1"/>
            <a:r>
              <a:rPr lang="ru-RU" altLang="ru-RU" smtClean="0"/>
              <a:t>Неприятность между переменами. </a:t>
            </a:r>
          </a:p>
          <a:p>
            <a:pPr eaLnBrk="1" hangingPunct="1"/>
            <a:r>
              <a:rPr lang="ru-RU" altLang="ru-RU" smtClean="0"/>
              <a:t>Мама говорит: “Это будет тебе ...”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Решение уравнения.</a:t>
            </a:r>
          </a:p>
          <a:p>
            <a:pPr eaLnBrk="1" hangingPunct="1"/>
            <a:r>
              <a:rPr lang="ru-RU" altLang="ru-RU" smtClean="0"/>
              <a:t> У некоторых овощей только он и есть.</a:t>
            </a:r>
          </a:p>
          <a:p>
            <a:pPr eaLnBrk="1" hangingPunct="1"/>
            <a:r>
              <a:rPr lang="ru-RU" altLang="ru-RU" smtClean="0"/>
              <a:t> Его обычно извлекают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У каждой задачи он должен быть.</a:t>
            </a:r>
          </a:p>
          <a:p>
            <a:pPr eaLnBrk="1" hangingPunct="1"/>
            <a:r>
              <a:rPr lang="ru-RU" altLang="ru-RU" smtClean="0"/>
              <a:t> Можно честно его искать, а можно и подогнать или подсмотреть. </a:t>
            </a:r>
          </a:p>
          <a:p>
            <a:pPr eaLnBrk="1" hangingPunct="1"/>
            <a:r>
              <a:rPr lang="ru-RU" altLang="ru-RU" smtClean="0"/>
              <a:t>А она говорит “Провинился, – изволь держать ...” 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468313" y="0"/>
            <a:ext cx="79914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>
                <a:solidFill>
                  <a:srgbClr val="7030A0"/>
                </a:solidFill>
                <a:latin typeface="Times New Roman" panose="02020603050405020304" pitchFamily="18" charset="0"/>
              </a:rPr>
              <a:t>Задание команде «2»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23850" y="1155700"/>
            <a:ext cx="8229600" cy="5441950"/>
          </a:xfrm>
        </p:spPr>
        <p:txBody>
          <a:bodyPr/>
          <a:lstStyle/>
          <a:p>
            <a:pPr eaLnBrk="1" hangingPunct="1"/>
            <a:r>
              <a:rPr lang="ru-RU" altLang="ru-RU" smtClean="0"/>
              <a:t>С богатством это тоже может произойти.</a:t>
            </a:r>
          </a:p>
          <a:p>
            <a:pPr eaLnBrk="1" hangingPunct="1"/>
            <a:r>
              <a:rPr lang="ru-RU" altLang="ru-RU" smtClean="0"/>
              <a:t> Такое арифметическое действие. </a:t>
            </a:r>
          </a:p>
          <a:p>
            <a:pPr eaLnBrk="1" hangingPunct="1"/>
            <a:r>
              <a:rPr lang="ru-RU" altLang="ru-RU" smtClean="0"/>
              <a:t>Есть такая таблица. 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Его платят в банке. </a:t>
            </a:r>
          </a:p>
          <a:p>
            <a:pPr eaLnBrk="1" hangingPunct="1"/>
            <a:r>
              <a:rPr lang="ru-RU" altLang="ru-RU" smtClean="0"/>
              <a:t>Мама говорит, что больше 30 – это грабеж.</a:t>
            </a:r>
          </a:p>
          <a:p>
            <a:pPr eaLnBrk="1" hangingPunct="1"/>
            <a:r>
              <a:rPr lang="ru-RU" altLang="ru-RU" smtClean="0"/>
              <a:t> Пишется, как будто ноль делится на ноль. 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Им все кончается. </a:t>
            </a:r>
          </a:p>
          <a:p>
            <a:pPr eaLnBrk="1" hangingPunct="1"/>
            <a:r>
              <a:rPr lang="ru-RU" altLang="ru-RU" smtClean="0"/>
              <a:t>Если бы его не было, никто ничего бы не учил. </a:t>
            </a:r>
          </a:p>
          <a:p>
            <a:pPr eaLnBrk="1" hangingPunct="1"/>
            <a:r>
              <a:rPr lang="ru-RU" altLang="ru-RU" smtClean="0"/>
              <a:t>Бывает вступительный, а бывает выпускной.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468313" y="0"/>
            <a:ext cx="79914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>
                <a:solidFill>
                  <a:srgbClr val="7030A0"/>
                </a:solidFill>
                <a:latin typeface="Times New Roman" panose="02020603050405020304" pitchFamily="18" charset="0"/>
              </a:rPr>
              <a:t>Задание команде «3»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5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5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МАТЕМАТИКА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488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000" smtClean="0"/>
              <a:t>      Ах, эта математика –</a:t>
            </a:r>
            <a:br>
              <a:rPr lang="ru-RU" altLang="ru-RU" sz="2000" smtClean="0"/>
            </a:br>
            <a:r>
              <a:rPr lang="ru-RU" altLang="ru-RU" sz="2000" smtClean="0"/>
              <a:t>Наука очень строгая. </a:t>
            </a:r>
            <a:br>
              <a:rPr lang="ru-RU" altLang="ru-RU" sz="2000" smtClean="0"/>
            </a:br>
            <a:r>
              <a:rPr lang="ru-RU" altLang="ru-RU" sz="2000" smtClean="0"/>
              <a:t>Учебник математики</a:t>
            </a:r>
            <a:br>
              <a:rPr lang="ru-RU" altLang="ru-RU" sz="2000" smtClean="0"/>
            </a:br>
            <a:r>
              <a:rPr lang="ru-RU" altLang="ru-RU" sz="2000" smtClean="0"/>
              <a:t>Всегда берешь с тревогою. </a:t>
            </a:r>
            <a:br>
              <a:rPr lang="ru-RU" altLang="ru-RU" sz="2000" smtClean="0"/>
            </a:br>
            <a:r>
              <a:rPr lang="ru-RU" altLang="ru-RU" sz="2000" smtClean="0"/>
              <a:t>Там функции и графики</a:t>
            </a:r>
            <a:br>
              <a:rPr lang="ru-RU" altLang="ru-RU" sz="2000" smtClean="0"/>
            </a:br>
            <a:r>
              <a:rPr lang="ru-RU" altLang="ru-RU" sz="2000" smtClean="0"/>
              <a:t>И уравнений тьма,</a:t>
            </a:r>
            <a:br>
              <a:rPr lang="ru-RU" altLang="ru-RU" sz="2000" smtClean="0"/>
            </a:br>
            <a:r>
              <a:rPr lang="ru-RU" altLang="ru-RU" sz="2000" smtClean="0"/>
              <a:t>А модуль может запросто</a:t>
            </a:r>
            <a:br>
              <a:rPr lang="ru-RU" altLang="ru-RU" sz="2000" smtClean="0"/>
            </a:br>
            <a:r>
              <a:rPr lang="ru-RU" altLang="ru-RU" sz="2000" smtClean="0"/>
              <a:t>Свести тебя с ума. </a:t>
            </a:r>
            <a:br>
              <a:rPr lang="ru-RU" altLang="ru-RU" sz="2000" smtClean="0"/>
            </a:br>
            <a:r>
              <a:rPr lang="ru-RU" altLang="ru-RU" sz="2000" smtClean="0"/>
              <a:t>И правила, и формулы,</a:t>
            </a:r>
            <a:br>
              <a:rPr lang="ru-RU" altLang="ru-RU" sz="2000" smtClean="0"/>
            </a:br>
            <a:r>
              <a:rPr lang="ru-RU" altLang="ru-RU" sz="2000" smtClean="0"/>
              <a:t>Все так легко забыть,</a:t>
            </a:r>
            <a:br>
              <a:rPr lang="ru-RU" altLang="ru-RU" sz="2000" smtClean="0"/>
            </a:br>
            <a:r>
              <a:rPr lang="ru-RU" altLang="ru-RU" sz="2000" smtClean="0"/>
              <a:t>Но все ж без математики</a:t>
            </a:r>
            <a:br>
              <a:rPr lang="ru-RU" altLang="ru-RU" sz="2000" smtClean="0"/>
            </a:br>
            <a:r>
              <a:rPr lang="ru-RU" altLang="ru-RU" sz="2000" smtClean="0"/>
              <a:t>Нам невозможно жить. </a:t>
            </a:r>
            <a:br>
              <a:rPr lang="ru-RU" altLang="ru-RU" sz="2000" smtClean="0"/>
            </a:br>
            <a:r>
              <a:rPr lang="ru-RU" altLang="ru-RU" sz="2000" smtClean="0"/>
              <a:t>Любите математику</a:t>
            </a:r>
            <a:br>
              <a:rPr lang="ru-RU" altLang="ru-RU" sz="2000" smtClean="0"/>
            </a:br>
            <a:r>
              <a:rPr lang="ru-RU" altLang="ru-RU" sz="2000" smtClean="0"/>
              <a:t>И вы поймете вдруг,</a:t>
            </a:r>
            <a:br>
              <a:rPr lang="ru-RU" altLang="ru-RU" sz="2000" smtClean="0"/>
            </a:br>
            <a:r>
              <a:rPr lang="ru-RU" altLang="ru-RU" sz="2000" smtClean="0"/>
              <a:t>Что, правда: “Математика –</a:t>
            </a:r>
            <a:br>
              <a:rPr lang="ru-RU" altLang="ru-RU" sz="2000" smtClean="0"/>
            </a:br>
            <a:r>
              <a:rPr lang="ru-RU" altLang="ru-RU" sz="2000" smtClean="0"/>
              <a:t>Царица всех наук!”</a:t>
            </a:r>
          </a:p>
          <a:p>
            <a:pPr algn="ctr"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Конкурс первый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71750"/>
            <a:ext cx="8229600" cy="3559175"/>
          </a:xfrm>
        </p:spPr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</a:pPr>
            <a:r>
              <a:rPr lang="ru-RU" altLang="ru-RU" sz="9600" smtClean="0"/>
              <a:t>«Разминка».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Вопросы команде «1»: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507413" cy="49879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У семи братьев по одной сестрице. Сколько всего детей?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 Бежала тройка лошадей. Каждая лошадь пробежала 5 км. Сколько км пробежала тройка?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Яйцо всмятку варится 3 минуты. Сколько времени потребуется, чтобы сварить всмятку 5 яиц?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Прибор для измерения углов?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Результат умножения?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Расшифруйте НОК?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Единица с шестью нулями? 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63"/>
            <a:ext cx="8229600" cy="9207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497887" cy="5113337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Петух, стоя на одной ноге, весит 3 кг. Сколько он весит, стоя на двух ногах? </a:t>
            </a:r>
          </a:p>
          <a:p>
            <a:pPr eaLnBrk="1" hangingPunct="1"/>
            <a:r>
              <a:rPr lang="ru-RU" altLang="ru-RU" sz="2400" smtClean="0"/>
              <a:t>Летели утки: одна впереди и две позади, одна позади и две впереди, одна между двумя и три в ряд. Сколько летело уток? </a:t>
            </a:r>
          </a:p>
          <a:p>
            <a:pPr eaLnBrk="1" hangingPunct="1"/>
            <a:r>
              <a:rPr lang="ru-RU" altLang="ru-RU" sz="2400" smtClean="0"/>
              <a:t>Брат старше сестры во столько же раз, сколько ему лет. Сколько лет сестре?</a:t>
            </a:r>
          </a:p>
          <a:p>
            <a:pPr eaLnBrk="1" hangingPunct="1"/>
            <a:r>
              <a:rPr lang="ru-RU" altLang="ru-RU" sz="2400" smtClean="0"/>
              <a:t>Результат деления? </a:t>
            </a:r>
          </a:p>
          <a:p>
            <a:pPr eaLnBrk="1" hangingPunct="1"/>
            <a:r>
              <a:rPr lang="ru-RU" altLang="ru-RU" sz="2400" smtClean="0"/>
              <a:t>Расшифруйте НОД </a:t>
            </a:r>
          </a:p>
          <a:p>
            <a:pPr eaLnBrk="1" hangingPunct="1"/>
            <a:r>
              <a:rPr lang="ru-RU" altLang="ru-RU" sz="2400" smtClean="0"/>
              <a:t>Единица с четырьмя нулями? </a:t>
            </a:r>
          </a:p>
          <a:p>
            <a:pPr eaLnBrk="1" hangingPunct="1"/>
            <a:r>
              <a:rPr lang="ru-RU" altLang="ru-RU" sz="2400" smtClean="0"/>
              <a:t>Самое маленькое натуральное число?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188" y="476250"/>
            <a:ext cx="74168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Вопросы команде «2»: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Вопросы команде «3»: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507413" cy="4987925"/>
          </a:xfrm>
        </p:spPr>
        <p:txBody>
          <a:bodyPr/>
          <a:lstStyle/>
          <a:p>
            <a:pPr eaLnBrk="1" hangingPunct="1"/>
            <a:r>
              <a:rPr lang="ru-RU" altLang="ru-RU" smtClean="0"/>
              <a:t>Над рекой летели птицы: голубь, щука, две синицы, два стрижа и пять угрей. Сколько птиц? Ответь скорей! </a:t>
            </a:r>
          </a:p>
          <a:p>
            <a:pPr eaLnBrk="1" hangingPunct="1"/>
            <a:r>
              <a:rPr lang="ru-RU" altLang="ru-RU" smtClean="0"/>
              <a:t>  Летел по небу гусь, да полгуся, да четверть гуся, да две осьмушки гуся. Сколько всего летело гусей?</a:t>
            </a:r>
          </a:p>
          <a:p>
            <a:pPr eaLnBrk="1" hangingPunct="1"/>
            <a:r>
              <a:rPr lang="ru-RU" altLang="ru-RU" smtClean="0"/>
              <a:t>Чему равна сумма углов? </a:t>
            </a:r>
          </a:p>
          <a:p>
            <a:pPr eaLnBrk="1" hangingPunct="1"/>
            <a:r>
              <a:rPr lang="ru-RU" altLang="ru-RU" smtClean="0"/>
              <a:t>Как называется натуральное число, делящееся без остатка на 2? </a:t>
            </a:r>
          </a:p>
          <a:p>
            <a:pPr eaLnBrk="1" hangingPunct="1"/>
            <a:r>
              <a:rPr lang="ru-RU" altLang="ru-RU" smtClean="0"/>
              <a:t>Часть прямой, ограниченная с двух сторон?</a:t>
            </a:r>
          </a:p>
          <a:p>
            <a:pPr eaLnBrk="1" hangingPunct="1"/>
            <a:r>
              <a:rPr lang="ru-RU" altLang="ru-RU" smtClean="0"/>
              <a:t> Если числитель больше знаменателя, то дробь?</a:t>
            </a:r>
          </a:p>
          <a:p>
            <a:pPr eaLnBrk="1" hangingPunct="1"/>
            <a:r>
              <a:rPr lang="ru-RU" altLang="ru-RU" smtClean="0"/>
              <a:t>Противоположные числа – это числа, отличающиеся?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229600" cy="20716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Конкурс второй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Соревнования команд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8875"/>
            <a:ext cx="8229600" cy="3702050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1. «Игра на внимание»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C:\Documents and Settings\Admin\Рабочий стол\проектировка\Недобитые\плакат 1  доделанный 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351838" cy="2074863"/>
          </a:xfrm>
        </p:spPr>
        <p:txBody>
          <a:bodyPr>
            <a:normAutofit fontScale="47500" lnSpcReduction="20000"/>
          </a:bodyPr>
          <a:lstStyle/>
          <a:p>
            <a:pPr marL="609600" indent="-60960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6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9600" b="1" dirty="0" smtClean="0"/>
              <a:t>2. Сколько треугольников?</a:t>
            </a:r>
            <a:endParaRPr lang="ru-RU" sz="9600" dirty="0"/>
          </a:p>
        </p:txBody>
      </p:sp>
      <p:pic>
        <p:nvPicPr>
          <p:cNvPr id="13315" name="Рисунок 12" descr="C:\Documents and Settings\Admin\Рабочий стол\проектировка\Недобитые\плакат 2 (примерная заготовка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16113"/>
            <a:ext cx="446405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2131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rgbClr val="7030A0"/>
                </a:solidFill>
              </a:rPr>
              <a:t/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ru-RU" sz="8000" b="1" dirty="0" smtClean="0">
                <a:solidFill>
                  <a:srgbClr val="7030A0"/>
                </a:solidFill>
              </a:rPr>
              <a:t/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ru-RU" sz="8000" b="1" dirty="0" smtClean="0">
                <a:solidFill>
                  <a:srgbClr val="7030A0"/>
                </a:solidFill>
              </a:rPr>
              <a:t/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ru-RU" sz="8000" b="1" dirty="0" smtClean="0">
                <a:solidFill>
                  <a:srgbClr val="7030A0"/>
                </a:solidFill>
              </a:rPr>
              <a:t>3. Игра «Попробуй, сосчитай!»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287</TotalTime>
  <Words>378</Words>
  <Application>Microsoft Office PowerPoint</Application>
  <PresentationFormat>Экран (4:3)</PresentationFormat>
  <Paragraphs>89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Times New Roman</vt:lpstr>
      <vt:lpstr>Arial</vt:lpstr>
      <vt:lpstr>Calibri</vt:lpstr>
      <vt:lpstr>Constantia</vt:lpstr>
      <vt:lpstr>Wingdings 2</vt:lpstr>
      <vt:lpstr>Wingdings</vt:lpstr>
      <vt:lpstr>Поток</vt:lpstr>
      <vt:lpstr>Слайд Microsoft Office PowerPoint</vt:lpstr>
      <vt:lpstr>  Внеклассное мероприятие для 6 класса Подготовил учитель математики  МБОУ «СШ № 12» г.Новый Уренгой Черниева Татьяна Викторовна </vt:lpstr>
      <vt:lpstr>Конкурс первый</vt:lpstr>
      <vt:lpstr>Вопросы команде «1»: </vt:lpstr>
      <vt:lpstr>    </vt:lpstr>
      <vt:lpstr>Вопросы команде «3»: </vt:lpstr>
      <vt:lpstr>  Конкурс второй  Соревнования команд </vt:lpstr>
      <vt:lpstr>Презентация PowerPoint</vt:lpstr>
      <vt:lpstr>Презентация PowerPoint</vt:lpstr>
      <vt:lpstr>   3. Игра «Попробуй, сосчитай!» </vt:lpstr>
      <vt:lpstr>Презентация PowerPoint</vt:lpstr>
      <vt:lpstr>Конкурс четвёртый</vt:lpstr>
      <vt:lpstr>Рисунки команде «1»</vt:lpstr>
      <vt:lpstr>Рисунки команде «2»</vt:lpstr>
      <vt:lpstr>Рисунки команде «3»</vt:lpstr>
      <vt:lpstr>Заключительный конкурс</vt:lpstr>
      <vt:lpstr>Презентация PowerPoint</vt:lpstr>
      <vt:lpstr>Презентация PowerPoint</vt:lpstr>
      <vt:lpstr>Презентация PowerPoint</vt:lpstr>
      <vt:lpstr>МАТЕМАТИКА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46</cp:revision>
  <dcterms:created xsi:type="dcterms:W3CDTF">2008-02-27T14:00:58Z</dcterms:created>
  <dcterms:modified xsi:type="dcterms:W3CDTF">2022-04-24T16:21:10Z</dcterms:modified>
</cp:coreProperties>
</file>