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9" r:id="rId3"/>
    <p:sldId id="290" r:id="rId4"/>
    <p:sldId id="291" r:id="rId5"/>
    <p:sldId id="303" r:id="rId6"/>
    <p:sldId id="305" r:id="rId7"/>
    <p:sldId id="287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6" r:id="rId17"/>
    <p:sldId id="304" r:id="rId18"/>
    <p:sldId id="292" r:id="rId19"/>
    <p:sldId id="307" r:id="rId20"/>
    <p:sldId id="301" r:id="rId21"/>
    <p:sldId id="266" r:id="rId22"/>
    <p:sldId id="279" r:id="rId23"/>
    <p:sldId id="308" r:id="rId24"/>
    <p:sldId id="30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63293-D635-45F3-AD18-4A36B81FB0A8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29C5E-86A7-4586-AD40-7C468A86C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3188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F29C5E-86A7-4586-AD40-7C468A86C00F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3474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2021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7274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413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79189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112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6236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834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280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816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67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7555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696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455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16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827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927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87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A1AEE-1CA4-4A12-ACCE-0307E581A6DB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D1D85-D105-4CAC-A3CF-E5C2757B0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7166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0D4296D-E9C6-439F-9BF3-9D0AEF8635CD}"/>
              </a:ext>
            </a:extLst>
          </p:cNvPr>
          <p:cNvSpPr txBox="1"/>
          <p:nvPr/>
        </p:nvSpPr>
        <p:spPr>
          <a:xfrm>
            <a:off x="0" y="0"/>
            <a:ext cx="12192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«Формирование творческих способностей у детей                                   дошкольного возраста средствами театрализованной деятельности»</a:t>
            </a:r>
            <a:r>
              <a:rPr kumimoji="0" lang="ru-RU" alt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alt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kumimoji="0" lang="ru-RU" alt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C0B0EAD-CD96-4687-BE31-236AF2A94186}"/>
              </a:ext>
            </a:extLst>
          </p:cNvPr>
          <p:cNvSpPr txBox="1"/>
          <p:nvPr/>
        </p:nvSpPr>
        <p:spPr>
          <a:xfrm>
            <a:off x="121690" y="5425362"/>
            <a:ext cx="6065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 Надежда Васильевна </a:t>
            </a:r>
            <a:r>
              <a:rPr lang="ru-RU" dirty="0"/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7396D0BA-561E-4BDE-B887-9747BE9F2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1522" y="2744668"/>
            <a:ext cx="5218875" cy="391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F86CF42-8C6F-4C74-822E-1AE2D2CC1F54}"/>
              </a:ext>
            </a:extLst>
          </p:cNvPr>
          <p:cNvSpPr txBox="1"/>
          <p:nvPr/>
        </p:nvSpPr>
        <p:spPr>
          <a:xfrm>
            <a:off x="0" y="2628626"/>
            <a:ext cx="6610987" cy="167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0" i="1" dirty="0">
                <a:effectLst/>
                <a:latin typeface="Times New Roman" panose="02020603050405020304" pitchFamily="18" charset="0"/>
              </a:rPr>
              <a:t>Театрализованная деятельность является неисчерпаемым источником развития чувств, переживаний и эмоциональных открытий ребенка, приобщает его к духовному богатству.</a:t>
            </a:r>
          </a:p>
          <a:p>
            <a:pPr algn="r"/>
            <a:r>
              <a:rPr lang="ru-RU" sz="2000" b="0" i="1" dirty="0">
                <a:effectLst/>
                <a:latin typeface="Times New Roman" panose="02020603050405020304" pitchFamily="18" charset="0"/>
              </a:rPr>
              <a:t>В. А. Сухомлинский</a:t>
            </a:r>
            <a:r>
              <a:rPr lang="ru-RU" b="0" i="1" dirty="0">
                <a:effectLst/>
                <a:latin typeface="Times New Roman" panose="02020603050405020304" pitchFamily="18" charset="0"/>
              </a:rPr>
              <a:t>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031870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BD046A12-2BF5-449E-B8A3-1C8BCE696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373" y="632921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Театр на </a:t>
            </a:r>
            <a:r>
              <a:rPr kumimoji="0" lang="ru-RU" altLang="ru-RU" sz="4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фланелеграфе</a:t>
            </a:r>
            <a:endParaRPr kumimoji="0" lang="ru-RU" altLang="ru-RU" sz="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</p:txBody>
      </p:sp>
      <p:pic>
        <p:nvPicPr>
          <p:cNvPr id="2050" name="Picture 2" descr="Мастер-класс «Театр на фланелеграфе и пальчиковый театр — два в одном».  Воспитателям детских садов, школьным учителям и педагогам - Маам.ру">
            <a:extLst>
              <a:ext uri="{FF2B5EF4-FFF2-40B4-BE49-F238E27FC236}">
                <a16:creationId xmlns="" xmlns:a16="http://schemas.microsoft.com/office/drawing/2014/main" id="{678D02F6-A33F-47B7-AE7E-8340734D8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6533" y="2009360"/>
            <a:ext cx="6625101" cy="471991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5498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400341ED-DAE6-4C70-808C-D585285A3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718" y="730576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Книжка-театр</a:t>
            </a:r>
          </a:p>
        </p:txBody>
      </p:sp>
      <p:pic>
        <p:nvPicPr>
          <p:cNvPr id="3074" name="Picture 2" descr="Pop-up детская книга-игра Теремок / Книга-театр развивающая книга для детей  / играть и развивать. Воробьева Д В - «Волшебная книга» | отзывы">
            <a:extLst>
              <a:ext uri="{FF2B5EF4-FFF2-40B4-BE49-F238E27FC236}">
                <a16:creationId xmlns="" xmlns:a16="http://schemas.microsoft.com/office/drawing/2014/main" id="{3C8B1D64-69BA-44D3-A1A6-6C70E0C7F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63" y="1978993"/>
            <a:ext cx="4802819" cy="4747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азвивающая книжка &quot;Мои первые сказки&quot; - YouTube">
            <a:extLst>
              <a:ext uri="{FF2B5EF4-FFF2-40B4-BE49-F238E27FC236}">
                <a16:creationId xmlns="" xmlns:a16="http://schemas.microsoft.com/office/drawing/2014/main" id="{3644F09C-5124-4D34-9EE2-BEB4DDD48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1" y="2278615"/>
            <a:ext cx="7028461" cy="3953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85602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55814CDA-122D-48BC-8D54-F2148C2E9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80" y="695065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Театр пяти пальцев</a:t>
            </a:r>
          </a:p>
        </p:txBody>
      </p:sp>
      <p:pic>
        <p:nvPicPr>
          <p:cNvPr id="4098" name="Picture 2" descr="Пальчиковый Театр - Лучшая идея для проведения домашнего досуга">
            <a:extLst>
              <a:ext uri="{FF2B5EF4-FFF2-40B4-BE49-F238E27FC236}">
                <a16:creationId xmlns="" xmlns:a16="http://schemas.microsoft.com/office/drawing/2014/main" id="{4A8968E5-3A40-421C-A490-263826434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14" y="2213868"/>
            <a:ext cx="4444384" cy="4444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17F42945-13C0-4A7D-AB78-67DAEF9B8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762" y="2308192"/>
            <a:ext cx="5997628" cy="4300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852018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B1A9DB2D-D520-4A6B-B696-82B5961FC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80" y="695065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Театр масок</a:t>
            </a:r>
          </a:p>
        </p:txBody>
      </p:sp>
      <p:pic>
        <p:nvPicPr>
          <p:cNvPr id="5" name="Рисунок 4" descr="театр.jpg">
            <a:extLst>
              <a:ext uri="{FF2B5EF4-FFF2-40B4-BE49-F238E27FC236}">
                <a16:creationId xmlns="" xmlns:a16="http://schemas.microsoft.com/office/drawing/2014/main" id="{B2E6AF70-5867-40B8-A751-7F59DDEF19DF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1873" y="2068497"/>
            <a:ext cx="8238477" cy="4634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Изготовление масок для театра в детском саду. Воспитателям детских садов,  школьным учителям и педагогам - Маам.ру">
            <a:extLst>
              <a:ext uri="{FF2B5EF4-FFF2-40B4-BE49-F238E27FC236}">
                <a16:creationId xmlns="" xmlns:a16="http://schemas.microsoft.com/office/drawing/2014/main" id="{36F68C96-EF7D-4ACD-88D1-99B76E2EA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803" y="2740562"/>
            <a:ext cx="3744324" cy="2745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97941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005AD647-AE85-4099-81F9-BB70B8D37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745" y="739453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Теневой театр</a:t>
            </a:r>
          </a:p>
        </p:txBody>
      </p:sp>
      <p:pic>
        <p:nvPicPr>
          <p:cNvPr id="6146" name="Picture 2" descr="Театр теней — презентация на Slide-Share.ru 🎓">
            <a:extLst>
              <a:ext uri="{FF2B5EF4-FFF2-40B4-BE49-F238E27FC236}">
                <a16:creationId xmlns="" xmlns:a16="http://schemas.microsoft.com/office/drawing/2014/main" id="{ECEB454B-AEEA-48D4-B083-30FEBC60AC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144913"/>
            <a:ext cx="2880533" cy="1702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IMG-20220407-WA0033.jpg">
            <a:extLst>
              <a:ext uri="{FF2B5EF4-FFF2-40B4-BE49-F238E27FC236}">
                <a16:creationId xmlns="" xmlns:a16="http://schemas.microsoft.com/office/drawing/2014/main" id="{4A4425D6-6068-4917-BA13-75FAA7224535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7589" y="1964302"/>
            <a:ext cx="4669654" cy="4927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220407-WA0030.jpg">
            <a:extLst>
              <a:ext uri="{FF2B5EF4-FFF2-40B4-BE49-F238E27FC236}">
                <a16:creationId xmlns="" xmlns:a16="http://schemas.microsoft.com/office/drawing/2014/main" id="{6DA058A8-6C6F-41F0-B253-26ED4CF03EFA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57242" y="1964302"/>
            <a:ext cx="4734757" cy="4893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08968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762FDBB4-8DFB-42F5-ACB7-86629C880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415" y="739453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Магнитный театр</a:t>
            </a:r>
          </a:p>
        </p:txBody>
      </p:sp>
      <p:pic>
        <p:nvPicPr>
          <p:cNvPr id="5" name="Рисунок 4" descr="20220407_150934.jpg">
            <a:extLst>
              <a:ext uri="{FF2B5EF4-FFF2-40B4-BE49-F238E27FC236}">
                <a16:creationId xmlns="" xmlns:a16="http://schemas.microsoft.com/office/drawing/2014/main" id="{A2FDC978-EF66-4E9B-848F-DD9B9DC81246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415" y="2040040"/>
            <a:ext cx="4465469" cy="4701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220407_145913.jpg">
            <a:extLst>
              <a:ext uri="{FF2B5EF4-FFF2-40B4-BE49-F238E27FC236}">
                <a16:creationId xmlns="" xmlns:a16="http://schemas.microsoft.com/office/drawing/2014/main" id="{C9CB3B4D-1CBB-40DE-AF05-FE52148D71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6671565" y="2040040"/>
            <a:ext cx="4820575" cy="481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06686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0B215FB6-6EE7-4C06-9FA2-43FFC672F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3454" y="457260"/>
            <a:ext cx="11238961" cy="625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02101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D7469CC-E522-4AD5-B635-02F2DF581948}"/>
              </a:ext>
            </a:extLst>
          </p:cNvPr>
          <p:cNvSpPr txBox="1"/>
          <p:nvPr/>
        </p:nvSpPr>
        <p:spPr>
          <a:xfrm>
            <a:off x="1" y="524613"/>
            <a:ext cx="1038687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самостоятельно воспроизводят известные сюжеты сказок, часто их переделывают на свой лад, придумывают свой конец сказки, зачастую полностью придумывают свою сказку, </a:t>
            </a:r>
            <a:r>
              <a:rPr lang="ru-RU" sz="2200" b="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известные персонажи и сказочные слова</a:t>
            </a:r>
            <a:r>
              <a:rPr lang="ru-RU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2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«Жили - были.»</a:t>
            </a:r>
            <a:r>
              <a:rPr lang="ru-RU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2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 некотором царстве, в некотором государстве.»</a:t>
            </a:r>
            <a:r>
              <a:rPr lang="ru-RU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т. д.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20220408_114632.jpg">
            <a:extLst>
              <a:ext uri="{FF2B5EF4-FFF2-40B4-BE49-F238E27FC236}">
                <a16:creationId xmlns="" xmlns:a16="http://schemas.microsoft.com/office/drawing/2014/main" id="{B8010458-0360-4520-8265-0FA0A82D7486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7564" y="2125957"/>
            <a:ext cx="8641799" cy="4621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71343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26CDAFE-0735-4259-9AAE-3524E0438000}"/>
              </a:ext>
            </a:extLst>
          </p:cNvPr>
          <p:cNvSpPr txBox="1"/>
          <p:nvPr/>
        </p:nvSpPr>
        <p:spPr>
          <a:xfrm>
            <a:off x="124288" y="566719"/>
            <a:ext cx="10076155" cy="1307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не появится сама собой. 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Ведущая роль в этом принадлежит воспитателю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88D5E771-B368-4C48-8518-3D5B1C90D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0224" y="2070716"/>
            <a:ext cx="6676009" cy="4787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0081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8466F94-2BD7-484E-B5FB-412F05D4DEAC}"/>
              </a:ext>
            </a:extLst>
          </p:cNvPr>
          <p:cNvSpPr txBox="1"/>
          <p:nvPr/>
        </p:nvSpPr>
        <p:spPr>
          <a:xfrm>
            <a:off x="133166" y="797538"/>
            <a:ext cx="10076155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 с детьми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5A2BDDF-A84B-42CE-B9D8-7F41E160CC61}"/>
              </a:ext>
            </a:extLst>
          </p:cNvPr>
          <p:cNvSpPr txBox="1"/>
          <p:nvPr/>
        </p:nvSpPr>
        <p:spPr>
          <a:xfrm>
            <a:off x="0" y="1968012"/>
            <a:ext cx="1189607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Просмотр кукольных спектаклей и беседы по ним.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Игры драматизации.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Упражнения для социально – эмоционального </a:t>
            </a:r>
            <a:r>
              <a:rPr lang="ru-RU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</a:t>
            </a:r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 игры.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Упражнения по дикции </a:t>
            </a:r>
            <a:r>
              <a:rPr lang="ru-RU" sz="22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(артикуляционная гимнастика)</a:t>
            </a:r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Задания для </a:t>
            </a:r>
            <a:r>
              <a:rPr lang="ru-RU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речевой интонационной выразительности.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Игры – превращения (</a:t>
            </a:r>
            <a:r>
              <a:rPr lang="ru-RU" sz="22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«учись владеть своим телом»</a:t>
            </a:r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образные упражнения.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Упражнения на </a:t>
            </a:r>
            <a:r>
              <a:rPr lang="ru-RU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детской пластики.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Пальчиковый </a:t>
            </a:r>
            <a:r>
              <a:rPr lang="ru-RU" sz="2200" b="0" i="0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игротренинг</a:t>
            </a:r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моторики рук.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Упражнения на </a:t>
            </a:r>
            <a:r>
              <a:rPr lang="ru-RU" sz="22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выразительной мимики.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11. Упражнения по этике во время драматизаций.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 Разыгрывание разнообразных сказок и инсценировок.</a:t>
            </a:r>
          </a:p>
          <a:p>
            <a:pPr algn="l"/>
            <a:r>
              <a:rPr lang="ru-RU" sz="22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13. Знакомство не только с текстом сказки, но и средствами её драматизации – жестом, мимикой, движением, костюмом, декорациями.</a:t>
            </a:r>
          </a:p>
        </p:txBody>
      </p:sp>
    </p:spTree>
    <p:extLst>
      <p:ext uri="{BB962C8B-B14F-4D97-AF65-F5344CB8AC3E}">
        <p14:creationId xmlns="" xmlns:p14="http://schemas.microsoft.com/office/powerpoint/2010/main" val="577131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атр.jpg">
            <a:extLst>
              <a:ext uri="{FF2B5EF4-FFF2-40B4-BE49-F238E27FC236}">
                <a16:creationId xmlns="" xmlns:a16="http://schemas.microsoft.com/office/drawing/2014/main" id="{4DA570FE-D22A-440E-86CD-A7A41BC6843B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241" y="2166150"/>
            <a:ext cx="8112219" cy="4563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DCD1834-91BA-44A6-8F9B-8F5FE1F9E2D1}"/>
              </a:ext>
            </a:extLst>
          </p:cNvPr>
          <p:cNvSpPr txBox="1"/>
          <p:nvPr/>
        </p:nvSpPr>
        <p:spPr>
          <a:xfrm>
            <a:off x="282236" y="0"/>
            <a:ext cx="116275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– основной вид деятельности ребенка – дошкольника 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752B356-9438-4F67-84D2-C300ECAB4EA3}"/>
              </a:ext>
            </a:extLst>
          </p:cNvPr>
          <p:cNvSpPr txBox="1"/>
          <p:nvPr/>
        </p:nvSpPr>
        <p:spPr>
          <a:xfrm>
            <a:off x="125241" y="913797"/>
            <a:ext cx="106522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является разновидностью игры </a:t>
            </a:r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5D3E61B-A4BC-4456-B01E-41F63F0D575E}"/>
              </a:ext>
            </a:extLst>
          </p:cNvPr>
          <p:cNvSpPr txBox="1"/>
          <p:nvPr/>
        </p:nvSpPr>
        <p:spPr>
          <a:xfrm>
            <a:off x="8300621" y="2166150"/>
            <a:ext cx="3693112" cy="4457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помогает ребенку преодолеть робость, неуверенность в себе, застенчивость, способствует тому, чтобы сделать жизнь детей в группе увлекательнее, разнообразнее.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560291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128AEB5B-8FF4-4A19-95B9-F7B3D0FEC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415" y="739453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Работа с родителями</a:t>
            </a:r>
          </a:p>
        </p:txBody>
      </p:sp>
      <p:pic>
        <p:nvPicPr>
          <p:cNvPr id="5" name="Рисунок 4" descr="20220408_092711.jpg">
            <a:extLst>
              <a:ext uri="{FF2B5EF4-FFF2-40B4-BE49-F238E27FC236}">
                <a16:creationId xmlns="" xmlns:a16="http://schemas.microsoft.com/office/drawing/2014/main" id="{96949C53-934E-4E47-B349-3DCDFF90752A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109788" y="2314097"/>
            <a:ext cx="4693642" cy="4154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220408_092954.jpg">
            <a:extLst>
              <a:ext uri="{FF2B5EF4-FFF2-40B4-BE49-F238E27FC236}">
                <a16:creationId xmlns="" xmlns:a16="http://schemas.microsoft.com/office/drawing/2014/main" id="{C5F20B3D-D184-4FFC-88AF-18A27DBE634A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178857" y="2242346"/>
            <a:ext cx="4610878" cy="4215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453DBF3-B64D-4D1C-AFFB-BDF71F2A49BB}"/>
              </a:ext>
            </a:extLst>
          </p:cNvPr>
          <p:cNvSpPr txBox="1"/>
          <p:nvPr/>
        </p:nvSpPr>
        <p:spPr>
          <a:xfrm>
            <a:off x="8654322" y="2157274"/>
            <a:ext cx="3258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Консультации для родителей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60EBA34-BDE8-4198-BD86-34316F38CD5A}"/>
              </a:ext>
            </a:extLst>
          </p:cNvPr>
          <p:cNvSpPr txBox="1"/>
          <p:nvPr/>
        </p:nvSpPr>
        <p:spPr>
          <a:xfrm>
            <a:off x="9197339" y="2975499"/>
            <a:ext cx="325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Паки-передвижки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B74B5B0-63EB-4016-ACE5-2377B0873941}"/>
              </a:ext>
            </a:extLst>
          </p:cNvPr>
          <p:cNvSpPr txBox="1"/>
          <p:nvPr/>
        </p:nvSpPr>
        <p:spPr>
          <a:xfrm>
            <a:off x="8654322" y="3713977"/>
            <a:ext cx="3258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Совместные игры и мастер-классы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324F443-8797-4C37-B075-19BD3ABE9DA8}"/>
              </a:ext>
            </a:extLst>
          </p:cNvPr>
          <p:cNvSpPr txBox="1"/>
          <p:nvPr/>
        </p:nvSpPr>
        <p:spPr>
          <a:xfrm>
            <a:off x="9081853" y="4729454"/>
            <a:ext cx="325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Изготовление атрибутов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D98CE1C-BFA6-4406-AEA9-C4378B6F0102}"/>
              </a:ext>
            </a:extLst>
          </p:cNvPr>
          <p:cNvSpPr txBox="1"/>
          <p:nvPr/>
        </p:nvSpPr>
        <p:spPr>
          <a:xfrm>
            <a:off x="8591902" y="5469412"/>
            <a:ext cx="325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Изготовление декораций </a:t>
            </a:r>
          </a:p>
        </p:txBody>
      </p:sp>
    </p:spTree>
    <p:extLst>
      <p:ext uri="{BB962C8B-B14F-4D97-AF65-F5344CB8AC3E}">
        <p14:creationId xmlns="" xmlns:p14="http://schemas.microsoft.com/office/powerpoint/2010/main" val="782473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5768124-BB14-4AEC-AD7F-605B06FDBE14}"/>
              </a:ext>
            </a:extLst>
          </p:cNvPr>
          <p:cNvSpPr txBox="1"/>
          <p:nvPr/>
        </p:nvSpPr>
        <p:spPr>
          <a:xfrm>
            <a:off x="399497" y="861135"/>
            <a:ext cx="9613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театрализованной деятельности: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="" xmlns:a16="http://schemas.microsoft.com/office/drawing/2014/main" id="{97E824B7-89E2-42F8-BCCD-9D0AF4B2F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272" y="2675572"/>
            <a:ext cx="704364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овладевают навыками выразительной речи, правилами поведения и этикета общения со сверстниками и взрослыми.</a:t>
            </a:r>
          </a:p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Проявляют интерес, желание к театральному искусству.</a:t>
            </a:r>
          </a:p>
        </p:txBody>
      </p:sp>
      <p:pic>
        <p:nvPicPr>
          <p:cNvPr id="6" name="Рисунок 5" descr="20220406_121119.jpg">
            <a:extLst>
              <a:ext uri="{FF2B5EF4-FFF2-40B4-BE49-F238E27FC236}">
                <a16:creationId xmlns="" xmlns:a16="http://schemas.microsoft.com/office/drawing/2014/main" id="{92E71BC0-9286-4C32-A062-036335D63E72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7340662" y="2216078"/>
            <a:ext cx="4834475" cy="4449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220406_080937.jpg">
            <a:extLst>
              <a:ext uri="{FF2B5EF4-FFF2-40B4-BE49-F238E27FC236}">
                <a16:creationId xmlns="" xmlns:a16="http://schemas.microsoft.com/office/drawing/2014/main" id="{445F61EF-D356-4036-B3F5-2F83CC6E1634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13537" y="4440762"/>
            <a:ext cx="2077375" cy="2388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1812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0406_0809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1841" y="4956934"/>
            <a:ext cx="1512163" cy="1738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29C79C4-B261-47F3-96FE-6BFEF955C4AD}"/>
              </a:ext>
            </a:extLst>
          </p:cNvPr>
          <p:cNvSpPr txBox="1"/>
          <p:nvPr/>
        </p:nvSpPr>
        <p:spPr>
          <a:xfrm>
            <a:off x="170895" y="162435"/>
            <a:ext cx="609452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Умеют передавать различные чувства, используя мимику, жест, интонацию.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Самостоятельно исполняют и передают образы сказочных персонажей.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Предметно-пространственная развивающая среда ДОУ дополнилась различными видами театров, пособиями, рисунками, картотеками творческих игр.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Установлен тесный контакт с родителями.</a:t>
            </a:r>
          </a:p>
        </p:txBody>
      </p:sp>
      <p:pic>
        <p:nvPicPr>
          <p:cNvPr id="7" name="Рисунок 6" descr="20220331_100911.jpg">
            <a:extLst>
              <a:ext uri="{FF2B5EF4-FFF2-40B4-BE49-F238E27FC236}">
                <a16:creationId xmlns="" xmlns:a16="http://schemas.microsoft.com/office/drawing/2014/main" id="{01255896-1F74-4A8C-9E14-0DC4858ED625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837123" y="232140"/>
            <a:ext cx="3690476" cy="3409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220331_100839.jpg">
            <a:extLst>
              <a:ext uri="{FF2B5EF4-FFF2-40B4-BE49-F238E27FC236}">
                <a16:creationId xmlns="" xmlns:a16="http://schemas.microsoft.com/office/drawing/2014/main" id="{E44F53FD-0FC9-48E1-B4B4-1CA8FF1746E4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8967769" y="3713251"/>
            <a:ext cx="2918153" cy="3188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220331_100849.jpg">
            <a:extLst>
              <a:ext uri="{FF2B5EF4-FFF2-40B4-BE49-F238E27FC236}">
                <a16:creationId xmlns="" xmlns:a16="http://schemas.microsoft.com/office/drawing/2014/main" id="{6C20A078-E92F-484E-B5F9-3FE3DD06706A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5203969" y="3379610"/>
            <a:ext cx="2984855" cy="3971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атр.jpg">
            <a:extLst>
              <a:ext uri="{FF2B5EF4-FFF2-40B4-BE49-F238E27FC236}">
                <a16:creationId xmlns="" xmlns:a16="http://schemas.microsoft.com/office/drawing/2014/main" id="{F76AE772-C520-4BB5-ADCC-BF84876C323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729" y="284086"/>
            <a:ext cx="11537025" cy="6489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18320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590EDA1-3671-48E2-9436-6F2728EEC3E0}"/>
              </a:ext>
            </a:extLst>
          </p:cNvPr>
          <p:cNvSpPr txBox="1"/>
          <p:nvPr/>
        </p:nvSpPr>
        <p:spPr>
          <a:xfrm>
            <a:off x="-319596" y="79899"/>
            <a:ext cx="5868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72B3DD4-5883-44D8-A5A4-B07CE98E5C72}"/>
              </a:ext>
            </a:extLst>
          </p:cNvPr>
          <p:cNvSpPr txBox="1"/>
          <p:nvPr/>
        </p:nvSpPr>
        <p:spPr>
          <a:xfrm>
            <a:off x="597393" y="910896"/>
            <a:ext cx="96122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«Изготовление атрибутов к театрализованной деятельности из подручного материала»</a:t>
            </a:r>
          </a:p>
        </p:txBody>
      </p:sp>
      <p:pic>
        <p:nvPicPr>
          <p:cNvPr id="5" name="Рисунок 4" descr="20220408_092954.jpg">
            <a:extLst>
              <a:ext uri="{FF2B5EF4-FFF2-40B4-BE49-F238E27FC236}">
                <a16:creationId xmlns="" xmlns:a16="http://schemas.microsoft.com/office/drawing/2014/main" id="{27F2C615-61A9-4502-8987-92FB6A41AE66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3566298" y="2365057"/>
            <a:ext cx="4610878" cy="4215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05555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54916A8-B532-4F89-BFA1-B931FE38840A}"/>
              </a:ext>
            </a:extLst>
          </p:cNvPr>
          <p:cNvSpPr txBox="1"/>
          <p:nvPr/>
        </p:nvSpPr>
        <p:spPr>
          <a:xfrm>
            <a:off x="0" y="727047"/>
            <a:ext cx="10562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</a:t>
            </a:r>
            <a:r>
              <a:rPr kumimoji="0" lang="ru-RU" sz="24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мостик, который помогает детям попасть в их дальнейшую взрослую жизнь и сформировать положительный опыт восприятия окружающей действительности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6" name="Рисунок 5" descr="20220406_090741.jpg">
            <a:extLst>
              <a:ext uri="{FF2B5EF4-FFF2-40B4-BE49-F238E27FC236}">
                <a16:creationId xmlns="" xmlns:a16="http://schemas.microsoft.com/office/drawing/2014/main" id="{2A2AAE0F-4AE5-442C-93F3-23F58413AE88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5491" y="2023698"/>
            <a:ext cx="9409077" cy="4723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5324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0F14B31-3984-4A81-A63C-7E92FF55D46E}"/>
              </a:ext>
            </a:extLst>
          </p:cNvPr>
          <p:cNvSpPr txBox="1"/>
          <p:nvPr/>
        </p:nvSpPr>
        <p:spPr>
          <a:xfrm>
            <a:off x="64362" y="558935"/>
            <a:ext cx="1020710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Формировать у детей и их родителей интерес к театру и современной театрализованной деятельности, развитие у детей артистических способностей.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24B2886-BDAA-4237-85C0-A1411C23F703}"/>
              </a:ext>
            </a:extLst>
          </p:cNvPr>
          <p:cNvSpPr txBox="1"/>
          <p:nvPr/>
        </p:nvSpPr>
        <p:spPr>
          <a:xfrm>
            <a:off x="561511" y="2198468"/>
            <a:ext cx="14004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24BB1A1-7931-4964-BAE1-142C1D4B579B}"/>
              </a:ext>
            </a:extLst>
          </p:cNvPr>
          <p:cNvSpPr txBox="1"/>
          <p:nvPr/>
        </p:nvSpPr>
        <p:spPr>
          <a:xfrm>
            <a:off x="64362" y="2721688"/>
            <a:ext cx="12268940" cy="279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Побуждать в душе каждого ребёнка чувство прекрасного и прививать любовь к искусству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Развивать формирование простых навыков творческого воображения дошкольников через различные виды театрализованной деятельности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Совершенствовать артистические навыки детей.	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"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Пробуждать интерес к театру у детей и родителей;</a:t>
            </a:r>
          </a:p>
        </p:txBody>
      </p:sp>
    </p:spTree>
    <p:extLst>
      <p:ext uri="{BB962C8B-B14F-4D97-AF65-F5344CB8AC3E}">
        <p14:creationId xmlns="" xmlns:p14="http://schemas.microsoft.com/office/powerpoint/2010/main" val="397147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CD31293-31A9-4F53-ADD1-29DE31A9F6AC}"/>
              </a:ext>
            </a:extLst>
          </p:cNvPr>
          <p:cNvSpPr txBox="1"/>
          <p:nvPr/>
        </p:nvSpPr>
        <p:spPr>
          <a:xfrm>
            <a:off x="241915" y="2305482"/>
            <a:ext cx="11387831" cy="2600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lnSpc>
                <a:spcPct val="150000"/>
              </a:lnSpc>
            </a:pP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* Работа с родителями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* 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воспитателями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>
              <a:lnSpc>
                <a:spcPct val="150000"/>
              </a:lnSpc>
            </a:pP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* 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среды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78664B1-6EFF-4C0E-9BBE-CDDD039D748A}"/>
              </a:ext>
            </a:extLst>
          </p:cNvPr>
          <p:cNvSpPr txBox="1"/>
          <p:nvPr/>
        </p:nvSpPr>
        <p:spPr>
          <a:xfrm>
            <a:off x="1001326" y="895385"/>
            <a:ext cx="10189347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Свою работу</a:t>
            </a: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я построила следующим образом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="" xmlns:p14="http://schemas.microsoft.com/office/powerpoint/2010/main" val="3428761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06FF15B-54C8-4B20-AFF1-BF11237828A5}"/>
              </a:ext>
            </a:extLst>
          </p:cNvPr>
          <p:cNvSpPr txBox="1"/>
          <p:nvPr/>
        </p:nvSpPr>
        <p:spPr>
          <a:xfrm>
            <a:off x="3158600" y="753343"/>
            <a:ext cx="10189347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Изучение литературы:</a:t>
            </a:r>
          </a:p>
        </p:txBody>
      </p:sp>
      <p:pic>
        <p:nvPicPr>
          <p:cNvPr id="7170" name="Picture 2" descr="Елена Антипина - Театрализованная деятельность в детском саду обложка книги">
            <a:extLst>
              <a:ext uri="{FF2B5EF4-FFF2-40B4-BE49-F238E27FC236}">
                <a16:creationId xmlns="" xmlns:a16="http://schemas.microsoft.com/office/drawing/2014/main" id="{03699765-0ADD-4B57-8123-AD386ADA4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09" y="2032108"/>
            <a:ext cx="3190228" cy="4712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="" xmlns:a16="http://schemas.microsoft.com/office/drawing/2014/main" id="{90FE50EF-DA5C-4C89-A46B-B618A5043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886" y="2646377"/>
            <a:ext cx="2260313" cy="3458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Галина Калинина - Давайте устроим театр! Домашний театр как средство воспитания обложка книги">
            <a:extLst>
              <a:ext uri="{FF2B5EF4-FFF2-40B4-BE49-F238E27FC236}">
                <a16:creationId xmlns="" xmlns:a16="http://schemas.microsoft.com/office/drawing/2014/main" id="{F35BA37A-68AA-4668-B7C0-79794F32F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886" y="2168523"/>
            <a:ext cx="2887741" cy="4503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Ирина Петрова - Театр на столе обложка книги">
            <a:extLst>
              <a:ext uri="{FF2B5EF4-FFF2-40B4-BE49-F238E27FC236}">
                <a16:creationId xmlns="" xmlns:a16="http://schemas.microsoft.com/office/drawing/2014/main" id="{6E622A43-65DA-4C67-80FB-4AB826E2E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791" y="2269863"/>
            <a:ext cx="2875451" cy="4326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1916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519" y="483893"/>
            <a:ext cx="11238961" cy="625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8B27172-819D-4301-AF37-2DD1908889C6}"/>
              </a:ext>
            </a:extLst>
          </p:cNvPr>
          <p:cNvSpPr txBox="1"/>
          <p:nvPr/>
        </p:nvSpPr>
        <p:spPr>
          <a:xfrm>
            <a:off x="4314547" y="0"/>
            <a:ext cx="6107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среда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0329_101952.jpg">
            <a:extLst>
              <a:ext uri="{FF2B5EF4-FFF2-40B4-BE49-F238E27FC236}">
                <a16:creationId xmlns="" xmlns:a16="http://schemas.microsoft.com/office/drawing/2014/main" id="{10F06564-74E3-4EFA-96CD-55A9F476127C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656" y="2037426"/>
            <a:ext cx="6303144" cy="4727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DD6F3F5-DC17-4B59-88F4-16DA809DD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56" y="641798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Кукольный театр Би-ба-</a:t>
            </a:r>
            <a:r>
              <a:rPr kumimoji="0" lang="ru-RU" altLang="ru-RU" sz="42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бо</a:t>
            </a:r>
            <a:endParaRPr kumimoji="0" lang="ru-RU" altLang="ru-RU" sz="4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Arial"/>
            </a:endParaRPr>
          </a:p>
        </p:txBody>
      </p:sp>
      <p:pic>
        <p:nvPicPr>
          <p:cNvPr id="4" name="Рисунок 3" descr="театр2.jpg">
            <a:extLst>
              <a:ext uri="{FF2B5EF4-FFF2-40B4-BE49-F238E27FC236}">
                <a16:creationId xmlns="" xmlns:a16="http://schemas.microsoft.com/office/drawing/2014/main" id="{F13E4527-955F-4CA7-B5AA-80C809A5FF98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4162" y="2649199"/>
            <a:ext cx="5670182" cy="3316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20264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2942B80D-39DF-447A-AD94-5B8125EA7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78" y="535266"/>
            <a:ext cx="8531438" cy="110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Arial"/>
              </a:rPr>
              <a:t>Настольный театр </a:t>
            </a:r>
          </a:p>
        </p:txBody>
      </p:sp>
      <p:pic>
        <p:nvPicPr>
          <p:cNvPr id="1026" name="Picture 2" descr="Мастер-класс для родителей «Настольный театр своими руками». Воспитателям  детских садов, школьным учителям и педагогам - Маам.ру">
            <a:extLst>
              <a:ext uri="{FF2B5EF4-FFF2-40B4-BE49-F238E27FC236}">
                <a16:creationId xmlns="" xmlns:a16="http://schemas.microsoft.com/office/drawing/2014/main" id="{F36DD1D2-402F-425E-8426-EB2721EEF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779" y="2038350"/>
            <a:ext cx="6249878" cy="4575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Настольный кукольный театр &quot;Репка&quot; купить за 319 рублей - Podarki-Market">
            <a:extLst>
              <a:ext uri="{FF2B5EF4-FFF2-40B4-BE49-F238E27FC236}">
                <a16:creationId xmlns="" xmlns:a16="http://schemas.microsoft.com/office/drawing/2014/main" id="{E5350554-F85A-476C-B358-48EBAAE77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395" y="1987733"/>
            <a:ext cx="4833245" cy="479181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9307243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506</TotalTime>
  <Words>375</Words>
  <Application>Microsoft Office PowerPoint</Application>
  <PresentationFormat>Произвольный</PresentationFormat>
  <Paragraphs>63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Берлин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111</cp:lastModifiedBy>
  <cp:revision>30</cp:revision>
  <dcterms:created xsi:type="dcterms:W3CDTF">2022-03-28T06:06:44Z</dcterms:created>
  <dcterms:modified xsi:type="dcterms:W3CDTF">2022-04-24T05:20:37Z</dcterms:modified>
</cp:coreProperties>
</file>