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0"/>
  </p:notesMasterIdLst>
  <p:sldIdLst>
    <p:sldId id="320" r:id="rId2"/>
    <p:sldId id="314" r:id="rId3"/>
    <p:sldId id="315" r:id="rId4"/>
    <p:sldId id="284" r:id="rId5"/>
    <p:sldId id="287" r:id="rId6"/>
    <p:sldId id="319" r:id="rId7"/>
    <p:sldId id="280" r:id="rId8"/>
    <p:sldId id="325" r:id="rId9"/>
    <p:sldId id="275" r:id="rId10"/>
    <p:sldId id="276" r:id="rId11"/>
    <p:sldId id="278" r:id="rId12"/>
    <p:sldId id="279" r:id="rId13"/>
    <p:sldId id="297" r:id="rId14"/>
    <p:sldId id="299" r:id="rId15"/>
    <p:sldId id="261" r:id="rId16"/>
    <p:sldId id="322" r:id="rId17"/>
    <p:sldId id="302" r:id="rId18"/>
    <p:sldId id="312" r:id="rId19"/>
    <p:sldId id="308" r:id="rId20"/>
    <p:sldId id="309" r:id="rId21"/>
    <p:sldId id="307" r:id="rId22"/>
    <p:sldId id="305" r:id="rId23"/>
    <p:sldId id="324" r:id="rId24"/>
    <p:sldId id="303" r:id="rId25"/>
    <p:sldId id="304" r:id="rId26"/>
    <p:sldId id="269" r:id="rId27"/>
    <p:sldId id="323" r:id="rId28"/>
    <p:sldId id="31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369" autoAdjust="0"/>
  </p:normalViewPr>
  <p:slideViewPr>
    <p:cSldViewPr>
      <p:cViewPr varScale="1">
        <p:scale>
          <a:sx n="64" d="100"/>
          <a:sy n="64" d="100"/>
        </p:scale>
        <p:origin x="-1314" y="-96"/>
      </p:cViewPr>
      <p:guideLst>
        <p:guide orient="horz" pos="2160"/>
        <p:guide pos="2880"/>
      </p:guideLst>
    </p:cSldViewPr>
  </p:slideViewPr>
  <p:outlineViewPr>
    <p:cViewPr>
      <p:scale>
        <a:sx n="33" d="100"/>
        <a:sy n="33" d="100"/>
      </p:scale>
      <p:origin x="48" y="1626"/>
    </p:cViewPr>
  </p:outlineViewPr>
  <p:notesTextViewPr>
    <p:cViewPr>
      <p:scale>
        <a:sx n="1" d="1"/>
        <a:sy n="1" d="1"/>
      </p:scale>
      <p:origin x="0" y="0"/>
    </p:cViewPr>
  </p:notesTextViewPr>
  <p:sorterViewPr>
    <p:cViewPr>
      <p:scale>
        <a:sx n="100" d="100"/>
        <a:sy n="100" d="100"/>
      </p:scale>
      <p:origin x="0" y="3804"/>
    </p:cViewPr>
  </p:sorterViewPr>
  <p:notesViewPr>
    <p:cSldViewPr>
      <p:cViewPr varScale="1">
        <p:scale>
          <a:sx n="67" d="100"/>
          <a:sy n="67" d="100"/>
        </p:scale>
        <p:origin x="-3120" y="-8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CDECD4-8E8B-49B0-AED5-D16527D69CC2}" type="datetimeFigureOut">
              <a:rPr lang="ru-RU" smtClean="0"/>
              <a:pPr/>
              <a:t>24.04.2022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FF87FB-3100-4665-97A5-5FF39BF99C89}" type="slidenum">
              <a:rPr lang="ru-RU" smtClean="0"/>
              <a:pPr/>
              <a:t>‹#›</a:t>
            </a:fld>
            <a:endParaRPr lang="ru-RU"/>
          </a:p>
        </p:txBody>
      </p:sp>
    </p:spTree>
    <p:extLst>
      <p:ext uri="{BB962C8B-B14F-4D97-AF65-F5344CB8AC3E}">
        <p14:creationId xmlns="" xmlns:p14="http://schemas.microsoft.com/office/powerpoint/2010/main" val="4102839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8869D2A-FC2C-45FF-B8A9-CE7FCDFCE733}" type="datetimeFigureOut">
              <a:rPr lang="ru-RU" smtClean="0"/>
              <a:pPr/>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684271-273E-4C48-A97D-0F59E27D8A8E}"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8869D2A-FC2C-45FF-B8A9-CE7FCDFCE733}" type="datetimeFigureOut">
              <a:rPr lang="ru-RU" smtClean="0"/>
              <a:pPr/>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684271-273E-4C48-A97D-0F59E27D8A8E}"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8869D2A-FC2C-45FF-B8A9-CE7FCDFCE733}" type="datetimeFigureOut">
              <a:rPr lang="ru-RU" smtClean="0"/>
              <a:pPr/>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684271-273E-4C48-A97D-0F59E27D8A8E}"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8869D2A-FC2C-45FF-B8A9-CE7FCDFCE733}" type="datetimeFigureOut">
              <a:rPr lang="ru-RU" smtClean="0"/>
              <a:pPr/>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684271-273E-4C48-A97D-0F59E27D8A8E}"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8869D2A-FC2C-45FF-B8A9-CE7FCDFCE733}" type="datetimeFigureOut">
              <a:rPr lang="ru-RU" smtClean="0"/>
              <a:pPr/>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684271-273E-4C48-A97D-0F59E27D8A8E}"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8869D2A-FC2C-45FF-B8A9-CE7FCDFCE733}" type="datetimeFigureOut">
              <a:rPr lang="ru-RU" smtClean="0"/>
              <a:pPr/>
              <a:t>24.04.2022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1684271-273E-4C48-A97D-0F59E27D8A8E}"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8869D2A-FC2C-45FF-B8A9-CE7FCDFCE733}" type="datetimeFigureOut">
              <a:rPr lang="ru-RU" smtClean="0"/>
              <a:pPr/>
              <a:t>24.04.2022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1684271-273E-4C48-A97D-0F59E27D8A8E}"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8869D2A-FC2C-45FF-B8A9-CE7FCDFCE733}" type="datetimeFigureOut">
              <a:rPr lang="ru-RU" smtClean="0"/>
              <a:pPr/>
              <a:t>24.04.2022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1684271-273E-4C48-A97D-0F59E27D8A8E}"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869D2A-FC2C-45FF-B8A9-CE7FCDFCE733}" type="datetimeFigureOut">
              <a:rPr lang="ru-RU" smtClean="0"/>
              <a:pPr/>
              <a:t>24.04.2022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1684271-273E-4C48-A97D-0F59E27D8A8E}"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8869D2A-FC2C-45FF-B8A9-CE7FCDFCE733}" type="datetimeFigureOut">
              <a:rPr lang="ru-RU" smtClean="0"/>
              <a:pPr/>
              <a:t>24.04.2022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1684271-273E-4C48-A97D-0F59E27D8A8E}"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8869D2A-FC2C-45FF-B8A9-CE7FCDFCE733}" type="datetimeFigureOut">
              <a:rPr lang="ru-RU" smtClean="0"/>
              <a:pPr/>
              <a:t>24.04.2022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1684271-273E-4C48-A97D-0F59E27D8A8E}"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C8869D2A-FC2C-45FF-B8A9-CE7FCDFCE733}" type="datetimeFigureOut">
              <a:rPr lang="ru-RU" smtClean="0"/>
              <a:pPr/>
              <a:t>24.04.2022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1684271-273E-4C48-A97D-0F59E27D8A8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hyperlink" Target="http://sealena.codis.ru/gal/index.php?cdir=MY_CATALOG/PERRENIAL/veronika_sedaia/" TargetMode="Externa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murman.ru/flora/data/1200116.shtml" TargetMode="Externa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foto.spbland.ru/data/media/15/lrg_116644_Sl.jpg" TargetMode="External"/><Relationship Id="rId7" Type="http://schemas.openxmlformats.org/officeDocument/2006/relationships/image" Target="../media/image47.jpeg"/><Relationship Id="rId2" Type="http://schemas.openxmlformats.org/officeDocument/2006/relationships/image" Target="../media/image43.jpeg"/><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 Id="rId4" Type="http://schemas.openxmlformats.org/officeDocument/2006/relationships/image" Target="../media/image50.jpeg"/></Relationships>
</file>

<file path=ppt/slides/_rels/slide2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571472" y="3929066"/>
            <a:ext cx="8001056" cy="2000264"/>
          </a:xfrm>
        </p:spPr>
        <p:txBody>
          <a:bodyPr>
            <a:noAutofit/>
          </a:bodyPr>
          <a:lstStyle/>
          <a:p>
            <a:pPr algn="ctr"/>
            <a:r>
              <a:rPr lang="ru-RU" sz="2400" dirty="0" smtClean="0"/>
              <a:t>Презентацию по познанию окружающего мира подготовила и провела:</a:t>
            </a:r>
          </a:p>
          <a:p>
            <a:pPr algn="ctr"/>
            <a:r>
              <a:rPr lang="ru-RU" sz="2400" smtClean="0"/>
              <a:t>Воспитатель: </a:t>
            </a:r>
            <a:r>
              <a:rPr lang="ru-RU" sz="2400" dirty="0" smtClean="0"/>
              <a:t>Берзина Светлана Геннадьевна</a:t>
            </a:r>
            <a:endParaRPr lang="ru-RU" sz="4000" dirty="0"/>
          </a:p>
        </p:txBody>
      </p:sp>
      <p:sp>
        <p:nvSpPr>
          <p:cNvPr id="5" name="TextBox 4"/>
          <p:cNvSpPr txBox="1"/>
          <p:nvPr/>
        </p:nvSpPr>
        <p:spPr>
          <a:xfrm>
            <a:off x="1000100" y="1214422"/>
            <a:ext cx="6715172" cy="1938992"/>
          </a:xfrm>
          <a:prstGeom prst="rect">
            <a:avLst/>
          </a:prstGeom>
          <a:noFill/>
        </p:spPr>
        <p:txBody>
          <a:bodyPr wrap="square" rtlCol="0">
            <a:spAutoFit/>
          </a:bodyPr>
          <a:lstStyle/>
          <a:p>
            <a:pPr algn="ctr"/>
            <a:r>
              <a:rPr lang="ru-RU" sz="6000" b="1" dirty="0" smtClean="0">
                <a:solidFill>
                  <a:schemeClr val="bg2">
                    <a:lumMod val="50000"/>
                  </a:schemeClr>
                </a:solidFill>
                <a:latin typeface="Century" pitchFamily="18" charset="0"/>
              </a:rPr>
              <a:t>ПУТЕШЕСТВИЕ В ТУНДРУ</a:t>
            </a:r>
            <a:endParaRPr lang="ru-RU" sz="6000" b="1" dirty="0">
              <a:solidFill>
                <a:schemeClr val="bg2">
                  <a:lumMod val="50000"/>
                </a:schemeClr>
              </a:solidFill>
              <a:latin typeface="Century"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Picture 4" descr="tundra_s_vozduha_kolesnikov"/>
          <p:cNvPicPr>
            <a:picLocks noGrp="1" noChangeAspect="1" noChangeArrowheads="1"/>
          </p:cNvPicPr>
          <p:nvPr>
            <p:ph sz="quarter" idx="13"/>
          </p:nvPr>
        </p:nvPicPr>
        <p:blipFill>
          <a:blip r:embed="rId2" cstate="print"/>
          <a:srcRect/>
          <a:stretch>
            <a:fillRect/>
          </a:stretch>
        </p:blipFill>
        <p:spPr bwMode="auto">
          <a:xfrm>
            <a:off x="15854" y="0"/>
            <a:ext cx="9128146" cy="6827872"/>
          </a:xfrm>
          <a:prstGeom prst="rect">
            <a:avLst/>
          </a:prstGeom>
          <a:noFill/>
          <a:ln w="9525">
            <a:noFill/>
            <a:miter lim="800000"/>
            <a:headEnd/>
            <a:tailEnd/>
          </a:ln>
        </p:spPr>
      </p:pic>
      <p:pic>
        <p:nvPicPr>
          <p:cNvPr id="5" name="Picture 5" descr="веч_мерзлота"/>
          <p:cNvPicPr>
            <a:picLocks noChangeAspect="1" noChangeArrowheads="1"/>
          </p:cNvPicPr>
          <p:nvPr/>
        </p:nvPicPr>
        <p:blipFill>
          <a:blip r:embed="rId3" cstate="print"/>
          <a:srcRect/>
          <a:stretch>
            <a:fillRect/>
          </a:stretch>
        </p:blipFill>
        <p:spPr bwMode="auto">
          <a:xfrm>
            <a:off x="5643570" y="4643716"/>
            <a:ext cx="3500430" cy="2214284"/>
          </a:xfrm>
          <a:prstGeom prst="rect">
            <a:avLst/>
          </a:prstGeom>
          <a:noFill/>
          <a:ln w="9525">
            <a:noFill/>
            <a:miter lim="800000"/>
            <a:headEnd/>
            <a:tailEnd/>
          </a:ln>
        </p:spPr>
      </p:pic>
      <p:sp>
        <p:nvSpPr>
          <p:cNvPr id="6" name="TextBox 5"/>
          <p:cNvSpPr txBox="1"/>
          <p:nvPr/>
        </p:nvSpPr>
        <p:spPr>
          <a:xfrm>
            <a:off x="5857884" y="6143644"/>
            <a:ext cx="2857520" cy="646331"/>
          </a:xfrm>
          <a:prstGeom prst="rect">
            <a:avLst/>
          </a:prstGeom>
          <a:noFill/>
        </p:spPr>
        <p:txBody>
          <a:bodyPr wrap="square" rtlCol="0">
            <a:spAutoFit/>
          </a:bodyPr>
          <a:lstStyle/>
          <a:p>
            <a:pPr algn="ctr"/>
            <a:r>
              <a:rPr lang="ru-RU" dirty="0" smtClean="0">
                <a:solidFill>
                  <a:schemeClr val="tx1">
                    <a:lumMod val="85000"/>
                    <a:lumOff val="15000"/>
                  </a:schemeClr>
                </a:solidFill>
              </a:rPr>
              <a:t>Слой многолетней мерзлоты</a:t>
            </a:r>
            <a:endParaRPr lang="ru-RU" dirty="0">
              <a:solidFill>
                <a:schemeClr val="tx1">
                  <a:lumMod val="85000"/>
                  <a:lumOff val="15000"/>
                </a:schemeClr>
              </a:solidFill>
            </a:endParaRPr>
          </a:p>
        </p:txBody>
      </p:sp>
      <p:sp>
        <p:nvSpPr>
          <p:cNvPr id="7" name="TextBox 6"/>
          <p:cNvSpPr txBox="1"/>
          <p:nvPr/>
        </p:nvSpPr>
        <p:spPr>
          <a:xfrm>
            <a:off x="357158" y="4429132"/>
            <a:ext cx="4643470" cy="461665"/>
          </a:xfrm>
          <a:prstGeom prst="rect">
            <a:avLst/>
          </a:prstGeom>
          <a:noFill/>
        </p:spPr>
        <p:txBody>
          <a:bodyPr wrap="square" rtlCol="0">
            <a:spAutoFit/>
          </a:bodyPr>
          <a:lstStyle/>
          <a:p>
            <a:endParaRPr lang="ru-RU" sz="2400" dirty="0">
              <a:solidFill>
                <a:schemeClr val="bg1"/>
              </a:solidFill>
            </a:endParaRPr>
          </a:p>
        </p:txBody>
      </p:sp>
      <p:sp>
        <p:nvSpPr>
          <p:cNvPr id="8" name="Прямоугольник 7"/>
          <p:cNvSpPr/>
          <p:nvPr/>
        </p:nvSpPr>
        <p:spPr>
          <a:xfrm>
            <a:off x="0" y="4071942"/>
            <a:ext cx="5572132" cy="2677656"/>
          </a:xfrm>
          <a:prstGeom prst="rect">
            <a:avLst/>
          </a:prstGeom>
        </p:spPr>
        <p:txBody>
          <a:bodyPr wrap="square">
            <a:spAutoFit/>
          </a:bodyPr>
          <a:lstStyle/>
          <a:p>
            <a:r>
              <a:rPr lang="ru-RU" sz="2400" dirty="0" smtClean="0">
                <a:solidFill>
                  <a:schemeClr val="bg1"/>
                </a:solidFill>
              </a:rPr>
              <a:t>Многолетняя мерзлота не пропускает дождевую и талую воду на глубину. А с поверхности почвы вода испаряется медленно из-за низкой температуры воздуха. Поэтому в тундре очень много болот и озёр, а почва влажная.</a:t>
            </a:r>
            <a:endParaRPr lang="ru-RU" sz="2400" dirty="0">
              <a:solidFill>
                <a:schemeClr val="bg1"/>
              </a:solidFill>
            </a:endParaRPr>
          </a:p>
        </p:txBody>
      </p:sp>
      <p:sp>
        <p:nvSpPr>
          <p:cNvPr id="9" name="TextBox 8"/>
          <p:cNvSpPr txBox="1"/>
          <p:nvPr/>
        </p:nvSpPr>
        <p:spPr>
          <a:xfrm>
            <a:off x="2000232" y="142852"/>
            <a:ext cx="5143536" cy="769441"/>
          </a:xfrm>
          <a:prstGeom prst="rect">
            <a:avLst/>
          </a:prstGeom>
          <a:noFill/>
        </p:spPr>
        <p:txBody>
          <a:bodyPr wrap="square" rtlCol="0">
            <a:spAutoFit/>
          </a:bodyPr>
          <a:lstStyle/>
          <a:p>
            <a:r>
              <a:rPr lang="ru-RU" sz="4400" dirty="0" smtClean="0">
                <a:solidFill>
                  <a:srgbClr val="FF0000"/>
                </a:solidFill>
              </a:rPr>
              <a:t>ВЕЧНАЯ МЕРЗЛОТА</a:t>
            </a:r>
            <a:endParaRPr lang="ru-RU" sz="4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3" descr="Надводные растения (осоки, сабельник) на Семеновском озере в городе Мурманске"/>
          <p:cNvPicPr>
            <a:picLocks noGrp="1" noChangeAspect="1" noChangeArrowheads="1"/>
          </p:cNvPicPr>
          <p:nvPr>
            <p:ph sz="quarter" idx="13"/>
          </p:nvPr>
        </p:nvPicPr>
        <p:blipFill>
          <a:blip r:embed="rId2" cstate="print"/>
          <a:srcRect/>
          <a:stretch>
            <a:fillRect/>
          </a:stretch>
        </p:blipFill>
        <p:spPr bwMode="auto">
          <a:xfrm>
            <a:off x="13309" y="0"/>
            <a:ext cx="9149378" cy="6858000"/>
          </a:xfrm>
          <a:prstGeom prst="rect">
            <a:avLst/>
          </a:prstGeom>
          <a:noFill/>
          <a:ln w="9525">
            <a:noFill/>
            <a:miter lim="800000"/>
            <a:headEnd/>
            <a:tailEnd/>
          </a:ln>
        </p:spPr>
      </p:pic>
      <p:sp>
        <p:nvSpPr>
          <p:cNvPr id="5" name="TextBox 4"/>
          <p:cNvSpPr txBox="1"/>
          <p:nvPr/>
        </p:nvSpPr>
        <p:spPr>
          <a:xfrm>
            <a:off x="0" y="0"/>
            <a:ext cx="9144000" cy="2246769"/>
          </a:xfrm>
          <a:prstGeom prst="rect">
            <a:avLst/>
          </a:prstGeom>
          <a:noFill/>
        </p:spPr>
        <p:txBody>
          <a:bodyPr wrap="square" rtlCol="0">
            <a:spAutoFit/>
          </a:bodyPr>
          <a:lstStyle/>
          <a:p>
            <a:pPr algn="ctr">
              <a:defRPr/>
            </a:pPr>
            <a:r>
              <a:rPr lang="ru-RU" sz="2800" b="1" dirty="0" smtClean="0">
                <a:solidFill>
                  <a:srgbClr val="FFFF00"/>
                </a:solidFill>
                <a:effectLst>
                  <a:outerShdw blurRad="38100" dist="38100" dir="2700000" algn="tl">
                    <a:srgbClr val="000000">
                      <a:alpha val="43137"/>
                    </a:srgbClr>
                  </a:outerShdw>
                </a:effectLst>
              </a:rPr>
              <a:t>Лето очень короткое и прохладное. За короткое лето поверхность тундры оттаивает примерно на 50 см в глубину, а ниже (почти </a:t>
            </a:r>
          </a:p>
          <a:p>
            <a:pPr algn="ctr">
              <a:defRPr/>
            </a:pPr>
            <a:r>
              <a:rPr lang="ru-RU" sz="2800" b="1" dirty="0" smtClean="0">
                <a:solidFill>
                  <a:srgbClr val="FFFF00"/>
                </a:solidFill>
                <a:effectLst>
                  <a:outerShdw blurRad="38100" dist="38100" dir="2700000" algn="tl">
                    <a:srgbClr val="000000">
                      <a:alpha val="43137"/>
                    </a:srgbClr>
                  </a:outerShdw>
                </a:effectLst>
              </a:rPr>
              <a:t>500 м) лежит слой многолетней мерзлоты, который никогда не оттаивает.</a:t>
            </a:r>
            <a:endParaRPr lang="ru-RU" sz="2800" b="1"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Цветущая тундра"/>
          <p:cNvPicPr>
            <a:picLocks noGrp="1" noChangeAspect="1" noChangeArrowheads="1"/>
          </p:cNvPicPr>
          <p:nvPr>
            <p:ph sz="quarter" idx="13"/>
          </p:nvPr>
        </p:nvPicPr>
        <p:blipFill>
          <a:blip r:embed="rId2" cstate="print"/>
          <a:srcRect/>
          <a:stretch>
            <a:fillRect/>
          </a:stretch>
        </p:blipFill>
        <p:spPr bwMode="auto">
          <a:xfrm>
            <a:off x="0" y="-3477"/>
            <a:ext cx="9143999" cy="6851094"/>
          </a:xfrm>
          <a:prstGeom prst="rect">
            <a:avLst/>
          </a:prstGeom>
          <a:noFill/>
          <a:ln w="9525">
            <a:noFill/>
            <a:miter lim="800000"/>
            <a:headEnd/>
            <a:tailEnd/>
          </a:ln>
        </p:spPr>
      </p:pic>
      <p:sp>
        <p:nvSpPr>
          <p:cNvPr id="5" name="TextBox 4"/>
          <p:cNvSpPr txBox="1"/>
          <p:nvPr/>
        </p:nvSpPr>
        <p:spPr>
          <a:xfrm>
            <a:off x="0" y="5214950"/>
            <a:ext cx="9144000" cy="1569660"/>
          </a:xfrm>
          <a:prstGeom prst="rect">
            <a:avLst/>
          </a:prstGeom>
          <a:noFill/>
        </p:spPr>
        <p:txBody>
          <a:bodyPr wrap="square" rtlCol="0">
            <a:spAutoFit/>
          </a:bodyPr>
          <a:lstStyle/>
          <a:p>
            <a:pPr algn="ctr">
              <a:defRPr/>
            </a:pPr>
            <a:r>
              <a:rPr lang="ru-RU" sz="2400" b="1" dirty="0" smtClean="0">
                <a:solidFill>
                  <a:srgbClr val="FFFF00"/>
                </a:solidFill>
                <a:effectLst>
                  <a:outerShdw blurRad="38100" dist="38100" dir="2700000" algn="tl">
                    <a:srgbClr val="000000">
                      <a:alpha val="43137"/>
                    </a:srgbClr>
                  </a:outerShdw>
                </a:effectLst>
              </a:rPr>
              <a:t>Очень красива тундра весной. Быстро, словно по  взмаху волшебной палочки всё оживает. Многие растения торопятся зацвести, образовать плоды и семена. Ведь через три месяца снег снова укроет землю.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srcRect/>
          <a:stretch>
            <a:fillRect/>
          </a:stretch>
        </p:blipFill>
        <p:spPr bwMode="auto">
          <a:xfrm>
            <a:off x="-1" y="0"/>
            <a:ext cx="5000629" cy="3214686"/>
          </a:xfrm>
          <a:prstGeom prst="rect">
            <a:avLst/>
          </a:prstGeom>
          <a:noFill/>
          <a:ln w="9525">
            <a:noFill/>
            <a:miter lim="800000"/>
            <a:headEnd/>
            <a:tailEnd/>
          </a:ln>
        </p:spPr>
      </p:pic>
      <p:pic>
        <p:nvPicPr>
          <p:cNvPr id="3" name="Picture 5"/>
          <p:cNvPicPr>
            <a:picLocks noChangeAspect="1" noChangeArrowheads="1"/>
          </p:cNvPicPr>
          <p:nvPr/>
        </p:nvPicPr>
        <p:blipFill>
          <a:blip r:embed="rId3" cstate="print"/>
          <a:srcRect/>
          <a:stretch>
            <a:fillRect/>
          </a:stretch>
        </p:blipFill>
        <p:spPr bwMode="auto">
          <a:xfrm>
            <a:off x="0" y="3857628"/>
            <a:ext cx="5072066" cy="3000372"/>
          </a:xfrm>
          <a:prstGeom prst="rect">
            <a:avLst/>
          </a:prstGeom>
          <a:noFill/>
          <a:ln w="9525">
            <a:noFill/>
            <a:miter lim="800000"/>
            <a:headEnd/>
            <a:tailEnd/>
          </a:ln>
        </p:spPr>
      </p:pic>
      <p:pic>
        <p:nvPicPr>
          <p:cNvPr id="6" name="Picture 3" descr="Карликовая берёзка"/>
          <p:cNvPicPr>
            <a:picLocks noChangeAspect="1" noChangeArrowheads="1"/>
          </p:cNvPicPr>
          <p:nvPr/>
        </p:nvPicPr>
        <p:blipFill>
          <a:blip r:embed="rId4" cstate="print"/>
          <a:srcRect/>
          <a:stretch>
            <a:fillRect/>
          </a:stretch>
        </p:blipFill>
        <p:spPr bwMode="auto">
          <a:xfrm>
            <a:off x="5000628" y="0"/>
            <a:ext cx="4143372" cy="3286124"/>
          </a:xfrm>
          <a:prstGeom prst="rect">
            <a:avLst/>
          </a:prstGeom>
          <a:noFill/>
          <a:ln w="9525">
            <a:noFill/>
            <a:miter lim="800000"/>
            <a:headEnd/>
            <a:tailEnd/>
          </a:ln>
        </p:spPr>
      </p:pic>
      <p:pic>
        <p:nvPicPr>
          <p:cNvPr id="7" name="Picture 2" descr="219282">
            <a:hlinkClick r:id="rId5" tooltip="Во весь экран"/>
          </p:cNvPr>
          <p:cNvPicPr>
            <a:picLocks noChangeAspect="1" noChangeArrowheads="1"/>
          </p:cNvPicPr>
          <p:nvPr/>
        </p:nvPicPr>
        <p:blipFill>
          <a:blip r:embed="rId6" cstate="print"/>
          <a:srcRect/>
          <a:stretch>
            <a:fillRect/>
          </a:stretch>
        </p:blipFill>
        <p:spPr bwMode="auto">
          <a:xfrm>
            <a:off x="4786314" y="3857628"/>
            <a:ext cx="4357686" cy="3000372"/>
          </a:xfrm>
          <a:prstGeom prst="rect">
            <a:avLst/>
          </a:prstGeom>
          <a:noFill/>
          <a:ln w="9525">
            <a:noFill/>
            <a:miter lim="800000"/>
            <a:headEnd/>
            <a:tailEnd/>
          </a:ln>
        </p:spPr>
      </p:pic>
      <p:sp>
        <p:nvSpPr>
          <p:cNvPr id="8" name="TextBox 7"/>
          <p:cNvSpPr txBox="1"/>
          <p:nvPr/>
        </p:nvSpPr>
        <p:spPr>
          <a:xfrm>
            <a:off x="1428728" y="4143380"/>
            <a:ext cx="6143668" cy="646331"/>
          </a:xfrm>
          <a:prstGeom prst="rect">
            <a:avLst/>
          </a:prstGeom>
          <a:noFill/>
        </p:spPr>
        <p:txBody>
          <a:bodyPr wrap="square" rtlCol="0">
            <a:spAutoFit/>
          </a:bodyPr>
          <a:lstStyle/>
          <a:p>
            <a:pPr algn="ctr"/>
            <a:r>
              <a:rPr lang="ru-RU" sz="3600" dirty="0" smtClean="0">
                <a:solidFill>
                  <a:srgbClr val="FFFF00"/>
                </a:solidFill>
              </a:rPr>
              <a:t>Карликовая ива</a:t>
            </a:r>
            <a:endParaRPr lang="ru-RU" sz="3600" dirty="0">
              <a:solidFill>
                <a:srgbClr val="FFFF00"/>
              </a:solidFill>
            </a:endParaRPr>
          </a:p>
        </p:txBody>
      </p:sp>
      <p:sp>
        <p:nvSpPr>
          <p:cNvPr id="9" name="TextBox 8"/>
          <p:cNvSpPr txBox="1"/>
          <p:nvPr/>
        </p:nvSpPr>
        <p:spPr>
          <a:xfrm>
            <a:off x="1142976" y="1142984"/>
            <a:ext cx="6072230" cy="646331"/>
          </a:xfrm>
          <a:prstGeom prst="rect">
            <a:avLst/>
          </a:prstGeom>
          <a:noFill/>
        </p:spPr>
        <p:txBody>
          <a:bodyPr wrap="square" rtlCol="0">
            <a:spAutoFit/>
          </a:bodyPr>
          <a:lstStyle/>
          <a:p>
            <a:pPr algn="ctr"/>
            <a:r>
              <a:rPr lang="ru-RU" sz="3600" dirty="0" smtClean="0">
                <a:solidFill>
                  <a:srgbClr val="FFFF00"/>
                </a:solidFill>
              </a:rPr>
              <a:t>Карликовая берёза</a:t>
            </a:r>
            <a:endParaRPr lang="ru-RU" sz="3600" dirty="0">
              <a:solidFill>
                <a:srgbClr val="FFFF00"/>
              </a:solidFill>
            </a:endParaRPr>
          </a:p>
        </p:txBody>
      </p:sp>
      <p:sp>
        <p:nvSpPr>
          <p:cNvPr id="10" name="TextBox 9"/>
          <p:cNvSpPr txBox="1"/>
          <p:nvPr/>
        </p:nvSpPr>
        <p:spPr>
          <a:xfrm>
            <a:off x="214282" y="6211669"/>
            <a:ext cx="8929718" cy="646331"/>
          </a:xfrm>
          <a:prstGeom prst="rect">
            <a:avLst/>
          </a:prstGeom>
          <a:noFill/>
        </p:spPr>
        <p:txBody>
          <a:bodyPr wrap="square" rtlCol="0">
            <a:spAutoFit/>
          </a:bodyPr>
          <a:lstStyle/>
          <a:p>
            <a:pPr algn="ctr"/>
            <a:r>
              <a:rPr lang="ru-RU" sz="3600" dirty="0" smtClean="0">
                <a:solidFill>
                  <a:srgbClr val="FFC000"/>
                </a:solidFill>
              </a:rPr>
              <a:t>Деревья низкорослые – всего 5-7 см</a:t>
            </a:r>
            <a:endParaRPr lang="ru-RU" sz="3600" dirty="0">
              <a:solidFill>
                <a:srgbClr val="FFC000"/>
              </a:solidFill>
            </a:endParaRPr>
          </a:p>
        </p:txBody>
      </p:sp>
      <p:sp>
        <p:nvSpPr>
          <p:cNvPr id="11" name="TextBox 10"/>
          <p:cNvSpPr txBox="1"/>
          <p:nvPr/>
        </p:nvSpPr>
        <p:spPr>
          <a:xfrm>
            <a:off x="0" y="3143248"/>
            <a:ext cx="9144000" cy="923330"/>
          </a:xfrm>
          <a:prstGeom prst="rect">
            <a:avLst/>
          </a:prstGeom>
          <a:noFill/>
        </p:spPr>
        <p:txBody>
          <a:bodyPr wrap="square" rtlCol="0">
            <a:spAutoFit/>
          </a:bodyPr>
          <a:lstStyle/>
          <a:p>
            <a:pPr algn="ctr"/>
            <a:r>
              <a:rPr lang="ru-RU" sz="5400" dirty="0" smtClean="0">
                <a:solidFill>
                  <a:srgbClr val="FF0000"/>
                </a:solidFill>
                <a:latin typeface="Times New Roman" pitchFamily="18" charset="0"/>
                <a:cs typeface="Times New Roman" pitchFamily="18" charset="0"/>
              </a:rPr>
              <a:t>РАСТИТЕЛЬНЫЙ МИР</a:t>
            </a:r>
            <a:endParaRPr lang="ru-RU" sz="5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Пушица Шейхцера. Пуховки плодоносящих растений в июле.">
            <a:hlinkClick r:id="rId2"/>
          </p:cNvPr>
          <p:cNvPicPr>
            <a:picLocks noChangeAspect="1" noChangeArrowheads="1"/>
          </p:cNvPicPr>
          <p:nvPr/>
        </p:nvPicPr>
        <p:blipFill>
          <a:blip r:embed="rId3" cstate="print"/>
          <a:srcRect/>
          <a:stretch>
            <a:fillRect/>
          </a:stretch>
        </p:blipFill>
        <p:spPr bwMode="auto">
          <a:xfrm>
            <a:off x="0" y="0"/>
            <a:ext cx="5113338" cy="3484563"/>
          </a:xfrm>
          <a:prstGeom prst="rect">
            <a:avLst/>
          </a:prstGeom>
          <a:noFill/>
          <a:ln w="9525">
            <a:noFill/>
            <a:miter lim="800000"/>
            <a:headEnd/>
            <a:tailEnd/>
          </a:ln>
        </p:spPr>
      </p:pic>
      <p:sp>
        <p:nvSpPr>
          <p:cNvPr id="4" name="Прямоугольник 3"/>
          <p:cNvSpPr/>
          <p:nvPr/>
        </p:nvSpPr>
        <p:spPr>
          <a:xfrm>
            <a:off x="2571736" y="2428868"/>
            <a:ext cx="2428892" cy="769441"/>
          </a:xfrm>
          <a:prstGeom prst="rect">
            <a:avLst/>
          </a:prstGeom>
        </p:spPr>
        <p:txBody>
          <a:bodyPr wrap="square">
            <a:spAutoFit/>
          </a:bodyPr>
          <a:lstStyle/>
          <a:p>
            <a:pPr>
              <a:defRPr/>
            </a:pPr>
            <a:r>
              <a:rPr lang="ru-RU" sz="4400" b="1" dirty="0" smtClean="0">
                <a:solidFill>
                  <a:schemeClr val="bg1"/>
                </a:solidFill>
                <a:effectLst>
                  <a:outerShdw blurRad="38100" dist="38100" dir="2700000" algn="tl">
                    <a:srgbClr val="000000">
                      <a:alpha val="43137"/>
                    </a:srgbClr>
                  </a:outerShdw>
                </a:effectLst>
              </a:rPr>
              <a:t>пушица</a:t>
            </a:r>
            <a:endParaRPr lang="ru-RU" sz="4400" b="1" dirty="0">
              <a:solidFill>
                <a:schemeClr val="bg1"/>
              </a:solidFill>
              <a:effectLst>
                <a:outerShdw blurRad="38100" dist="38100" dir="2700000" algn="tl">
                  <a:srgbClr val="000000">
                    <a:alpha val="43137"/>
                  </a:srgbClr>
                </a:outerShdw>
              </a:effectLst>
            </a:endParaRPr>
          </a:p>
        </p:txBody>
      </p:sp>
      <p:sp>
        <p:nvSpPr>
          <p:cNvPr id="6" name="Прямоугольник 5"/>
          <p:cNvSpPr/>
          <p:nvPr/>
        </p:nvSpPr>
        <p:spPr>
          <a:xfrm>
            <a:off x="5357818" y="642918"/>
            <a:ext cx="3571900" cy="2677656"/>
          </a:xfrm>
          <a:prstGeom prst="rect">
            <a:avLst/>
          </a:prstGeom>
        </p:spPr>
        <p:txBody>
          <a:bodyPr wrap="square">
            <a:spAutoFit/>
          </a:bodyPr>
          <a:lstStyle/>
          <a:p>
            <a:pPr>
              <a:defRPr/>
            </a:pPr>
            <a:r>
              <a:rPr lang="ru-RU" sz="2400" b="1" dirty="0" smtClean="0">
                <a:effectLst>
                  <a:outerShdw blurRad="38100" dist="38100" dir="2700000" algn="tl">
                    <a:srgbClr val="000000">
                      <a:alpha val="43137"/>
                    </a:srgbClr>
                  </a:outerShdw>
                </a:effectLst>
              </a:rPr>
              <a:t>Цветы тундры скромны и не избалованы солнцем, долго и терпеливо ждут короткого лета, чтобы распуститься всего на 1-2 месяца.</a:t>
            </a:r>
            <a:endParaRPr lang="ru-RU" sz="2400" b="1" dirty="0">
              <a:effectLst>
                <a:outerShdw blurRad="38100" dist="38100" dir="2700000" algn="tl">
                  <a:srgbClr val="000000">
                    <a:alpha val="43137"/>
                  </a:srgbClr>
                </a:outerShdw>
              </a:effectLst>
            </a:endParaRPr>
          </a:p>
        </p:txBody>
      </p:sp>
      <p:sp>
        <p:nvSpPr>
          <p:cNvPr id="15361" name="Rectangle 1"/>
          <p:cNvSpPr>
            <a:spLocks noChangeArrowheads="1"/>
          </p:cNvSpPr>
          <p:nvPr/>
        </p:nvSpPr>
        <p:spPr bwMode="auto">
          <a:xfrm>
            <a:off x="285720" y="3643314"/>
            <a:ext cx="3786214"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000" b="1" dirty="0" smtClean="0">
                <a:solidFill>
                  <a:srgbClr val="00B050"/>
                </a:solidFill>
                <a:ea typeface="Times New Roman" pitchFamily="18" charset="0"/>
                <a:cs typeface="Times New Roman" pitchFamily="18" charset="0"/>
              </a:rPr>
              <a:t>П</a:t>
            </a:r>
            <a:r>
              <a:rPr kumimoji="0" lang="ru-RU" sz="2000" b="1" i="0" u="none" strike="noStrike" cap="none" normalizeH="0" baseline="0" dirty="0" smtClean="0">
                <a:ln>
                  <a:noFill/>
                </a:ln>
                <a:solidFill>
                  <a:srgbClr val="00B050"/>
                </a:solidFill>
                <a:effectLst/>
                <a:ea typeface="Times New Roman" pitchFamily="18" charset="0"/>
                <a:cs typeface="Times New Roman" pitchFamily="18" charset="0"/>
              </a:rPr>
              <a:t>ушица</a:t>
            </a:r>
            <a:r>
              <a:rPr kumimoji="0" lang="ru-RU" sz="2000" b="1" i="0" u="none" strike="noStrike" cap="none" normalizeH="0" baseline="0" dirty="0" smtClean="0">
                <a:ln>
                  <a:noFill/>
                </a:ln>
                <a:solidFill>
                  <a:schemeClr val="tx1"/>
                </a:solidFill>
                <a:effectLst/>
                <a:ea typeface="Times New Roman" pitchFamily="18" charset="0"/>
                <a:cs typeface="Times New Roman" pitchFamily="18" charset="0"/>
              </a:rPr>
              <a:t>  (хлопковая трава) - очень характерное для данной зоны растение. Действительно, это трава с кисточкой из тонкого белого волокна.</a:t>
            </a:r>
            <a:endParaRPr kumimoji="0" lang="ru-RU" sz="2000" b="1" i="0" u="none" strike="noStrike" cap="none" normalizeH="0" baseline="0" dirty="0" smtClean="0">
              <a:ln>
                <a:noFill/>
              </a:ln>
              <a:solidFill>
                <a:schemeClr val="tx1"/>
              </a:solidFill>
              <a:effectLst/>
              <a:cs typeface="Arial" pitchFamily="34" charset="0"/>
            </a:endParaRPr>
          </a:p>
        </p:txBody>
      </p:sp>
      <p:pic>
        <p:nvPicPr>
          <p:cNvPr id="15362" name="Picture 2" descr="http://img-fotki.yandex.ru/get/4406/131617560.14/0_8ecd5_72636657_XL"/>
          <p:cNvPicPr>
            <a:picLocks noChangeAspect="1" noChangeArrowheads="1"/>
          </p:cNvPicPr>
          <p:nvPr/>
        </p:nvPicPr>
        <p:blipFill>
          <a:blip r:embed="rId4" cstate="print"/>
          <a:srcRect/>
          <a:stretch>
            <a:fillRect/>
          </a:stretch>
        </p:blipFill>
        <p:spPr bwMode="auto">
          <a:xfrm>
            <a:off x="4857752" y="3331266"/>
            <a:ext cx="4286248" cy="3526734"/>
          </a:xfrm>
          <a:prstGeom prst="rect">
            <a:avLst/>
          </a:prstGeom>
          <a:noFill/>
        </p:spPr>
      </p:pic>
      <p:sp>
        <p:nvSpPr>
          <p:cNvPr id="9" name="TextBox 8"/>
          <p:cNvSpPr txBox="1"/>
          <p:nvPr/>
        </p:nvSpPr>
        <p:spPr>
          <a:xfrm>
            <a:off x="5214942" y="5786454"/>
            <a:ext cx="3643338" cy="707886"/>
          </a:xfrm>
          <a:prstGeom prst="rect">
            <a:avLst/>
          </a:prstGeom>
          <a:noFill/>
        </p:spPr>
        <p:txBody>
          <a:bodyPr wrap="square" rtlCol="0">
            <a:spAutoFit/>
          </a:bodyPr>
          <a:lstStyle/>
          <a:p>
            <a:r>
              <a:rPr lang="ru-RU" sz="4000" dirty="0" smtClean="0">
                <a:solidFill>
                  <a:srgbClr val="FFFF00"/>
                </a:solidFill>
              </a:rPr>
              <a:t>Полярный мак</a:t>
            </a:r>
            <a:endParaRPr lang="ru-RU" sz="40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072066" y="0"/>
            <a:ext cx="4071934" cy="3286124"/>
          </a:xfrm>
          <a:prstGeom prst="rect">
            <a:avLst/>
          </a:prstGeom>
        </p:spPr>
      </p:pic>
      <p:pic>
        <p:nvPicPr>
          <p:cNvPr id="3" name="Рисунок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0"/>
            <a:ext cx="4429124" cy="3643314"/>
          </a:xfrm>
          <a:prstGeom prst="rect">
            <a:avLst/>
          </a:prstGeom>
        </p:spPr>
      </p:pic>
      <p:sp>
        <p:nvSpPr>
          <p:cNvPr id="8" name="Прямоугольник 7"/>
          <p:cNvSpPr/>
          <p:nvPr/>
        </p:nvSpPr>
        <p:spPr>
          <a:xfrm>
            <a:off x="571472" y="1"/>
            <a:ext cx="2786082" cy="769441"/>
          </a:xfrm>
          <a:prstGeom prst="rect">
            <a:avLst/>
          </a:prstGeom>
        </p:spPr>
        <p:txBody>
          <a:bodyPr wrap="square">
            <a:spAutoFit/>
          </a:bodyPr>
          <a:lstStyle/>
          <a:p>
            <a:pPr algn="ctr"/>
            <a:r>
              <a:rPr lang="ru-RU" sz="4400" b="1" dirty="0" smtClean="0">
                <a:solidFill>
                  <a:srgbClr val="FFFF00"/>
                </a:solidFill>
              </a:rPr>
              <a:t>голубика</a:t>
            </a:r>
            <a:endParaRPr lang="ru-RU" sz="4400" b="1" dirty="0">
              <a:solidFill>
                <a:srgbClr val="FFFF00"/>
              </a:solidFill>
            </a:endParaRPr>
          </a:p>
        </p:txBody>
      </p:sp>
      <p:sp>
        <p:nvSpPr>
          <p:cNvPr id="10" name="Прямоугольник 9"/>
          <p:cNvSpPr/>
          <p:nvPr/>
        </p:nvSpPr>
        <p:spPr>
          <a:xfrm>
            <a:off x="5072066" y="2571744"/>
            <a:ext cx="3251766" cy="707886"/>
          </a:xfrm>
          <a:prstGeom prst="rect">
            <a:avLst/>
          </a:prstGeom>
        </p:spPr>
        <p:txBody>
          <a:bodyPr wrap="square">
            <a:spAutoFit/>
          </a:bodyPr>
          <a:lstStyle/>
          <a:p>
            <a:pPr algn="ctr"/>
            <a:r>
              <a:rPr lang="ru-RU" sz="4000" b="1" dirty="0" smtClean="0">
                <a:solidFill>
                  <a:srgbClr val="FFFF00"/>
                </a:solidFill>
              </a:rPr>
              <a:t>брусника</a:t>
            </a:r>
            <a:endParaRPr lang="ru-RU" sz="4000" b="1" dirty="0">
              <a:solidFill>
                <a:srgbClr val="FFFF00"/>
              </a:solidFill>
            </a:endParaRPr>
          </a:p>
        </p:txBody>
      </p:sp>
      <p:sp>
        <p:nvSpPr>
          <p:cNvPr id="13" name="TextBox 12"/>
          <p:cNvSpPr txBox="1"/>
          <p:nvPr/>
        </p:nvSpPr>
        <p:spPr>
          <a:xfrm>
            <a:off x="4572000" y="285728"/>
            <a:ext cx="357190" cy="6001643"/>
          </a:xfrm>
          <a:prstGeom prst="rect">
            <a:avLst/>
          </a:prstGeom>
          <a:noFill/>
        </p:spPr>
        <p:txBody>
          <a:bodyPr wrap="square" rtlCol="0">
            <a:spAutoFit/>
          </a:bodyPr>
          <a:lstStyle/>
          <a:p>
            <a:r>
              <a:rPr lang="ru-RU" sz="3200" dirty="0" smtClean="0">
                <a:solidFill>
                  <a:srgbClr val="FF0000"/>
                </a:solidFill>
              </a:rPr>
              <a:t>Ягоды тундры</a:t>
            </a:r>
            <a:endParaRPr lang="ru-RU" sz="3200" dirty="0">
              <a:solidFill>
                <a:srgbClr val="FF0000"/>
              </a:solidFill>
            </a:endParaRPr>
          </a:p>
        </p:txBody>
      </p:sp>
      <p:sp>
        <p:nvSpPr>
          <p:cNvPr id="14" name="TextBox 13"/>
          <p:cNvSpPr txBox="1"/>
          <p:nvPr/>
        </p:nvSpPr>
        <p:spPr>
          <a:xfrm>
            <a:off x="5143504" y="3429000"/>
            <a:ext cx="3643338" cy="3046988"/>
          </a:xfrm>
          <a:prstGeom prst="rect">
            <a:avLst/>
          </a:prstGeom>
          <a:noFill/>
        </p:spPr>
        <p:txBody>
          <a:bodyPr wrap="square" rtlCol="0">
            <a:spAutoFit/>
          </a:bodyPr>
          <a:lstStyle/>
          <a:p>
            <a:pPr algn="ctr"/>
            <a:r>
              <a:rPr lang="ru-RU" sz="2400" b="1" dirty="0" smtClean="0"/>
              <a:t>Из ягод за короткое лето успевают созреть только голубика, брусника и морошка. Но зато ягоды эти очень крупные, гораздо крупнее, чем в нашей местности. </a:t>
            </a:r>
            <a:endParaRPr lang="ru-RU" sz="2400" b="1" dirty="0"/>
          </a:p>
        </p:txBody>
      </p:sp>
      <p:pic>
        <p:nvPicPr>
          <p:cNvPr id="16" name="Picture 3" descr="C:\Users\Татьяна\Pictures\Мои рисунки\+ Растения\! Ягоды\морошка 2.jpg"/>
          <p:cNvPicPr>
            <a:picLocks noGrp="1" noChangeAspect="1" noChangeArrowheads="1"/>
          </p:cNvPicPr>
          <p:nvPr>
            <p:ph sz="quarter" idx="13"/>
          </p:nvPr>
        </p:nvPicPr>
        <p:blipFill>
          <a:blip r:embed="rId4" cstate="print"/>
          <a:srcRect/>
          <a:stretch>
            <a:fillRect/>
          </a:stretch>
        </p:blipFill>
        <p:spPr bwMode="auto">
          <a:xfrm>
            <a:off x="0" y="3571876"/>
            <a:ext cx="4429124" cy="3286124"/>
          </a:xfrm>
          <a:prstGeom prst="rect">
            <a:avLst/>
          </a:prstGeom>
          <a:noFill/>
          <a:ln w="9525">
            <a:noFill/>
            <a:miter lim="800000"/>
            <a:headEnd/>
            <a:tailEnd/>
          </a:ln>
        </p:spPr>
      </p:pic>
      <p:sp>
        <p:nvSpPr>
          <p:cNvPr id="18" name="TextBox 17"/>
          <p:cNvSpPr txBox="1"/>
          <p:nvPr/>
        </p:nvSpPr>
        <p:spPr>
          <a:xfrm>
            <a:off x="1357290" y="6088559"/>
            <a:ext cx="2857520" cy="769441"/>
          </a:xfrm>
          <a:prstGeom prst="rect">
            <a:avLst/>
          </a:prstGeom>
          <a:noFill/>
        </p:spPr>
        <p:txBody>
          <a:bodyPr wrap="square" rtlCol="0">
            <a:spAutoFit/>
          </a:bodyPr>
          <a:lstStyle/>
          <a:p>
            <a:r>
              <a:rPr lang="ru-RU" sz="4400" b="1" dirty="0" smtClean="0">
                <a:solidFill>
                  <a:srgbClr val="FFFF00"/>
                </a:solidFill>
              </a:rPr>
              <a:t>морошка</a:t>
            </a:r>
            <a:endParaRPr lang="ru-RU" sz="4400" b="1" dirty="0">
              <a:solidFill>
                <a:srgbClr val="FFFF00"/>
              </a:solidFill>
            </a:endParaRPr>
          </a:p>
        </p:txBody>
      </p:sp>
    </p:spTree>
    <p:extLst>
      <p:ext uri="{BB962C8B-B14F-4D97-AF65-F5344CB8AC3E}">
        <p14:creationId xmlns="" xmlns:p14="http://schemas.microsoft.com/office/powerpoint/2010/main" val="6828181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Объект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TextBox 2"/>
          <p:cNvSpPr txBox="1"/>
          <p:nvPr/>
        </p:nvSpPr>
        <p:spPr>
          <a:xfrm>
            <a:off x="214282" y="4180344"/>
            <a:ext cx="4214842" cy="2677656"/>
          </a:xfrm>
          <a:prstGeom prst="rect">
            <a:avLst/>
          </a:prstGeom>
          <a:noFill/>
        </p:spPr>
        <p:txBody>
          <a:bodyPr wrap="square" rtlCol="0">
            <a:spAutoFit/>
          </a:bodyPr>
          <a:lstStyle/>
          <a:p>
            <a:pPr algn="ctr"/>
            <a:r>
              <a:rPr lang="ru-RU" sz="2400" b="1" dirty="0" smtClean="0">
                <a:solidFill>
                  <a:srgbClr val="FFFF00"/>
                </a:solidFill>
              </a:rPr>
              <a:t>Травы не могут подняться высоко над землей: их пригибает сильный ветер, и они стелются по земле. Но чаще всего встречаются лишайники и мхи. </a:t>
            </a:r>
            <a:endParaRPr lang="ru-RU" sz="2400" b="1" dirty="0">
              <a:solidFill>
                <a:srgbClr val="FFFF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Волк"/>
          <p:cNvPicPr>
            <a:picLocks noChangeAspect="1" noChangeArrowheads="1"/>
          </p:cNvPicPr>
          <p:nvPr/>
        </p:nvPicPr>
        <p:blipFill>
          <a:blip r:embed="rId2" cstate="print"/>
          <a:srcRect/>
          <a:stretch>
            <a:fillRect/>
          </a:stretch>
        </p:blipFill>
        <p:spPr bwMode="auto">
          <a:xfrm>
            <a:off x="0" y="1071546"/>
            <a:ext cx="2713412" cy="1811328"/>
          </a:xfrm>
          <a:prstGeom prst="rect">
            <a:avLst/>
          </a:prstGeom>
          <a:noFill/>
          <a:ln w="28575">
            <a:solidFill>
              <a:srgbClr val="800000"/>
            </a:solidFill>
            <a:miter lim="800000"/>
            <a:headEnd/>
            <a:tailEnd/>
          </a:ln>
        </p:spPr>
      </p:pic>
      <p:pic>
        <p:nvPicPr>
          <p:cNvPr id="3" name="Picture 7" descr="lemming"/>
          <p:cNvPicPr>
            <a:picLocks noChangeAspect="1" noChangeArrowheads="1"/>
          </p:cNvPicPr>
          <p:nvPr/>
        </p:nvPicPr>
        <p:blipFill>
          <a:blip r:embed="rId3" cstate="print"/>
          <a:srcRect/>
          <a:stretch>
            <a:fillRect/>
          </a:stretch>
        </p:blipFill>
        <p:spPr bwMode="auto">
          <a:xfrm>
            <a:off x="3143240" y="1142984"/>
            <a:ext cx="2747272" cy="1811328"/>
          </a:xfrm>
          <a:prstGeom prst="rect">
            <a:avLst/>
          </a:prstGeom>
          <a:noFill/>
          <a:ln w="28575">
            <a:solidFill>
              <a:srgbClr val="800000"/>
            </a:solidFill>
            <a:miter lim="800000"/>
            <a:headEnd/>
            <a:tailEnd/>
          </a:ln>
        </p:spPr>
      </p:pic>
      <p:pic>
        <p:nvPicPr>
          <p:cNvPr id="4" name="Picture 9" descr="песец"/>
          <p:cNvPicPr>
            <a:picLocks noChangeAspect="1" noChangeArrowheads="1"/>
          </p:cNvPicPr>
          <p:nvPr/>
        </p:nvPicPr>
        <p:blipFill>
          <a:blip r:embed="rId4" cstate="print"/>
          <a:stretch>
            <a:fillRect/>
          </a:stretch>
        </p:blipFill>
        <p:spPr bwMode="auto">
          <a:xfrm>
            <a:off x="6286512" y="1142984"/>
            <a:ext cx="2673170" cy="1811328"/>
          </a:xfrm>
          <a:prstGeom prst="rect">
            <a:avLst/>
          </a:prstGeom>
          <a:noFill/>
          <a:ln w="28575">
            <a:solidFill>
              <a:srgbClr val="800000"/>
            </a:solidFill>
            <a:miter lim="800000"/>
            <a:headEnd/>
            <a:tailEnd/>
          </a:ln>
        </p:spPr>
      </p:pic>
      <p:pic>
        <p:nvPicPr>
          <p:cNvPr id="5" name="Picture 8" descr="бел_сова"/>
          <p:cNvPicPr>
            <a:picLocks noChangeAspect="1" noChangeArrowheads="1"/>
          </p:cNvPicPr>
          <p:nvPr/>
        </p:nvPicPr>
        <p:blipFill>
          <a:blip r:embed="rId5" cstate="print"/>
          <a:srcRect/>
          <a:stretch>
            <a:fillRect/>
          </a:stretch>
        </p:blipFill>
        <p:spPr bwMode="auto">
          <a:xfrm>
            <a:off x="214282" y="3500438"/>
            <a:ext cx="2129802" cy="3143248"/>
          </a:xfrm>
          <a:prstGeom prst="rect">
            <a:avLst/>
          </a:prstGeom>
          <a:noFill/>
          <a:ln w="28575">
            <a:solidFill>
              <a:srgbClr val="800000"/>
            </a:solidFill>
            <a:miter lim="800000"/>
            <a:headEnd/>
            <a:tailEnd/>
          </a:ln>
        </p:spPr>
      </p:pic>
      <p:pic>
        <p:nvPicPr>
          <p:cNvPr id="6" name="Picture 11" descr="олени"/>
          <p:cNvPicPr>
            <a:picLocks noChangeAspect="1" noChangeArrowheads="1"/>
          </p:cNvPicPr>
          <p:nvPr/>
        </p:nvPicPr>
        <p:blipFill>
          <a:blip r:embed="rId6" cstate="print"/>
          <a:srcRect/>
          <a:stretch>
            <a:fillRect/>
          </a:stretch>
        </p:blipFill>
        <p:spPr bwMode="auto">
          <a:xfrm>
            <a:off x="2571736" y="4500570"/>
            <a:ext cx="4002388" cy="2143139"/>
          </a:xfrm>
          <a:prstGeom prst="rect">
            <a:avLst/>
          </a:prstGeom>
          <a:noFill/>
          <a:ln w="28575">
            <a:solidFill>
              <a:srgbClr val="800000"/>
            </a:solidFill>
            <a:miter lim="800000"/>
            <a:headEnd/>
            <a:tailEnd/>
          </a:ln>
        </p:spPr>
      </p:pic>
      <p:pic>
        <p:nvPicPr>
          <p:cNvPr id="7" name="Picture 6" descr="b_kurop"/>
          <p:cNvPicPr>
            <a:picLocks noChangeAspect="1" noChangeArrowheads="1"/>
          </p:cNvPicPr>
          <p:nvPr/>
        </p:nvPicPr>
        <p:blipFill>
          <a:blip r:embed="rId7" cstate="print"/>
          <a:srcRect/>
          <a:stretch>
            <a:fillRect/>
          </a:stretch>
        </p:blipFill>
        <p:spPr bwMode="auto">
          <a:xfrm>
            <a:off x="6858016" y="3571876"/>
            <a:ext cx="2071702" cy="3155449"/>
          </a:xfrm>
          <a:prstGeom prst="rect">
            <a:avLst/>
          </a:prstGeom>
          <a:noFill/>
          <a:ln w="28575">
            <a:solidFill>
              <a:srgbClr val="800000"/>
            </a:solidFill>
            <a:miter lim="800000"/>
            <a:headEnd/>
            <a:tailEnd/>
          </a:ln>
        </p:spPr>
      </p:pic>
      <p:sp>
        <p:nvSpPr>
          <p:cNvPr id="8" name="Прямоугольник 7"/>
          <p:cNvSpPr/>
          <p:nvPr/>
        </p:nvSpPr>
        <p:spPr>
          <a:xfrm>
            <a:off x="2357422" y="3000372"/>
            <a:ext cx="4572000" cy="1569660"/>
          </a:xfrm>
          <a:prstGeom prst="rect">
            <a:avLst/>
          </a:prstGeom>
        </p:spPr>
        <p:txBody>
          <a:bodyPr wrap="square">
            <a:spAutoFit/>
          </a:bodyPr>
          <a:lstStyle/>
          <a:p>
            <a:pPr algn="ctr"/>
            <a:r>
              <a:rPr lang="ru-RU" sz="3200" b="1" kern="10" dirty="0" smtClean="0">
                <a:ln w="9525">
                  <a:solidFill>
                    <a:srgbClr val="000000"/>
                  </a:solidFill>
                  <a:round/>
                  <a:headEnd/>
                  <a:tailEnd/>
                </a:ln>
                <a:solidFill>
                  <a:srgbClr val="800000"/>
                </a:solidFill>
                <a:latin typeface="Arial"/>
                <a:cs typeface="Arial"/>
              </a:rPr>
              <a:t>Эти животные </a:t>
            </a:r>
          </a:p>
          <a:p>
            <a:pPr algn="ctr"/>
            <a:r>
              <a:rPr lang="ru-RU" sz="3200" b="1" kern="10" dirty="0" smtClean="0">
                <a:ln w="9525">
                  <a:solidFill>
                    <a:srgbClr val="000000"/>
                  </a:solidFill>
                  <a:round/>
                  <a:headEnd/>
                  <a:tailEnd/>
                </a:ln>
                <a:solidFill>
                  <a:srgbClr val="800000"/>
                </a:solidFill>
                <a:latin typeface="Arial"/>
                <a:cs typeface="Arial"/>
              </a:rPr>
              <a:t>постоянно живут в тундре</a:t>
            </a:r>
            <a:endParaRPr lang="ru-RU" sz="3200" b="1" kern="10" dirty="0">
              <a:ln w="9525">
                <a:solidFill>
                  <a:srgbClr val="000000"/>
                </a:solidFill>
                <a:round/>
                <a:headEnd/>
                <a:tailEnd/>
              </a:ln>
              <a:solidFill>
                <a:srgbClr val="800000"/>
              </a:solidFill>
              <a:latin typeface="Arial"/>
              <a:cs typeface="Arial"/>
            </a:endParaRPr>
          </a:p>
        </p:txBody>
      </p:sp>
      <p:sp>
        <p:nvSpPr>
          <p:cNvPr id="9" name="Прямоугольник 8"/>
          <p:cNvSpPr/>
          <p:nvPr/>
        </p:nvSpPr>
        <p:spPr>
          <a:xfrm>
            <a:off x="928662" y="2428868"/>
            <a:ext cx="795410" cy="369332"/>
          </a:xfrm>
          <a:prstGeom prst="rect">
            <a:avLst/>
          </a:prstGeom>
        </p:spPr>
        <p:txBody>
          <a:bodyPr wrap="none">
            <a:spAutoFit/>
          </a:bodyPr>
          <a:lstStyle/>
          <a:p>
            <a:pPr algn="ctr">
              <a:spcBef>
                <a:spcPct val="50000"/>
              </a:spcBef>
              <a:defRPr/>
            </a:pPr>
            <a:r>
              <a:rPr lang="ru-RU" i="1" dirty="0" smtClean="0">
                <a:effectLst>
                  <a:outerShdw blurRad="38100" dist="38100" dir="2700000" algn="tl">
                    <a:srgbClr val="FFFFFF"/>
                  </a:outerShdw>
                </a:effectLst>
              </a:rPr>
              <a:t>ВО</a:t>
            </a:r>
            <a:r>
              <a:rPr lang="ru-RU" b="1" i="1" dirty="0" smtClean="0">
                <a:effectLst>
                  <a:outerShdw blurRad="38100" dist="38100" dir="2700000" algn="tl">
                    <a:srgbClr val="FFFFFF"/>
                  </a:outerShdw>
                </a:effectLst>
              </a:rPr>
              <a:t>ЛК</a:t>
            </a:r>
            <a:endParaRPr lang="ru-RU" b="1" i="1" dirty="0">
              <a:effectLst>
                <a:outerShdw blurRad="38100" dist="38100" dir="2700000" algn="tl">
                  <a:srgbClr val="FFFFFF"/>
                </a:outerShdw>
              </a:effectLst>
            </a:endParaRPr>
          </a:p>
        </p:txBody>
      </p:sp>
      <p:sp>
        <p:nvSpPr>
          <p:cNvPr id="10" name="Прямоугольник 9"/>
          <p:cNvSpPr/>
          <p:nvPr/>
        </p:nvSpPr>
        <p:spPr>
          <a:xfrm>
            <a:off x="3929058" y="2500306"/>
            <a:ext cx="1292341" cy="369332"/>
          </a:xfrm>
          <a:prstGeom prst="rect">
            <a:avLst/>
          </a:prstGeom>
        </p:spPr>
        <p:txBody>
          <a:bodyPr wrap="none">
            <a:spAutoFit/>
          </a:bodyPr>
          <a:lstStyle/>
          <a:p>
            <a:pPr>
              <a:spcBef>
                <a:spcPct val="50000"/>
              </a:spcBef>
              <a:defRPr/>
            </a:pPr>
            <a:r>
              <a:rPr lang="ru-RU" b="1" i="1" dirty="0" smtClean="0">
                <a:effectLst>
                  <a:outerShdw blurRad="38100" dist="38100" dir="2700000" algn="tl">
                    <a:srgbClr val="FFFFFF"/>
                  </a:outerShdw>
                </a:effectLst>
              </a:rPr>
              <a:t>ЛЕММИНГ</a:t>
            </a:r>
            <a:endParaRPr lang="ru-RU" b="1" i="1" dirty="0">
              <a:effectLst>
                <a:outerShdw blurRad="38100" dist="38100" dir="2700000" algn="tl">
                  <a:srgbClr val="FFFFFF"/>
                </a:outerShdw>
              </a:effectLst>
            </a:endParaRPr>
          </a:p>
        </p:txBody>
      </p:sp>
      <p:sp>
        <p:nvSpPr>
          <p:cNvPr id="11" name="Прямоугольник 10"/>
          <p:cNvSpPr/>
          <p:nvPr/>
        </p:nvSpPr>
        <p:spPr>
          <a:xfrm>
            <a:off x="7286644" y="2571744"/>
            <a:ext cx="891591" cy="369332"/>
          </a:xfrm>
          <a:prstGeom prst="rect">
            <a:avLst/>
          </a:prstGeom>
        </p:spPr>
        <p:txBody>
          <a:bodyPr wrap="none">
            <a:spAutoFit/>
          </a:bodyPr>
          <a:lstStyle/>
          <a:p>
            <a:pPr>
              <a:spcBef>
                <a:spcPct val="50000"/>
              </a:spcBef>
              <a:defRPr/>
            </a:pPr>
            <a:r>
              <a:rPr lang="ru-RU" b="1" i="1" dirty="0" smtClean="0">
                <a:effectLst>
                  <a:outerShdw blurRad="38100" dist="38100" dir="2700000" algn="tl">
                    <a:srgbClr val="FFFFFF"/>
                  </a:outerShdw>
                </a:effectLst>
              </a:rPr>
              <a:t>ПЕСЕЦ</a:t>
            </a:r>
            <a:endParaRPr lang="ru-RU" b="1" i="1" dirty="0">
              <a:effectLst>
                <a:outerShdw blurRad="38100" dist="38100" dir="2700000" algn="tl">
                  <a:srgbClr val="FFFFFF"/>
                </a:outerShdw>
              </a:effectLst>
            </a:endParaRPr>
          </a:p>
        </p:txBody>
      </p:sp>
      <p:sp>
        <p:nvSpPr>
          <p:cNvPr id="12" name="Прямоугольник 11"/>
          <p:cNvSpPr/>
          <p:nvPr/>
        </p:nvSpPr>
        <p:spPr>
          <a:xfrm>
            <a:off x="285720" y="6215082"/>
            <a:ext cx="2109872" cy="369332"/>
          </a:xfrm>
          <a:prstGeom prst="rect">
            <a:avLst/>
          </a:prstGeom>
        </p:spPr>
        <p:txBody>
          <a:bodyPr wrap="none">
            <a:spAutoFit/>
          </a:bodyPr>
          <a:lstStyle/>
          <a:p>
            <a:pPr algn="ctr">
              <a:spcBef>
                <a:spcPct val="50000"/>
              </a:spcBef>
              <a:defRPr/>
            </a:pPr>
            <a:r>
              <a:rPr lang="ru-RU" b="1" i="1" dirty="0" smtClean="0">
                <a:effectLst>
                  <a:outerShdw blurRad="38100" dist="38100" dir="2700000" algn="tl">
                    <a:srgbClr val="FFFFFF"/>
                  </a:outerShdw>
                </a:effectLst>
              </a:rPr>
              <a:t>ПОЛЯРНАЯ СОВА </a:t>
            </a:r>
            <a:endParaRPr lang="ru-RU" b="1" i="1" dirty="0">
              <a:effectLst>
                <a:outerShdw blurRad="38100" dist="38100" dir="2700000" algn="tl">
                  <a:srgbClr val="FFFFFF"/>
                </a:outerShdw>
              </a:effectLst>
            </a:endParaRPr>
          </a:p>
        </p:txBody>
      </p:sp>
      <p:sp>
        <p:nvSpPr>
          <p:cNvPr id="13" name="Прямоугольник 12"/>
          <p:cNvSpPr/>
          <p:nvPr/>
        </p:nvSpPr>
        <p:spPr>
          <a:xfrm>
            <a:off x="3500430" y="6215082"/>
            <a:ext cx="2191626" cy="369332"/>
          </a:xfrm>
          <a:prstGeom prst="rect">
            <a:avLst/>
          </a:prstGeom>
        </p:spPr>
        <p:txBody>
          <a:bodyPr wrap="none">
            <a:spAutoFit/>
          </a:bodyPr>
          <a:lstStyle/>
          <a:p>
            <a:pPr>
              <a:spcBef>
                <a:spcPct val="50000"/>
              </a:spcBef>
              <a:defRPr/>
            </a:pPr>
            <a:r>
              <a:rPr lang="ru-RU" b="1" i="1" dirty="0" smtClean="0">
                <a:solidFill>
                  <a:schemeClr val="bg1"/>
                </a:solidFill>
                <a:effectLst>
                  <a:outerShdw blurRad="38100" dist="38100" dir="2700000" algn="tl">
                    <a:srgbClr val="FFFFFF"/>
                  </a:outerShdw>
                </a:effectLst>
              </a:rPr>
              <a:t>СЕВЕРНЫЙ ОЛЕНЬ</a:t>
            </a:r>
            <a:endParaRPr lang="ru-RU" b="1" i="1" dirty="0">
              <a:solidFill>
                <a:schemeClr val="bg1"/>
              </a:solidFill>
              <a:effectLst>
                <a:outerShdw blurRad="38100" dist="38100" dir="2700000" algn="tl">
                  <a:srgbClr val="FFFFFF"/>
                </a:outerShdw>
              </a:effectLst>
            </a:endParaRPr>
          </a:p>
        </p:txBody>
      </p:sp>
      <p:sp>
        <p:nvSpPr>
          <p:cNvPr id="14" name="Прямоугольник 13"/>
          <p:cNvSpPr/>
          <p:nvPr/>
        </p:nvSpPr>
        <p:spPr>
          <a:xfrm>
            <a:off x="6835356" y="6286520"/>
            <a:ext cx="2308644" cy="369332"/>
          </a:xfrm>
          <a:prstGeom prst="rect">
            <a:avLst/>
          </a:prstGeom>
        </p:spPr>
        <p:txBody>
          <a:bodyPr wrap="none">
            <a:spAutoFit/>
          </a:bodyPr>
          <a:lstStyle/>
          <a:p>
            <a:pPr algn="r">
              <a:spcBef>
                <a:spcPct val="50000"/>
              </a:spcBef>
              <a:defRPr/>
            </a:pPr>
            <a:r>
              <a:rPr lang="ru-RU" b="1" i="1" dirty="0" smtClean="0">
                <a:effectLst>
                  <a:outerShdw blurRad="38100" dist="38100" dir="2700000" algn="tl">
                    <a:srgbClr val="FFFFFF"/>
                  </a:outerShdw>
                </a:effectLst>
              </a:rPr>
              <a:t>БЕЛАЯ КУРОПАТКА</a:t>
            </a:r>
            <a:endParaRPr lang="ru-RU" b="1" i="1" dirty="0">
              <a:effectLst>
                <a:outerShdw blurRad="38100" dist="38100" dir="2700000" algn="tl">
                  <a:srgbClr val="FFFFFF"/>
                </a:outerShdw>
              </a:effectLst>
            </a:endParaRPr>
          </a:p>
        </p:txBody>
      </p:sp>
      <p:sp>
        <p:nvSpPr>
          <p:cNvPr id="15" name="TextBox 14"/>
          <p:cNvSpPr txBox="1"/>
          <p:nvPr/>
        </p:nvSpPr>
        <p:spPr>
          <a:xfrm>
            <a:off x="1214414" y="214290"/>
            <a:ext cx="7000924" cy="923330"/>
          </a:xfrm>
          <a:prstGeom prst="rect">
            <a:avLst/>
          </a:prstGeom>
          <a:noFill/>
        </p:spPr>
        <p:txBody>
          <a:bodyPr wrap="square" rtlCol="0">
            <a:spAutoFit/>
          </a:bodyPr>
          <a:lstStyle/>
          <a:p>
            <a:pPr algn="ctr"/>
            <a:r>
              <a:rPr lang="ru-RU" sz="5400" dirty="0" smtClean="0">
                <a:solidFill>
                  <a:srgbClr val="FF0000"/>
                </a:solidFill>
                <a:latin typeface="Times New Roman" pitchFamily="18" charset="0"/>
                <a:cs typeface="Times New Roman" pitchFamily="18" charset="0"/>
              </a:rPr>
              <a:t>ЖИВОТНЫЙ МИР</a:t>
            </a:r>
            <a:endParaRPr lang="ru-RU" sz="5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2.5"/>
                                          </p:val>
                                        </p:tav>
                                        <p:tav tm="100000">
                                          <p:val>
                                            <p:strVal val="#ppt_w"/>
                                          </p:val>
                                        </p:tav>
                                      </p:tavLst>
                                    </p:anim>
                                    <p:anim calcmode="lin" valueType="num">
                                      <p:cBhvr>
                                        <p:cTn id="8" dur="1000" fill="hold"/>
                                        <p:tgtEl>
                                          <p:spTgt spid="2"/>
                                        </p:tgtEl>
                                        <p:attrNameLst>
                                          <p:attrName>ppt_h</p:attrName>
                                        </p:attrNameLst>
                                      </p:cBhvr>
                                      <p:tavLst>
                                        <p:tav tm="0">
                                          <p:val>
                                            <p:strVal val="#ppt_h*0.01"/>
                                          </p:val>
                                        </p:tav>
                                        <p:tav tm="100000">
                                          <p:val>
                                            <p:strVal val="#ppt_h"/>
                                          </p:val>
                                        </p:tav>
                                      </p:tavLst>
                                    </p:anim>
                                    <p:anim calcmode="lin" valueType="num">
                                      <p:cBhvr>
                                        <p:cTn id="9" dur="1000" fill="hold"/>
                                        <p:tgtEl>
                                          <p:spTgt spid="2"/>
                                        </p:tgtEl>
                                        <p:attrNameLst>
                                          <p:attrName>ppt_x</p:attrName>
                                        </p:attrNameLst>
                                      </p:cBhvr>
                                      <p:tavLst>
                                        <p:tav tm="0">
                                          <p:val>
                                            <p:strVal val="#ppt_x"/>
                                          </p:val>
                                        </p:tav>
                                        <p:tav tm="100000">
                                          <p:val>
                                            <p:strVal val="#ppt_x"/>
                                          </p:val>
                                        </p:tav>
                                      </p:tavLst>
                                    </p:anim>
                                    <p:anim calcmode="lin" valueType="num">
                                      <p:cBhvr>
                                        <p:cTn id="10" dur="1000" fill="hold"/>
                                        <p:tgtEl>
                                          <p:spTgt spid="2"/>
                                        </p:tgtEl>
                                        <p:attrNameLst>
                                          <p:attrName>ppt_y</p:attrName>
                                        </p:attrNameLst>
                                      </p:cBhvr>
                                      <p:tavLst>
                                        <p:tav tm="0">
                                          <p:val>
                                            <p:strVal val="#ppt_h+1"/>
                                          </p:val>
                                        </p:tav>
                                        <p:tav tm="100000">
                                          <p:val>
                                            <p:strVal val="#ppt_y"/>
                                          </p:val>
                                        </p:tav>
                                      </p:tavLst>
                                    </p:anim>
                                    <p:animEffect transition="in" filter="fade">
                                      <p:cBhvr>
                                        <p:cTn id="11" dur="1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1000" fill="hold"/>
                                        <p:tgtEl>
                                          <p:spTgt spid="3"/>
                                        </p:tgtEl>
                                        <p:attrNameLst>
                                          <p:attrName>ppt_w</p:attrName>
                                        </p:attrNameLst>
                                      </p:cBhvr>
                                      <p:tavLst>
                                        <p:tav tm="0">
                                          <p:val>
                                            <p:strVal val="#ppt_w*2.5"/>
                                          </p:val>
                                        </p:tav>
                                        <p:tav tm="100000">
                                          <p:val>
                                            <p:strVal val="#ppt_w"/>
                                          </p:val>
                                        </p:tav>
                                      </p:tavLst>
                                    </p:anim>
                                    <p:anim calcmode="lin" valueType="num">
                                      <p:cBhvr>
                                        <p:cTn id="17" dur="1000" fill="hold"/>
                                        <p:tgtEl>
                                          <p:spTgt spid="3"/>
                                        </p:tgtEl>
                                        <p:attrNameLst>
                                          <p:attrName>ppt_h</p:attrName>
                                        </p:attrNameLst>
                                      </p:cBhvr>
                                      <p:tavLst>
                                        <p:tav tm="0">
                                          <p:val>
                                            <p:strVal val="#ppt_h*0.01"/>
                                          </p:val>
                                        </p:tav>
                                        <p:tav tm="100000">
                                          <p:val>
                                            <p:strVal val="#ppt_h"/>
                                          </p:val>
                                        </p:tav>
                                      </p:tavLst>
                                    </p:anim>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h+1"/>
                                          </p:val>
                                        </p:tav>
                                        <p:tav tm="100000">
                                          <p:val>
                                            <p:strVal val="#ppt_y"/>
                                          </p:val>
                                        </p:tav>
                                      </p:tavLst>
                                    </p:anim>
                                    <p:animEffect transition="in" filter="fade">
                                      <p:cBhvr>
                                        <p:cTn id="20" dur="10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strVal val="#ppt_w*2.5"/>
                                          </p:val>
                                        </p:tav>
                                        <p:tav tm="100000">
                                          <p:val>
                                            <p:strVal val="#ppt_w"/>
                                          </p:val>
                                        </p:tav>
                                      </p:tavLst>
                                    </p:anim>
                                    <p:anim calcmode="lin" valueType="num">
                                      <p:cBhvr>
                                        <p:cTn id="26" dur="1000" fill="hold"/>
                                        <p:tgtEl>
                                          <p:spTgt spid="4"/>
                                        </p:tgtEl>
                                        <p:attrNameLst>
                                          <p:attrName>ppt_h</p:attrName>
                                        </p:attrNameLst>
                                      </p:cBhvr>
                                      <p:tavLst>
                                        <p:tav tm="0">
                                          <p:val>
                                            <p:strVal val="#ppt_h*0.01"/>
                                          </p:val>
                                        </p:tav>
                                        <p:tav tm="100000">
                                          <p:val>
                                            <p:strVal val="#ppt_h"/>
                                          </p:val>
                                        </p:tav>
                                      </p:tavLst>
                                    </p:anim>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h+1"/>
                                          </p:val>
                                        </p:tav>
                                        <p:tav tm="100000">
                                          <p:val>
                                            <p:strVal val="#ppt_y"/>
                                          </p:val>
                                        </p:tav>
                                      </p:tavLst>
                                    </p:anim>
                                    <p:animEffect transition="in" filter="fade">
                                      <p:cBhvr>
                                        <p:cTn id="29" dur="10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58" presetClass="entr" presetSubtype="0" accel="10000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1000" fill="hold"/>
                                        <p:tgtEl>
                                          <p:spTgt spid="5"/>
                                        </p:tgtEl>
                                        <p:attrNameLst>
                                          <p:attrName>ppt_w</p:attrName>
                                        </p:attrNameLst>
                                      </p:cBhvr>
                                      <p:tavLst>
                                        <p:tav tm="0">
                                          <p:val>
                                            <p:strVal val="#ppt_w*2.5"/>
                                          </p:val>
                                        </p:tav>
                                        <p:tav tm="100000">
                                          <p:val>
                                            <p:strVal val="#ppt_w"/>
                                          </p:val>
                                        </p:tav>
                                      </p:tavLst>
                                    </p:anim>
                                    <p:anim calcmode="lin" valueType="num">
                                      <p:cBhvr>
                                        <p:cTn id="35" dur="1000" fill="hold"/>
                                        <p:tgtEl>
                                          <p:spTgt spid="5"/>
                                        </p:tgtEl>
                                        <p:attrNameLst>
                                          <p:attrName>ppt_h</p:attrName>
                                        </p:attrNameLst>
                                      </p:cBhvr>
                                      <p:tavLst>
                                        <p:tav tm="0">
                                          <p:val>
                                            <p:strVal val="#ppt_h*0.01"/>
                                          </p:val>
                                        </p:tav>
                                        <p:tav tm="100000">
                                          <p:val>
                                            <p:strVal val="#ppt_h"/>
                                          </p:val>
                                        </p:tav>
                                      </p:tavLst>
                                    </p:anim>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h+1"/>
                                          </p:val>
                                        </p:tav>
                                        <p:tav tm="100000">
                                          <p:val>
                                            <p:strVal val="#ppt_y"/>
                                          </p:val>
                                        </p:tav>
                                      </p:tavLst>
                                    </p:anim>
                                    <p:animEffect transition="in" filter="fade">
                                      <p:cBhvr>
                                        <p:cTn id="38" dur="10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58" presetClass="entr" presetSubtype="0" accel="10000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1000" fill="hold"/>
                                        <p:tgtEl>
                                          <p:spTgt spid="6"/>
                                        </p:tgtEl>
                                        <p:attrNameLst>
                                          <p:attrName>ppt_w</p:attrName>
                                        </p:attrNameLst>
                                      </p:cBhvr>
                                      <p:tavLst>
                                        <p:tav tm="0">
                                          <p:val>
                                            <p:strVal val="#ppt_w*2.5"/>
                                          </p:val>
                                        </p:tav>
                                        <p:tav tm="100000">
                                          <p:val>
                                            <p:strVal val="#ppt_w"/>
                                          </p:val>
                                        </p:tav>
                                      </p:tavLst>
                                    </p:anim>
                                    <p:anim calcmode="lin" valueType="num">
                                      <p:cBhvr>
                                        <p:cTn id="44" dur="1000" fill="hold"/>
                                        <p:tgtEl>
                                          <p:spTgt spid="6"/>
                                        </p:tgtEl>
                                        <p:attrNameLst>
                                          <p:attrName>ppt_h</p:attrName>
                                        </p:attrNameLst>
                                      </p:cBhvr>
                                      <p:tavLst>
                                        <p:tav tm="0">
                                          <p:val>
                                            <p:strVal val="#ppt_h*0.01"/>
                                          </p:val>
                                        </p:tav>
                                        <p:tav tm="100000">
                                          <p:val>
                                            <p:strVal val="#ppt_h"/>
                                          </p:val>
                                        </p:tav>
                                      </p:tavLst>
                                    </p:anim>
                                    <p:anim calcmode="lin" valueType="num">
                                      <p:cBhvr>
                                        <p:cTn id="45" dur="1000" fill="hold"/>
                                        <p:tgtEl>
                                          <p:spTgt spid="6"/>
                                        </p:tgtEl>
                                        <p:attrNameLst>
                                          <p:attrName>ppt_x</p:attrName>
                                        </p:attrNameLst>
                                      </p:cBhvr>
                                      <p:tavLst>
                                        <p:tav tm="0">
                                          <p:val>
                                            <p:strVal val="#ppt_x"/>
                                          </p:val>
                                        </p:tav>
                                        <p:tav tm="100000">
                                          <p:val>
                                            <p:strVal val="#ppt_x"/>
                                          </p:val>
                                        </p:tav>
                                      </p:tavLst>
                                    </p:anim>
                                    <p:anim calcmode="lin" valueType="num">
                                      <p:cBhvr>
                                        <p:cTn id="46" dur="1000" fill="hold"/>
                                        <p:tgtEl>
                                          <p:spTgt spid="6"/>
                                        </p:tgtEl>
                                        <p:attrNameLst>
                                          <p:attrName>ppt_y</p:attrName>
                                        </p:attrNameLst>
                                      </p:cBhvr>
                                      <p:tavLst>
                                        <p:tav tm="0">
                                          <p:val>
                                            <p:strVal val="#ppt_h+1"/>
                                          </p:val>
                                        </p:tav>
                                        <p:tav tm="100000">
                                          <p:val>
                                            <p:strVal val="#ppt_y"/>
                                          </p:val>
                                        </p:tav>
                                      </p:tavLst>
                                    </p:anim>
                                    <p:animEffect transition="in" filter="fade">
                                      <p:cBhvr>
                                        <p:cTn id="47" dur="10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58" presetClass="entr" presetSubtype="0" accel="10000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p:cTn id="52" dur="1000" fill="hold"/>
                                        <p:tgtEl>
                                          <p:spTgt spid="7"/>
                                        </p:tgtEl>
                                        <p:attrNameLst>
                                          <p:attrName>ppt_w</p:attrName>
                                        </p:attrNameLst>
                                      </p:cBhvr>
                                      <p:tavLst>
                                        <p:tav tm="0">
                                          <p:val>
                                            <p:strVal val="#ppt_w*2.5"/>
                                          </p:val>
                                        </p:tav>
                                        <p:tav tm="100000">
                                          <p:val>
                                            <p:strVal val="#ppt_w"/>
                                          </p:val>
                                        </p:tav>
                                      </p:tavLst>
                                    </p:anim>
                                    <p:anim calcmode="lin" valueType="num">
                                      <p:cBhvr>
                                        <p:cTn id="53" dur="1000" fill="hold"/>
                                        <p:tgtEl>
                                          <p:spTgt spid="7"/>
                                        </p:tgtEl>
                                        <p:attrNameLst>
                                          <p:attrName>ppt_h</p:attrName>
                                        </p:attrNameLst>
                                      </p:cBhvr>
                                      <p:tavLst>
                                        <p:tav tm="0">
                                          <p:val>
                                            <p:strVal val="#ppt_h*0.01"/>
                                          </p:val>
                                        </p:tav>
                                        <p:tav tm="100000">
                                          <p:val>
                                            <p:strVal val="#ppt_h"/>
                                          </p:val>
                                        </p:tav>
                                      </p:tavLst>
                                    </p:anim>
                                    <p:anim calcmode="lin" valueType="num">
                                      <p:cBhvr>
                                        <p:cTn id="54" dur="1000" fill="hold"/>
                                        <p:tgtEl>
                                          <p:spTgt spid="7"/>
                                        </p:tgtEl>
                                        <p:attrNameLst>
                                          <p:attrName>ppt_x</p:attrName>
                                        </p:attrNameLst>
                                      </p:cBhvr>
                                      <p:tavLst>
                                        <p:tav tm="0">
                                          <p:val>
                                            <p:strVal val="#ppt_x"/>
                                          </p:val>
                                        </p:tav>
                                        <p:tav tm="100000">
                                          <p:val>
                                            <p:strVal val="#ppt_x"/>
                                          </p:val>
                                        </p:tav>
                                      </p:tavLst>
                                    </p:anim>
                                    <p:anim calcmode="lin" valueType="num">
                                      <p:cBhvr>
                                        <p:cTn id="55" dur="1000" fill="hold"/>
                                        <p:tgtEl>
                                          <p:spTgt spid="7"/>
                                        </p:tgtEl>
                                        <p:attrNameLst>
                                          <p:attrName>ppt_y</p:attrName>
                                        </p:attrNameLst>
                                      </p:cBhvr>
                                      <p:tavLst>
                                        <p:tav tm="0">
                                          <p:val>
                                            <p:strVal val="#ppt_h+1"/>
                                          </p:val>
                                        </p:tav>
                                        <p:tav tm="100000">
                                          <p:val>
                                            <p:strVal val="#ppt_y"/>
                                          </p:val>
                                        </p:tav>
                                      </p:tavLst>
                                    </p:anim>
                                    <p:animEffect transition="in" filter="fade">
                                      <p:cBhvr>
                                        <p:cTn id="5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Документы Татьяна\Тундра\nqOudwi9up2J2LeEHBuRgzyfIoXs3G5X7sPLZOBlr1g.jpg"/>
          <p:cNvPicPr>
            <a:picLocks noChangeAspect="1" noChangeArrowheads="1"/>
          </p:cNvPicPr>
          <p:nvPr/>
        </p:nvPicPr>
        <p:blipFill>
          <a:blip r:embed="rId2" cstate="print"/>
          <a:srcRect/>
          <a:stretch>
            <a:fillRect/>
          </a:stretch>
        </p:blipFill>
        <p:spPr bwMode="auto">
          <a:xfrm>
            <a:off x="0" y="0"/>
            <a:ext cx="5668963" cy="3230563"/>
          </a:xfrm>
          <a:prstGeom prst="rect">
            <a:avLst/>
          </a:prstGeom>
          <a:noFill/>
          <a:ln w="9525">
            <a:noFill/>
            <a:miter lim="800000"/>
            <a:headEnd/>
            <a:tailEnd/>
          </a:ln>
        </p:spPr>
      </p:pic>
      <p:pic>
        <p:nvPicPr>
          <p:cNvPr id="3" name="Picture 4" descr="C:\Users\Татьяна\Pictures\Мои рисунки\++ Животные\Млекопитающиеся (звери)\Млекопитающие фото\! Оленевые\Северные олени.jpg"/>
          <p:cNvPicPr>
            <a:picLocks noChangeAspect="1" noChangeArrowheads="1"/>
          </p:cNvPicPr>
          <p:nvPr/>
        </p:nvPicPr>
        <p:blipFill>
          <a:blip r:embed="rId3" cstate="print"/>
          <a:srcRect/>
          <a:stretch>
            <a:fillRect/>
          </a:stretch>
        </p:blipFill>
        <p:spPr bwMode="auto">
          <a:xfrm>
            <a:off x="4445000" y="3333750"/>
            <a:ext cx="4699000" cy="3524250"/>
          </a:xfrm>
          <a:prstGeom prst="rect">
            <a:avLst/>
          </a:prstGeom>
          <a:noFill/>
          <a:ln w="9525">
            <a:noFill/>
            <a:miter lim="800000"/>
            <a:headEnd/>
            <a:tailEnd/>
          </a:ln>
        </p:spPr>
      </p:pic>
      <p:sp>
        <p:nvSpPr>
          <p:cNvPr id="4" name="Прямоугольник 3"/>
          <p:cNvSpPr/>
          <p:nvPr/>
        </p:nvSpPr>
        <p:spPr>
          <a:xfrm>
            <a:off x="5715008" y="214290"/>
            <a:ext cx="3428992" cy="2862322"/>
          </a:xfrm>
          <a:prstGeom prst="rect">
            <a:avLst/>
          </a:prstGeom>
        </p:spPr>
        <p:txBody>
          <a:bodyPr wrap="square">
            <a:spAutoFit/>
          </a:bodyPr>
          <a:lstStyle/>
          <a:p>
            <a:pPr>
              <a:spcBef>
                <a:spcPct val="50000"/>
              </a:spcBef>
              <a:defRPr/>
            </a:pPr>
            <a:r>
              <a:rPr lang="ru-RU" sz="2000" b="1" dirty="0" smtClean="0">
                <a:effectLst>
                  <a:outerShdw blurRad="38100" dist="38100" dir="2700000" algn="tl">
                    <a:srgbClr val="000000">
                      <a:alpha val="43137"/>
                    </a:srgbClr>
                  </a:outerShdw>
                </a:effectLst>
              </a:rPr>
              <a:t>Северные олени – самые крупные травоядные животные. У них густой мех, широкие раздвоенные копыта.</a:t>
            </a:r>
            <a:r>
              <a:rPr lang="ru-RU" sz="2000" b="1" dirty="0" smtClean="0"/>
              <a:t> </a:t>
            </a:r>
            <a:r>
              <a:rPr lang="ru-RU" sz="2000" b="1" dirty="0" smtClean="0">
                <a:effectLst>
                  <a:outerShdw blurRad="38100" dist="38100" dir="2700000" algn="tl">
                    <a:srgbClr val="000000">
                      <a:alpha val="43137"/>
                    </a:srgbClr>
                  </a:outerShdw>
                </a:effectLst>
              </a:rPr>
              <a:t>Держатся большими стадами. Это единственные олени,  у самок которых есть рога.</a:t>
            </a:r>
            <a:endParaRPr lang="ru-RU" sz="2000" b="1" dirty="0">
              <a:effectLst>
                <a:outerShdw blurRad="38100" dist="38100" dir="2700000" algn="tl">
                  <a:srgbClr val="000000">
                    <a:alpha val="43137"/>
                  </a:srgbClr>
                </a:outerShdw>
              </a:effectLst>
            </a:endParaRPr>
          </a:p>
        </p:txBody>
      </p:sp>
      <p:sp>
        <p:nvSpPr>
          <p:cNvPr id="5" name="Прямоугольник 4"/>
          <p:cNvSpPr/>
          <p:nvPr/>
        </p:nvSpPr>
        <p:spPr>
          <a:xfrm>
            <a:off x="285720" y="0"/>
            <a:ext cx="5143536" cy="707886"/>
          </a:xfrm>
          <a:prstGeom prst="rect">
            <a:avLst/>
          </a:prstGeom>
        </p:spPr>
        <p:txBody>
          <a:bodyPr wrap="square">
            <a:spAutoFit/>
          </a:bodyPr>
          <a:lstStyle/>
          <a:p>
            <a:pPr algn="ctr">
              <a:defRPr/>
            </a:pPr>
            <a:r>
              <a:rPr lang="ru-RU" sz="4000" b="1" dirty="0" smtClean="0">
                <a:solidFill>
                  <a:srgbClr val="FFFF00"/>
                </a:solidFill>
                <a:effectLst>
                  <a:outerShdw blurRad="38100" dist="38100" dir="2700000" algn="tl">
                    <a:srgbClr val="000000">
                      <a:alpha val="43137"/>
                    </a:srgbClr>
                  </a:outerShdw>
                </a:effectLst>
              </a:rPr>
              <a:t>Северный олень</a:t>
            </a:r>
            <a:endParaRPr lang="ru-RU" sz="4000" b="1" dirty="0">
              <a:solidFill>
                <a:srgbClr val="FFFF00"/>
              </a:solidFill>
              <a:effectLst>
                <a:outerShdw blurRad="38100" dist="38100" dir="2700000" algn="tl">
                  <a:srgbClr val="000000">
                    <a:alpha val="43137"/>
                  </a:srgbClr>
                </a:outerShdw>
              </a:effectLst>
            </a:endParaRPr>
          </a:p>
        </p:txBody>
      </p:sp>
      <p:sp>
        <p:nvSpPr>
          <p:cNvPr id="6" name="Прямоугольник 5"/>
          <p:cNvSpPr/>
          <p:nvPr/>
        </p:nvSpPr>
        <p:spPr>
          <a:xfrm>
            <a:off x="214282" y="3357562"/>
            <a:ext cx="4071966" cy="3342453"/>
          </a:xfrm>
          <a:prstGeom prst="rect">
            <a:avLst/>
          </a:prstGeom>
        </p:spPr>
        <p:txBody>
          <a:bodyPr wrap="square">
            <a:spAutoFit/>
          </a:bodyPr>
          <a:lstStyle/>
          <a:p>
            <a:pPr algn="ctr">
              <a:lnSpc>
                <a:spcPct val="80000"/>
              </a:lnSpc>
              <a:buFont typeface="Arial" charset="0"/>
              <a:buNone/>
            </a:pPr>
            <a:r>
              <a:rPr lang="ru-RU" sz="2400" b="1" dirty="0" smtClean="0">
                <a:solidFill>
                  <a:srgbClr val="006600"/>
                </a:solidFill>
                <a:latin typeface="Times New Roman" pitchFamily="18" charset="0"/>
                <a:cs typeface="Times New Roman" pitchFamily="18" charset="0"/>
              </a:rPr>
              <a:t>Летом олени кормятся травой, особенно охотно едят такие растения, как пушица, хвощи, осоки, бобовые, щавель, часто подолгу кормятся листьями ив, отыскивают грибы. После образования снежного покрова олени переходят на питание ягелем</a:t>
            </a:r>
            <a:r>
              <a:rPr lang="ru-RU" sz="2400" dirty="0" smtClean="0">
                <a:latin typeface="Times New Roman" pitchFamily="18" charset="0"/>
                <a:cs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
            <a:ext cx="5000628" cy="4185761"/>
          </a:xfrm>
          <a:prstGeom prst="rect">
            <a:avLst/>
          </a:prstGeom>
        </p:spPr>
        <p:txBody>
          <a:bodyPr wrap="square">
            <a:spAutoFit/>
          </a:bodyPr>
          <a:lstStyle/>
          <a:p>
            <a:pPr>
              <a:spcBef>
                <a:spcPct val="50000"/>
              </a:spcBef>
              <a:defRPr/>
            </a:pPr>
            <a:r>
              <a:rPr lang="ru-RU" sz="2800" b="1" dirty="0" smtClean="0">
                <a:solidFill>
                  <a:srgbClr val="FF0000"/>
                </a:solidFill>
                <a:effectLst>
                  <a:outerShdw blurRad="38100" dist="38100" dir="2700000" algn="tl">
                    <a:srgbClr val="000000">
                      <a:alpha val="43137"/>
                    </a:srgbClr>
                  </a:outerShdw>
                </a:effectLst>
              </a:rPr>
              <a:t>Лемминг</a:t>
            </a:r>
            <a:r>
              <a:rPr lang="ru-RU" sz="2800" b="1" dirty="0" smtClean="0">
                <a:effectLst>
                  <a:outerShdw blurRad="38100" dist="38100" dir="2700000" algn="tl">
                    <a:srgbClr val="000000">
                      <a:alpha val="43137"/>
                    </a:srgbClr>
                  </a:outerShdw>
                </a:effectLst>
              </a:rPr>
              <a:t> – полярная полевка с коротким хвостом. Длина его тела около 15 см. </a:t>
            </a:r>
            <a:r>
              <a:rPr lang="ru-RU" sz="2800" b="1" dirty="0" smtClean="0">
                <a:solidFill>
                  <a:srgbClr val="00B050"/>
                </a:solidFill>
                <a:latin typeface="Times New Roman" pitchFamily="18" charset="0"/>
                <a:cs typeface="Times New Roman" pitchFamily="18" charset="0"/>
              </a:rPr>
              <a:t>Питаются растительным кормом, зеленью трав и кустарничков, а также грибами и лишайниками. </a:t>
            </a:r>
          </a:p>
          <a:p>
            <a:pPr>
              <a:spcBef>
                <a:spcPct val="50000"/>
              </a:spcBef>
              <a:defRPr/>
            </a:pPr>
            <a:endParaRPr lang="ru-RU" sz="2800" b="1" dirty="0">
              <a:effectLst>
                <a:outerShdw blurRad="38100" dist="38100" dir="2700000" algn="tl">
                  <a:srgbClr val="000000">
                    <a:alpha val="43137"/>
                  </a:srgbClr>
                </a:outerShdw>
              </a:effectLst>
            </a:endParaRPr>
          </a:p>
        </p:txBody>
      </p:sp>
      <p:pic>
        <p:nvPicPr>
          <p:cNvPr id="5" name="Picture 6" descr="C:\Users\Татьяна\Downloads\Новая папка\Лемминг 5.jpg"/>
          <p:cNvPicPr>
            <a:picLocks noChangeAspect="1" noChangeArrowheads="1"/>
          </p:cNvPicPr>
          <p:nvPr/>
        </p:nvPicPr>
        <p:blipFill>
          <a:blip r:embed="rId2" cstate="print"/>
          <a:srcRect/>
          <a:stretch>
            <a:fillRect/>
          </a:stretch>
        </p:blipFill>
        <p:spPr bwMode="auto">
          <a:xfrm>
            <a:off x="4929190" y="0"/>
            <a:ext cx="4214810" cy="3000372"/>
          </a:xfrm>
          <a:prstGeom prst="rect">
            <a:avLst/>
          </a:prstGeom>
          <a:noFill/>
          <a:ln w="9525">
            <a:noFill/>
            <a:miter lim="800000"/>
            <a:headEnd/>
            <a:tailEnd/>
          </a:ln>
        </p:spPr>
      </p:pic>
      <p:pic>
        <p:nvPicPr>
          <p:cNvPr id="6" name="Picture 4" descr="лемм1"/>
          <p:cNvPicPr>
            <a:picLocks noChangeAspect="1" noChangeArrowheads="1"/>
          </p:cNvPicPr>
          <p:nvPr/>
        </p:nvPicPr>
        <p:blipFill>
          <a:blip r:embed="rId3" cstate="print"/>
          <a:srcRect/>
          <a:stretch>
            <a:fillRect/>
          </a:stretch>
        </p:blipFill>
        <p:spPr bwMode="auto">
          <a:xfrm>
            <a:off x="4915957" y="3000372"/>
            <a:ext cx="4228044" cy="3857628"/>
          </a:xfrm>
          <a:prstGeom prst="rect">
            <a:avLst/>
          </a:prstGeom>
          <a:noFill/>
          <a:ln w="9525">
            <a:noFill/>
            <a:miter lim="800000"/>
            <a:headEnd/>
            <a:tailEnd/>
          </a:ln>
        </p:spPr>
      </p:pic>
      <p:pic>
        <p:nvPicPr>
          <p:cNvPr id="7" name="Picture 5"/>
          <p:cNvPicPr>
            <a:picLocks noChangeAspect="1" noChangeArrowheads="1"/>
          </p:cNvPicPr>
          <p:nvPr/>
        </p:nvPicPr>
        <p:blipFill>
          <a:blip r:embed="rId4" cstate="print"/>
          <a:srcRect/>
          <a:stretch>
            <a:fillRect/>
          </a:stretch>
        </p:blipFill>
        <p:spPr bwMode="auto">
          <a:xfrm>
            <a:off x="-1" y="3786190"/>
            <a:ext cx="4929191" cy="3071810"/>
          </a:xfrm>
          <a:prstGeom prst="rect">
            <a:avLst/>
          </a:prstGeom>
          <a:noFill/>
          <a:ln w="9525">
            <a:noFill/>
            <a:miter lim="800000"/>
            <a:headEnd/>
            <a:tailEnd/>
          </a:ln>
        </p:spPr>
      </p:pic>
      <p:sp>
        <p:nvSpPr>
          <p:cNvPr id="8" name="Прямоугольник 7"/>
          <p:cNvSpPr/>
          <p:nvPr/>
        </p:nvSpPr>
        <p:spPr>
          <a:xfrm>
            <a:off x="4857752" y="3071810"/>
            <a:ext cx="4286248" cy="4154984"/>
          </a:xfrm>
          <a:prstGeom prst="rect">
            <a:avLst/>
          </a:prstGeom>
        </p:spPr>
        <p:txBody>
          <a:bodyPr wrap="square">
            <a:spAutoFit/>
          </a:bodyPr>
          <a:lstStyle/>
          <a:p>
            <a:pPr algn="ctr"/>
            <a:r>
              <a:rPr lang="ru-RU" sz="2400" dirty="0" smtClean="0"/>
              <a:t>Лемминг - маленький зверек, </a:t>
            </a:r>
            <a:br>
              <a:rPr lang="ru-RU" sz="2400" dirty="0" smtClean="0"/>
            </a:br>
            <a:r>
              <a:rPr lang="ru-RU" sz="2400" dirty="0" smtClean="0"/>
              <a:t>Не мышонок, не хорек. </a:t>
            </a:r>
            <a:br>
              <a:rPr lang="ru-RU" sz="2400" dirty="0" smtClean="0"/>
            </a:br>
            <a:r>
              <a:rPr lang="ru-RU" sz="2400" dirty="0" smtClean="0"/>
              <a:t>Хоть и рыженький бочок, </a:t>
            </a:r>
            <a:br>
              <a:rPr lang="ru-RU" sz="2400" dirty="0" smtClean="0"/>
            </a:br>
            <a:r>
              <a:rPr lang="ru-RU" sz="2400" dirty="0" smtClean="0">
                <a:solidFill>
                  <a:schemeClr val="bg1"/>
                </a:solidFill>
              </a:rPr>
              <a:t>Все же он не хомячок. </a:t>
            </a:r>
            <a:br>
              <a:rPr lang="ru-RU" sz="2400" dirty="0" smtClean="0">
                <a:solidFill>
                  <a:schemeClr val="bg1"/>
                </a:solidFill>
              </a:rPr>
            </a:br>
            <a:r>
              <a:rPr lang="ru-RU" sz="2400" dirty="0" smtClean="0">
                <a:solidFill>
                  <a:schemeClr val="bg1"/>
                </a:solidFill>
              </a:rPr>
              <a:t>В тундре круглый год живет, </a:t>
            </a:r>
            <a:r>
              <a:rPr lang="ru-RU" sz="2400" dirty="0" smtClean="0"/>
              <a:t/>
            </a:r>
            <a:br>
              <a:rPr lang="ru-RU" sz="2400" dirty="0" smtClean="0"/>
            </a:br>
            <a:r>
              <a:rPr lang="ru-RU" sz="2400" dirty="0" smtClean="0"/>
              <a:t>Там подземный роет ход. </a:t>
            </a:r>
            <a:br>
              <a:rPr lang="ru-RU" sz="2400" dirty="0" smtClean="0"/>
            </a:br>
            <a:r>
              <a:rPr lang="ru-RU" sz="2400" dirty="0" smtClean="0"/>
              <a:t>Он под снегом строит дом, </a:t>
            </a:r>
            <a:br>
              <a:rPr lang="ru-RU" sz="2400" dirty="0" smtClean="0"/>
            </a:br>
            <a:r>
              <a:rPr lang="ru-RU" sz="2400" dirty="0" smtClean="0"/>
              <a:t>Много комнат в доме том.</a:t>
            </a:r>
            <a:br>
              <a:rPr lang="ru-RU" sz="2400" dirty="0" smtClean="0"/>
            </a:b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9"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1000" fill="hold"/>
                                        <p:tgtEl>
                                          <p:spTgt spid="6"/>
                                        </p:tgtEl>
                                        <p:attrNameLst>
                                          <p:attrName>ppt_x</p:attrName>
                                        </p:attrNameLst>
                                      </p:cBhvr>
                                      <p:tavLst>
                                        <p:tav tm="0">
                                          <p:val>
                                            <p:strVal val="#ppt_x-.2"/>
                                          </p:val>
                                        </p:tav>
                                        <p:tav tm="100000">
                                          <p:val>
                                            <p:strVal val="#ppt_x"/>
                                          </p:val>
                                        </p:tav>
                                      </p:tavLst>
                                    </p:anim>
                                    <p:anim calcmode="lin" valueType="num">
                                      <p:cBhvr>
                                        <p:cTn id="11"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357166"/>
            <a:ext cx="8215370" cy="5693866"/>
          </a:xfrm>
          <a:prstGeom prst="rect">
            <a:avLst/>
          </a:prstGeom>
        </p:spPr>
        <p:txBody>
          <a:bodyPr wrap="square">
            <a:spAutoFit/>
          </a:bodyPr>
          <a:lstStyle/>
          <a:p>
            <a:r>
              <a:rPr lang="ru-RU" sz="3200" b="1" dirty="0" smtClean="0"/>
              <a:t>Цель:</a:t>
            </a:r>
            <a:r>
              <a:rPr lang="ru-RU" sz="2400" b="1" dirty="0" smtClean="0"/>
              <a:t/>
            </a:r>
            <a:br>
              <a:rPr lang="ru-RU" sz="2400" b="1" dirty="0" smtClean="0"/>
            </a:br>
            <a:r>
              <a:rPr lang="ru-RU" sz="2400" b="1" dirty="0" smtClean="0"/>
              <a:t>познакомить детей с особенностями природных условий тундры;</a:t>
            </a:r>
            <a:br>
              <a:rPr lang="ru-RU" sz="2400" b="1" dirty="0" smtClean="0"/>
            </a:br>
            <a:r>
              <a:rPr lang="ru-RU" sz="2400" b="1" dirty="0" smtClean="0"/>
              <a:t/>
            </a:r>
            <a:br>
              <a:rPr lang="ru-RU" sz="2400" b="1" dirty="0" smtClean="0"/>
            </a:br>
            <a:r>
              <a:rPr lang="ru-RU" sz="2400" b="1" dirty="0" smtClean="0"/>
              <a:t>формировать у них элементарные представления о взаимосвязях и взаимодействии живых организмов со средой обитания;</a:t>
            </a:r>
            <a:br>
              <a:rPr lang="ru-RU" sz="2400" b="1" dirty="0" smtClean="0"/>
            </a:br>
            <a:r>
              <a:rPr lang="ru-RU" sz="2400" b="1" dirty="0" smtClean="0"/>
              <a:t/>
            </a:r>
            <a:br>
              <a:rPr lang="ru-RU" sz="2400" b="1" dirty="0" smtClean="0"/>
            </a:br>
            <a:r>
              <a:rPr lang="ru-RU" sz="2400" b="1" dirty="0" smtClean="0"/>
              <a:t>развивать способность анализировать, делать выводы, устанавливать простейшие причинно-следственные связи;</a:t>
            </a:r>
            <a:br>
              <a:rPr lang="ru-RU" sz="2400" b="1" dirty="0" smtClean="0"/>
            </a:br>
            <a:r>
              <a:rPr lang="ru-RU" sz="2400" b="1" dirty="0" smtClean="0"/>
              <a:t/>
            </a:r>
            <a:br>
              <a:rPr lang="ru-RU" sz="2400" b="1" dirty="0" smtClean="0"/>
            </a:br>
            <a:r>
              <a:rPr lang="ru-RU" sz="2400" b="1" dirty="0" smtClean="0"/>
              <a:t>закрепить умение соблюдать правила безопасности в незнакомых местах зимой.</a:t>
            </a:r>
            <a:r>
              <a:rPr lang="ru-RU" sz="2000" b="1" dirty="0" smtClean="0"/>
              <a:t/>
            </a:r>
            <a:br>
              <a:rPr lang="ru-RU" sz="2000" b="1" dirty="0" smtClean="0"/>
            </a:br>
            <a:endParaRPr lang="ru-RU" sz="20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Татьяна\Pictures\Мои рисунки\++ Животные\Млекопитающиеся (звери)\Млекопитающие фото\! волки, собаки, шакалы\Волк, серый волк, обыкновенный волк 6.jpg"/>
          <p:cNvPicPr>
            <a:picLocks noChangeAspect="1" noChangeArrowheads="1"/>
          </p:cNvPicPr>
          <p:nvPr/>
        </p:nvPicPr>
        <p:blipFill>
          <a:blip r:embed="rId2" cstate="print"/>
          <a:srcRect/>
          <a:stretch>
            <a:fillRect/>
          </a:stretch>
        </p:blipFill>
        <p:spPr bwMode="auto">
          <a:xfrm>
            <a:off x="107950" y="115889"/>
            <a:ext cx="5249868" cy="3487826"/>
          </a:xfrm>
          <a:prstGeom prst="rect">
            <a:avLst/>
          </a:prstGeom>
          <a:noFill/>
          <a:ln w="9525">
            <a:noFill/>
            <a:miter lim="800000"/>
            <a:headEnd/>
            <a:tailEnd/>
          </a:ln>
        </p:spPr>
      </p:pic>
      <p:pic>
        <p:nvPicPr>
          <p:cNvPr id="3" name="Picture 5" descr="C:\Users\Татьяна\Pictures\Мои рисунки\++ Животные\Млекопитающиеся (звери)\Млекопитающие фото\! лисы\Песец, полярная лисица 1.jpg"/>
          <p:cNvPicPr>
            <a:picLocks noChangeAspect="1" noChangeArrowheads="1"/>
          </p:cNvPicPr>
          <p:nvPr/>
        </p:nvPicPr>
        <p:blipFill>
          <a:blip r:embed="rId3" cstate="print"/>
          <a:srcRect/>
          <a:stretch>
            <a:fillRect/>
          </a:stretch>
        </p:blipFill>
        <p:spPr bwMode="auto">
          <a:xfrm>
            <a:off x="0" y="3571876"/>
            <a:ext cx="4927600" cy="3286124"/>
          </a:xfrm>
          <a:prstGeom prst="rect">
            <a:avLst/>
          </a:prstGeom>
          <a:noFill/>
          <a:ln w="9525">
            <a:noFill/>
            <a:miter lim="800000"/>
            <a:headEnd/>
            <a:tailEnd/>
          </a:ln>
        </p:spPr>
      </p:pic>
      <p:sp>
        <p:nvSpPr>
          <p:cNvPr id="4" name="Прямоугольник 3"/>
          <p:cNvSpPr/>
          <p:nvPr/>
        </p:nvSpPr>
        <p:spPr>
          <a:xfrm>
            <a:off x="214282" y="3786190"/>
            <a:ext cx="1800493" cy="769441"/>
          </a:xfrm>
          <a:prstGeom prst="rect">
            <a:avLst/>
          </a:prstGeom>
        </p:spPr>
        <p:txBody>
          <a:bodyPr wrap="none">
            <a:spAutoFit/>
          </a:bodyPr>
          <a:lstStyle/>
          <a:p>
            <a:pPr>
              <a:defRPr/>
            </a:pPr>
            <a:r>
              <a:rPr lang="ru-RU" sz="4400" b="1" dirty="0" smtClean="0">
                <a:effectLst>
                  <a:outerShdw blurRad="38100" dist="38100" dir="2700000" algn="tl">
                    <a:srgbClr val="000000">
                      <a:alpha val="43137"/>
                    </a:srgbClr>
                  </a:outerShdw>
                </a:effectLst>
              </a:rPr>
              <a:t>песец</a:t>
            </a:r>
            <a:endParaRPr lang="ru-RU" sz="4400" b="1" dirty="0">
              <a:effectLst>
                <a:outerShdw blurRad="38100" dist="38100" dir="2700000" algn="tl">
                  <a:srgbClr val="000000">
                    <a:alpha val="43137"/>
                  </a:srgbClr>
                </a:outerShdw>
              </a:effectLst>
            </a:endParaRPr>
          </a:p>
        </p:txBody>
      </p:sp>
      <p:sp>
        <p:nvSpPr>
          <p:cNvPr id="6" name="Прямоугольник 5"/>
          <p:cNvSpPr/>
          <p:nvPr/>
        </p:nvSpPr>
        <p:spPr>
          <a:xfrm>
            <a:off x="285720" y="214290"/>
            <a:ext cx="1925527" cy="1015663"/>
          </a:xfrm>
          <a:prstGeom prst="rect">
            <a:avLst/>
          </a:prstGeom>
        </p:spPr>
        <p:txBody>
          <a:bodyPr wrap="none">
            <a:spAutoFit/>
          </a:bodyPr>
          <a:lstStyle/>
          <a:p>
            <a:pPr>
              <a:defRPr/>
            </a:pPr>
            <a:r>
              <a:rPr lang="ru-RU" sz="6000" b="1" dirty="0" smtClean="0">
                <a:solidFill>
                  <a:schemeClr val="bg1"/>
                </a:solidFill>
                <a:effectLst>
                  <a:outerShdw blurRad="38100" dist="38100" dir="2700000" algn="tl">
                    <a:srgbClr val="000000">
                      <a:alpha val="43137"/>
                    </a:srgbClr>
                  </a:outerShdw>
                </a:effectLst>
              </a:rPr>
              <a:t>волк</a:t>
            </a:r>
            <a:endParaRPr lang="ru-RU" sz="6000" b="1" dirty="0">
              <a:solidFill>
                <a:schemeClr val="bg1"/>
              </a:solidFill>
              <a:effectLst>
                <a:outerShdw blurRad="38100" dist="38100" dir="2700000" algn="tl">
                  <a:srgbClr val="000000">
                    <a:alpha val="43137"/>
                  </a:srgbClr>
                </a:outerShdw>
              </a:effectLst>
            </a:endParaRPr>
          </a:p>
        </p:txBody>
      </p:sp>
      <p:pic>
        <p:nvPicPr>
          <p:cNvPr id="8" name="Picture 3"/>
          <p:cNvPicPr>
            <a:picLocks noChangeAspect="1" noChangeArrowheads="1"/>
          </p:cNvPicPr>
          <p:nvPr/>
        </p:nvPicPr>
        <p:blipFill>
          <a:blip r:embed="rId4" cstate="print"/>
          <a:srcRect/>
          <a:stretch>
            <a:fillRect/>
          </a:stretch>
        </p:blipFill>
        <p:spPr bwMode="auto">
          <a:xfrm>
            <a:off x="4500562" y="0"/>
            <a:ext cx="4643438" cy="3500438"/>
          </a:xfrm>
          <a:prstGeom prst="rect">
            <a:avLst/>
          </a:prstGeom>
          <a:noFill/>
          <a:ln w="9525">
            <a:noFill/>
            <a:miter lim="800000"/>
            <a:headEnd/>
            <a:tailEnd/>
          </a:ln>
        </p:spPr>
      </p:pic>
      <p:sp>
        <p:nvSpPr>
          <p:cNvPr id="9" name="Прямоугольник 8"/>
          <p:cNvSpPr/>
          <p:nvPr/>
        </p:nvSpPr>
        <p:spPr>
          <a:xfrm>
            <a:off x="0" y="1714488"/>
            <a:ext cx="5357818" cy="1815882"/>
          </a:xfrm>
          <a:prstGeom prst="rect">
            <a:avLst/>
          </a:prstGeom>
        </p:spPr>
        <p:txBody>
          <a:bodyPr wrap="square">
            <a:spAutoFit/>
          </a:bodyPr>
          <a:lstStyle/>
          <a:p>
            <a:pPr algn="ctr"/>
            <a:r>
              <a:rPr lang="ru-RU" sz="2800" b="1" dirty="0" smtClean="0">
                <a:solidFill>
                  <a:srgbClr val="FFFF00"/>
                </a:solidFill>
              </a:rPr>
              <a:t>За оленями следуют волки, которые охотятся на больных, отбившихся от стада животных.</a:t>
            </a:r>
            <a:endParaRPr lang="ru-RU" sz="2800" b="1" dirty="0">
              <a:solidFill>
                <a:srgbClr val="FFFF00"/>
              </a:solidFill>
            </a:endParaRPr>
          </a:p>
        </p:txBody>
      </p:sp>
      <p:sp>
        <p:nvSpPr>
          <p:cNvPr id="10" name="Прямоугольник 9"/>
          <p:cNvSpPr/>
          <p:nvPr/>
        </p:nvSpPr>
        <p:spPr>
          <a:xfrm>
            <a:off x="5000628" y="3571876"/>
            <a:ext cx="3929090" cy="3046988"/>
          </a:xfrm>
          <a:prstGeom prst="rect">
            <a:avLst/>
          </a:prstGeom>
        </p:spPr>
        <p:txBody>
          <a:bodyPr wrap="square">
            <a:spAutoFit/>
          </a:bodyPr>
          <a:lstStyle/>
          <a:p>
            <a:pPr algn="ctr">
              <a:buFont typeface="Arial" charset="0"/>
              <a:buNone/>
            </a:pPr>
            <a:r>
              <a:rPr lang="ru-RU" sz="2400" b="1" dirty="0" smtClean="0">
                <a:solidFill>
                  <a:srgbClr val="00B050"/>
                </a:solidFill>
                <a:latin typeface="Times New Roman" pitchFamily="18" charset="0"/>
                <a:cs typeface="Times New Roman" pitchFamily="18" charset="0"/>
              </a:rPr>
              <a:t>Песец питается самой разнообразной пищей, но основной его добычей являются лемминги.</a:t>
            </a:r>
          </a:p>
          <a:p>
            <a:pPr algn="ctr">
              <a:buFont typeface="Arial" charset="0"/>
              <a:buNone/>
            </a:pPr>
            <a:r>
              <a:rPr lang="ru-RU" sz="2400" b="1" dirty="0" smtClean="0">
                <a:latin typeface="Times New Roman" pitchFamily="18" charset="0"/>
                <a:cs typeface="Times New Roman" pitchFamily="18" charset="0"/>
              </a:rPr>
              <a:t>Во время пурги песцы выкапывают норы в снегу и иногда не покидают их несколько дней подряд.</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Татьяна\Pictures\Мои рисунки\++ Животные\птицы\Птицы фото\Совообразные\Сова белая, полярная сова\Best Shot19.jpg"/>
          <p:cNvPicPr>
            <a:picLocks noChangeAspect="1" noChangeArrowheads="1"/>
          </p:cNvPicPr>
          <p:nvPr/>
        </p:nvPicPr>
        <p:blipFill>
          <a:blip r:embed="rId2" cstate="print"/>
          <a:srcRect/>
          <a:stretch>
            <a:fillRect/>
          </a:stretch>
        </p:blipFill>
        <p:spPr bwMode="auto">
          <a:xfrm>
            <a:off x="3428992" y="357166"/>
            <a:ext cx="5451475" cy="3586162"/>
          </a:xfrm>
          <a:prstGeom prst="rect">
            <a:avLst/>
          </a:prstGeom>
          <a:noFill/>
          <a:ln w="9525">
            <a:noFill/>
            <a:miter lim="800000"/>
            <a:headEnd/>
            <a:tailEnd/>
          </a:ln>
        </p:spPr>
      </p:pic>
      <p:pic>
        <p:nvPicPr>
          <p:cNvPr id="3" name="Picture 4" descr="C:\Users\Татьяна\Pictures\Мои рисунки\++ Животные\птицы\Птицы фото\Курообразные\Тетеревиные\Куропатка белая (самец).jpg"/>
          <p:cNvPicPr>
            <a:picLocks noChangeAspect="1" noChangeArrowheads="1"/>
          </p:cNvPicPr>
          <p:nvPr/>
        </p:nvPicPr>
        <p:blipFill>
          <a:blip r:embed="rId3" cstate="print"/>
          <a:srcRect/>
          <a:stretch>
            <a:fillRect/>
          </a:stretch>
        </p:blipFill>
        <p:spPr bwMode="auto">
          <a:xfrm>
            <a:off x="179388" y="3213100"/>
            <a:ext cx="4540250" cy="3475038"/>
          </a:xfrm>
          <a:prstGeom prst="rect">
            <a:avLst/>
          </a:prstGeom>
          <a:noFill/>
          <a:ln w="9525">
            <a:noFill/>
            <a:miter lim="800000"/>
            <a:headEnd/>
            <a:tailEnd/>
          </a:ln>
        </p:spPr>
      </p:pic>
      <p:sp>
        <p:nvSpPr>
          <p:cNvPr id="4" name="Прямоугольник 3"/>
          <p:cNvSpPr/>
          <p:nvPr/>
        </p:nvSpPr>
        <p:spPr>
          <a:xfrm>
            <a:off x="500034" y="5715016"/>
            <a:ext cx="3916457" cy="646331"/>
          </a:xfrm>
          <a:prstGeom prst="rect">
            <a:avLst/>
          </a:prstGeom>
        </p:spPr>
        <p:txBody>
          <a:bodyPr wrap="none">
            <a:spAutoFit/>
          </a:bodyPr>
          <a:lstStyle/>
          <a:p>
            <a:pPr>
              <a:defRPr/>
            </a:pPr>
            <a:r>
              <a:rPr lang="ru-RU" sz="3600" b="1" dirty="0" smtClean="0">
                <a:solidFill>
                  <a:schemeClr val="bg1"/>
                </a:solidFill>
                <a:effectLst>
                  <a:outerShdw blurRad="38100" dist="38100" dir="2700000" algn="tl">
                    <a:srgbClr val="000000">
                      <a:alpha val="43137"/>
                    </a:srgbClr>
                  </a:outerShdw>
                </a:effectLst>
              </a:rPr>
              <a:t>белая куропатка</a:t>
            </a:r>
            <a:endParaRPr lang="ru-RU" sz="3600" b="1" dirty="0">
              <a:solidFill>
                <a:schemeClr val="bg1"/>
              </a:solidFill>
              <a:effectLst>
                <a:outerShdw blurRad="38100" dist="38100" dir="2700000" algn="tl">
                  <a:srgbClr val="000000">
                    <a:alpha val="43137"/>
                  </a:srgbClr>
                </a:outerShdw>
              </a:effectLst>
            </a:endParaRPr>
          </a:p>
        </p:txBody>
      </p:sp>
      <p:sp>
        <p:nvSpPr>
          <p:cNvPr id="5" name="Прямоугольник 4"/>
          <p:cNvSpPr/>
          <p:nvPr/>
        </p:nvSpPr>
        <p:spPr>
          <a:xfrm>
            <a:off x="3786182" y="214290"/>
            <a:ext cx="5072098" cy="769441"/>
          </a:xfrm>
          <a:prstGeom prst="rect">
            <a:avLst/>
          </a:prstGeom>
        </p:spPr>
        <p:txBody>
          <a:bodyPr wrap="square">
            <a:spAutoFit/>
          </a:bodyPr>
          <a:lstStyle/>
          <a:p>
            <a:pPr algn="ctr">
              <a:defRPr/>
            </a:pPr>
            <a:r>
              <a:rPr lang="ru-RU" sz="4400" b="1" dirty="0" smtClean="0">
                <a:solidFill>
                  <a:schemeClr val="tx1">
                    <a:lumMod val="75000"/>
                    <a:lumOff val="25000"/>
                  </a:schemeClr>
                </a:solidFill>
                <a:effectLst>
                  <a:outerShdw blurRad="38100" dist="38100" dir="2700000" algn="tl">
                    <a:srgbClr val="000000">
                      <a:alpha val="43137"/>
                    </a:srgbClr>
                  </a:outerShdw>
                </a:effectLst>
              </a:rPr>
              <a:t>полярная сова</a:t>
            </a:r>
            <a:endParaRPr lang="ru-RU" sz="4400" b="1" dirty="0">
              <a:solidFill>
                <a:schemeClr val="tx1">
                  <a:lumMod val="75000"/>
                  <a:lumOff val="25000"/>
                </a:schemeClr>
              </a:solidFill>
              <a:effectLst>
                <a:outerShdw blurRad="38100" dist="38100" dir="2700000" algn="tl">
                  <a:srgbClr val="000000">
                    <a:alpha val="43137"/>
                  </a:srgbClr>
                </a:outerShdw>
              </a:effectLst>
            </a:endParaRPr>
          </a:p>
        </p:txBody>
      </p:sp>
      <p:sp>
        <p:nvSpPr>
          <p:cNvPr id="6" name="Прямоугольник 5"/>
          <p:cNvSpPr/>
          <p:nvPr/>
        </p:nvSpPr>
        <p:spPr>
          <a:xfrm>
            <a:off x="214282" y="357166"/>
            <a:ext cx="3357586" cy="923330"/>
          </a:xfrm>
          <a:prstGeom prst="rect">
            <a:avLst/>
          </a:prstGeom>
        </p:spPr>
        <p:txBody>
          <a:bodyPr wrap="square">
            <a:spAutoFit/>
          </a:bodyPr>
          <a:lstStyle/>
          <a:p>
            <a:pPr algn="ctr"/>
            <a:r>
              <a:rPr lang="ru-RU" sz="5400" dirty="0" smtClean="0">
                <a:solidFill>
                  <a:srgbClr val="FF0000"/>
                </a:solidFill>
                <a:latin typeface="Times New Roman" pitchFamily="18" charset="0"/>
                <a:cs typeface="Times New Roman" pitchFamily="18" charset="0"/>
              </a:rPr>
              <a:t>ПТИЦЫ</a:t>
            </a:r>
            <a:endParaRPr lang="ru-RU" sz="5400" dirty="0">
              <a:solidFill>
                <a:srgbClr val="00B050"/>
              </a:solidFill>
            </a:endParaRPr>
          </a:p>
        </p:txBody>
      </p:sp>
      <p:sp>
        <p:nvSpPr>
          <p:cNvPr id="8" name="Прямоугольник 7"/>
          <p:cNvSpPr/>
          <p:nvPr/>
        </p:nvSpPr>
        <p:spPr>
          <a:xfrm>
            <a:off x="5000628" y="3786190"/>
            <a:ext cx="3929090" cy="3083921"/>
          </a:xfrm>
          <a:prstGeom prst="rect">
            <a:avLst/>
          </a:prstGeom>
        </p:spPr>
        <p:txBody>
          <a:bodyPr wrap="square">
            <a:spAutoFit/>
          </a:bodyPr>
          <a:lstStyle/>
          <a:p>
            <a:pPr algn="ctr">
              <a:lnSpc>
                <a:spcPct val="90000"/>
              </a:lnSpc>
              <a:buFont typeface="Arial" charset="0"/>
              <a:buNone/>
            </a:pPr>
            <a:r>
              <a:rPr lang="ru-RU" sz="2400" b="1" dirty="0" smtClean="0">
                <a:solidFill>
                  <a:srgbClr val="006600"/>
                </a:solidFill>
                <a:latin typeface="Times New Roman" pitchFamily="18" charset="0"/>
                <a:cs typeface="Times New Roman" pitchFamily="18" charset="0"/>
              </a:rPr>
              <a:t>Питается куропатка почти исключительно растительной пищей - почками, сережками, ягодами, листьями и другими частями растений. </a:t>
            </a:r>
          </a:p>
          <a:p>
            <a:pPr algn="ctr">
              <a:lnSpc>
                <a:spcPct val="90000"/>
              </a:lnSpc>
              <a:buFont typeface="Arial" charset="0"/>
              <a:buNone/>
            </a:pPr>
            <a:r>
              <a:rPr lang="ru-RU" sz="2400" b="1" dirty="0" smtClean="0">
                <a:solidFill>
                  <a:srgbClr val="006600"/>
                </a:solidFill>
                <a:latin typeface="Times New Roman" pitchFamily="18" charset="0"/>
                <a:cs typeface="Times New Roman" pitchFamily="18" charset="0"/>
              </a:rPr>
              <a:t>Зимнее оперение куропаток – белое.</a:t>
            </a:r>
            <a:endParaRPr lang="ru-RU" sz="2400" dirty="0">
              <a:latin typeface="Times New Roman" pitchFamily="18" charset="0"/>
              <a:cs typeface="Times New Roman" pitchFamily="18" charset="0"/>
            </a:endParaRPr>
          </a:p>
        </p:txBody>
      </p:sp>
      <p:sp>
        <p:nvSpPr>
          <p:cNvPr id="9" name="Прямоугольник 8"/>
          <p:cNvSpPr/>
          <p:nvPr/>
        </p:nvSpPr>
        <p:spPr>
          <a:xfrm>
            <a:off x="4214810" y="2714620"/>
            <a:ext cx="4572032" cy="954107"/>
          </a:xfrm>
          <a:prstGeom prst="rect">
            <a:avLst/>
          </a:prstGeom>
        </p:spPr>
        <p:txBody>
          <a:bodyPr wrap="square">
            <a:spAutoFit/>
          </a:bodyPr>
          <a:lstStyle/>
          <a:p>
            <a:pPr algn="ctr"/>
            <a:r>
              <a:rPr lang="ru-RU" sz="2800" dirty="0" smtClean="0"/>
              <a:t>Основной добычей сов являются лемминги. </a:t>
            </a: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фотография : Утки"/>
          <p:cNvPicPr>
            <a:picLocks noChangeAspect="1" noChangeArrowheads="1"/>
          </p:cNvPicPr>
          <p:nvPr/>
        </p:nvPicPr>
        <p:blipFill>
          <a:blip r:embed="rId2" cstate="print"/>
          <a:srcRect/>
          <a:stretch>
            <a:fillRect/>
          </a:stretch>
        </p:blipFill>
        <p:spPr bwMode="auto">
          <a:xfrm>
            <a:off x="5000628" y="3286125"/>
            <a:ext cx="4143372" cy="3571876"/>
          </a:xfrm>
          <a:prstGeom prst="rect">
            <a:avLst/>
          </a:prstGeom>
          <a:noFill/>
          <a:ln w="9525">
            <a:noFill/>
            <a:miter lim="800000"/>
            <a:headEnd/>
            <a:tailEnd/>
          </a:ln>
        </p:spPr>
      </p:pic>
      <p:pic>
        <p:nvPicPr>
          <p:cNvPr id="7" name="Picture 3"/>
          <p:cNvPicPr>
            <a:picLocks noChangeAspect="1" noChangeArrowheads="1"/>
          </p:cNvPicPr>
          <p:nvPr/>
        </p:nvPicPr>
        <p:blipFill>
          <a:blip r:embed="rId3" cstate="print"/>
          <a:srcRect/>
          <a:stretch>
            <a:fillRect/>
          </a:stretch>
        </p:blipFill>
        <p:spPr bwMode="auto">
          <a:xfrm>
            <a:off x="4714876" y="0"/>
            <a:ext cx="4429125" cy="3286124"/>
          </a:xfrm>
          <a:prstGeom prst="rect">
            <a:avLst/>
          </a:prstGeom>
          <a:noFill/>
          <a:ln w="9525">
            <a:noFill/>
            <a:miter lim="800000"/>
            <a:headEnd/>
            <a:tailEnd/>
          </a:ln>
        </p:spPr>
      </p:pic>
      <p:pic>
        <p:nvPicPr>
          <p:cNvPr id="8" name="Picture 5"/>
          <p:cNvPicPr>
            <a:picLocks noChangeAspect="1" noChangeArrowheads="1"/>
          </p:cNvPicPr>
          <p:nvPr/>
        </p:nvPicPr>
        <p:blipFill>
          <a:blip r:embed="rId4" cstate="print"/>
          <a:srcRect/>
          <a:stretch>
            <a:fillRect/>
          </a:stretch>
        </p:blipFill>
        <p:spPr bwMode="auto">
          <a:xfrm>
            <a:off x="0" y="3286124"/>
            <a:ext cx="5000628" cy="3571876"/>
          </a:xfrm>
          <a:prstGeom prst="rect">
            <a:avLst/>
          </a:prstGeom>
          <a:noFill/>
          <a:ln w="9525">
            <a:noFill/>
            <a:miter lim="800000"/>
            <a:headEnd/>
            <a:tailEnd/>
          </a:ln>
        </p:spPr>
      </p:pic>
      <p:sp>
        <p:nvSpPr>
          <p:cNvPr id="9" name="TextBox 8"/>
          <p:cNvSpPr txBox="1"/>
          <p:nvPr/>
        </p:nvSpPr>
        <p:spPr>
          <a:xfrm>
            <a:off x="2786050" y="5934670"/>
            <a:ext cx="2143140" cy="923330"/>
          </a:xfrm>
          <a:prstGeom prst="rect">
            <a:avLst/>
          </a:prstGeom>
          <a:noFill/>
        </p:spPr>
        <p:txBody>
          <a:bodyPr wrap="square" rtlCol="0">
            <a:spAutoFit/>
          </a:bodyPr>
          <a:lstStyle/>
          <a:p>
            <a:pPr algn="ctr"/>
            <a:r>
              <a:rPr lang="ru-RU" sz="5400" dirty="0" smtClean="0">
                <a:solidFill>
                  <a:schemeClr val="bg1"/>
                </a:solidFill>
              </a:rPr>
              <a:t>гуси</a:t>
            </a:r>
            <a:endParaRPr lang="ru-RU" sz="5400" dirty="0">
              <a:solidFill>
                <a:schemeClr val="bg1"/>
              </a:solidFill>
            </a:endParaRPr>
          </a:p>
        </p:txBody>
      </p:sp>
      <p:sp>
        <p:nvSpPr>
          <p:cNvPr id="10" name="TextBox 9"/>
          <p:cNvSpPr txBox="1"/>
          <p:nvPr/>
        </p:nvSpPr>
        <p:spPr>
          <a:xfrm>
            <a:off x="6429388" y="0"/>
            <a:ext cx="2714612" cy="830997"/>
          </a:xfrm>
          <a:prstGeom prst="rect">
            <a:avLst/>
          </a:prstGeom>
          <a:noFill/>
        </p:spPr>
        <p:txBody>
          <a:bodyPr wrap="square" rtlCol="0">
            <a:spAutoFit/>
          </a:bodyPr>
          <a:lstStyle/>
          <a:p>
            <a:r>
              <a:rPr lang="ru-RU" sz="4800" dirty="0" smtClean="0">
                <a:solidFill>
                  <a:schemeClr val="bg1"/>
                </a:solidFill>
              </a:rPr>
              <a:t>лебеди</a:t>
            </a:r>
            <a:endParaRPr lang="ru-RU" sz="4800" dirty="0">
              <a:solidFill>
                <a:schemeClr val="bg1"/>
              </a:solidFill>
            </a:endParaRPr>
          </a:p>
        </p:txBody>
      </p:sp>
      <p:sp>
        <p:nvSpPr>
          <p:cNvPr id="11" name="TextBox 10"/>
          <p:cNvSpPr txBox="1"/>
          <p:nvPr/>
        </p:nvSpPr>
        <p:spPr>
          <a:xfrm>
            <a:off x="5786446" y="3286124"/>
            <a:ext cx="2928958" cy="923330"/>
          </a:xfrm>
          <a:prstGeom prst="rect">
            <a:avLst/>
          </a:prstGeom>
          <a:noFill/>
        </p:spPr>
        <p:txBody>
          <a:bodyPr wrap="square" rtlCol="0">
            <a:spAutoFit/>
          </a:bodyPr>
          <a:lstStyle/>
          <a:p>
            <a:pPr algn="ctr"/>
            <a:r>
              <a:rPr lang="ru-RU" sz="5400" dirty="0" smtClean="0">
                <a:solidFill>
                  <a:srgbClr val="FFFF00"/>
                </a:solidFill>
              </a:rPr>
              <a:t>утки</a:t>
            </a:r>
            <a:endParaRPr lang="ru-RU" sz="5400" dirty="0">
              <a:solidFill>
                <a:srgbClr val="FFFF00"/>
              </a:solidFill>
            </a:endParaRPr>
          </a:p>
        </p:txBody>
      </p:sp>
      <p:sp>
        <p:nvSpPr>
          <p:cNvPr id="13" name="Прямоугольник 12"/>
          <p:cNvSpPr/>
          <p:nvPr/>
        </p:nvSpPr>
        <p:spPr>
          <a:xfrm>
            <a:off x="0" y="0"/>
            <a:ext cx="4714876" cy="3416320"/>
          </a:xfrm>
          <a:prstGeom prst="rect">
            <a:avLst/>
          </a:prstGeom>
        </p:spPr>
        <p:txBody>
          <a:bodyPr wrap="square">
            <a:spAutoFit/>
          </a:bodyPr>
          <a:lstStyle/>
          <a:p>
            <a:r>
              <a:rPr lang="ru-RU" sz="2400" dirty="0" smtClean="0"/>
              <a:t>Крупные водоплавающие птицы: лебеди, гуси,  утки кормятся </a:t>
            </a:r>
            <a:r>
              <a:rPr lang="ru-RU" sz="2400" b="1"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растениями и насекомыми, </a:t>
            </a:r>
            <a:r>
              <a:rPr lang="ru-RU" sz="2400" dirty="0" smtClean="0">
                <a:effectLst>
                  <a:outerShdw blurRad="38100" dist="38100" dir="2700000" algn="tl">
                    <a:srgbClr val="000000">
                      <a:alpha val="43137"/>
                    </a:srgbClr>
                  </a:outerShdw>
                </a:effectLst>
                <a:latin typeface="Times New Roman" pitchFamily="18" charset="0"/>
                <a:cs typeface="Times New Roman" pitchFamily="18" charset="0"/>
              </a:rPr>
              <a:t>которые прилетают на лето в тундру.</a:t>
            </a:r>
          </a:p>
          <a:p>
            <a:r>
              <a:rPr lang="ru-RU" sz="2400" dirty="0" smtClean="0"/>
              <a:t>Они выводят в тундре потомство и потом тысячными стаями улетают на юг, в тёплые страны.</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rot="10800000" flipV="1">
            <a:off x="0" y="0"/>
            <a:ext cx="421481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Среди самых мелких пернатых наиболее заметны "полярные воробьи" - пуночки, а также разнообразные кулики, живущие многочисленными стаями.</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2" descr="C:\Users\Татьяна\Pictures\Мои рисунки\++ Животные\птицы\Птицы фото\Околоводные\Кулики-сороки\Кулик-сорока 2.jpg"/>
          <p:cNvPicPr>
            <a:picLocks noChangeAspect="1" noChangeArrowheads="1"/>
          </p:cNvPicPr>
          <p:nvPr/>
        </p:nvPicPr>
        <p:blipFill>
          <a:blip r:embed="rId2" cstate="print"/>
          <a:srcRect/>
          <a:stretch>
            <a:fillRect/>
          </a:stretch>
        </p:blipFill>
        <p:spPr bwMode="auto">
          <a:xfrm>
            <a:off x="4286248" y="214290"/>
            <a:ext cx="4641962" cy="3214686"/>
          </a:xfrm>
          <a:prstGeom prst="rect">
            <a:avLst/>
          </a:prstGeom>
          <a:noFill/>
          <a:ln w="9525">
            <a:noFill/>
            <a:miter lim="800000"/>
            <a:headEnd/>
            <a:tailEnd/>
          </a:ln>
        </p:spPr>
      </p:pic>
      <p:pic>
        <p:nvPicPr>
          <p:cNvPr id="4098" name="Picture 2" descr="http://sergvlar.ru/wp-content/uploads/2011/04/8132.jpg"/>
          <p:cNvPicPr>
            <a:picLocks noChangeAspect="1" noChangeArrowheads="1"/>
          </p:cNvPicPr>
          <p:nvPr/>
        </p:nvPicPr>
        <p:blipFill>
          <a:blip r:embed="rId3" cstate="print"/>
          <a:srcRect/>
          <a:stretch>
            <a:fillRect/>
          </a:stretch>
        </p:blipFill>
        <p:spPr bwMode="auto">
          <a:xfrm>
            <a:off x="0" y="3429001"/>
            <a:ext cx="5159918" cy="3429000"/>
          </a:xfrm>
          <a:prstGeom prst="rect">
            <a:avLst/>
          </a:prstGeom>
          <a:noFill/>
        </p:spPr>
      </p:pic>
      <p:sp>
        <p:nvSpPr>
          <p:cNvPr id="5" name="TextBox 4"/>
          <p:cNvSpPr txBox="1"/>
          <p:nvPr/>
        </p:nvSpPr>
        <p:spPr>
          <a:xfrm>
            <a:off x="642910" y="3500438"/>
            <a:ext cx="2357454" cy="769441"/>
          </a:xfrm>
          <a:prstGeom prst="rect">
            <a:avLst/>
          </a:prstGeom>
          <a:noFill/>
        </p:spPr>
        <p:txBody>
          <a:bodyPr wrap="square" rtlCol="0">
            <a:spAutoFit/>
          </a:bodyPr>
          <a:lstStyle/>
          <a:p>
            <a:r>
              <a:rPr lang="ru-RU" sz="4400" dirty="0" smtClean="0">
                <a:solidFill>
                  <a:schemeClr val="bg1"/>
                </a:solidFill>
              </a:rPr>
              <a:t>пуночка</a:t>
            </a:r>
            <a:endParaRPr lang="ru-RU" sz="4400" dirty="0">
              <a:solidFill>
                <a:schemeClr val="bg1"/>
              </a:solidFill>
            </a:endParaRPr>
          </a:p>
        </p:txBody>
      </p:sp>
      <p:sp>
        <p:nvSpPr>
          <p:cNvPr id="4099" name="Rectangle 3"/>
          <p:cNvSpPr>
            <a:spLocks noChangeArrowheads="1"/>
          </p:cNvSpPr>
          <p:nvPr/>
        </p:nvSpPr>
        <p:spPr bwMode="auto">
          <a:xfrm>
            <a:off x="5214942" y="3786190"/>
            <a:ext cx="3929058"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Летом птицы питаются преимущественно насекомыми, зимой</a:t>
            </a:r>
            <a:r>
              <a:rPr kumimoji="0" lang="ru-RU" sz="2800" b="0" i="0" u="none" strike="noStrike" cap="none" normalizeH="0" baseline="0" dirty="0" smtClean="0">
                <a:ln>
                  <a:noFill/>
                </a:ln>
                <a:solidFill>
                  <a:srgbClr val="000000"/>
                </a:solidFill>
                <a:effectLst/>
                <a:latin typeface="Calibri"/>
                <a:ea typeface="Calibri" pitchFamily="34" charset="0"/>
                <a:cs typeface="Times New Roman" pitchFamily="18" charset="0"/>
              </a:rPr>
              <a:t> —</a:t>
            </a:r>
            <a:r>
              <a:rPr kumimoji="0" lang="ru-RU"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исключительно семенами и зёрнами.</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Box 6"/>
          <p:cNvSpPr txBox="1"/>
          <p:nvPr/>
        </p:nvSpPr>
        <p:spPr>
          <a:xfrm>
            <a:off x="6715140" y="2571744"/>
            <a:ext cx="1785950" cy="769441"/>
          </a:xfrm>
          <a:prstGeom prst="rect">
            <a:avLst/>
          </a:prstGeom>
          <a:noFill/>
        </p:spPr>
        <p:txBody>
          <a:bodyPr wrap="square" rtlCol="0">
            <a:spAutoFit/>
          </a:bodyPr>
          <a:lstStyle/>
          <a:p>
            <a:r>
              <a:rPr lang="ru-RU" sz="4400" dirty="0" smtClean="0">
                <a:solidFill>
                  <a:schemeClr val="bg1"/>
                </a:solidFill>
              </a:rPr>
              <a:t>кулик</a:t>
            </a:r>
            <a:endParaRPr lang="ru-RU" sz="4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borealis1"/>
          <p:cNvPicPr>
            <a:picLocks noChangeAspect="1" noChangeArrowheads="1"/>
          </p:cNvPicPr>
          <p:nvPr/>
        </p:nvPicPr>
        <p:blipFill>
          <a:blip r:embed="rId2" cstate="print"/>
          <a:srcRect/>
          <a:stretch>
            <a:fillRect/>
          </a:stretch>
        </p:blipFill>
        <p:spPr bwMode="auto">
          <a:xfrm>
            <a:off x="2928926" y="1000108"/>
            <a:ext cx="2463800" cy="5429288"/>
          </a:xfrm>
          <a:prstGeom prst="rect">
            <a:avLst/>
          </a:prstGeom>
          <a:noFill/>
          <a:ln w="9525">
            <a:noFill/>
            <a:miter lim="800000"/>
            <a:headEnd/>
            <a:tailEnd/>
          </a:ln>
        </p:spPr>
      </p:pic>
      <p:pic>
        <p:nvPicPr>
          <p:cNvPr id="3" name="Picture 2" descr="Фото: слепень">
            <a:hlinkClick r:id="rId3"/>
          </p:cNvPr>
          <p:cNvPicPr>
            <a:picLocks noChangeAspect="1" noChangeArrowheads="1"/>
          </p:cNvPicPr>
          <p:nvPr/>
        </p:nvPicPr>
        <p:blipFill>
          <a:blip r:embed="rId4" cstate="print"/>
          <a:srcRect/>
          <a:stretch>
            <a:fillRect/>
          </a:stretch>
        </p:blipFill>
        <p:spPr bwMode="auto">
          <a:xfrm>
            <a:off x="5589588" y="188913"/>
            <a:ext cx="3375025" cy="2663825"/>
          </a:xfrm>
          <a:prstGeom prst="rect">
            <a:avLst/>
          </a:prstGeom>
          <a:noFill/>
          <a:ln w="9525">
            <a:noFill/>
            <a:miter lim="800000"/>
            <a:headEnd/>
            <a:tailEnd/>
          </a:ln>
        </p:spPr>
      </p:pic>
      <p:pic>
        <p:nvPicPr>
          <p:cNvPr id="4" name="Picture 3" descr="ОВОД"/>
          <p:cNvPicPr>
            <a:picLocks noChangeAspect="1" noChangeArrowheads="1"/>
          </p:cNvPicPr>
          <p:nvPr/>
        </p:nvPicPr>
        <p:blipFill>
          <a:blip r:embed="rId5" cstate="print"/>
          <a:srcRect/>
          <a:stretch>
            <a:fillRect/>
          </a:stretch>
        </p:blipFill>
        <p:spPr bwMode="auto">
          <a:xfrm>
            <a:off x="5481638" y="4221163"/>
            <a:ext cx="3482975" cy="2473325"/>
          </a:xfrm>
          <a:prstGeom prst="rect">
            <a:avLst/>
          </a:prstGeom>
          <a:noFill/>
          <a:ln w="9525">
            <a:noFill/>
            <a:miter lim="800000"/>
            <a:headEnd/>
            <a:tailEnd/>
          </a:ln>
        </p:spPr>
      </p:pic>
      <p:pic>
        <p:nvPicPr>
          <p:cNvPr id="5" name="Picture 3" descr="click?url=http%3A%2F%2Fbasik"/>
          <p:cNvPicPr>
            <a:picLocks noChangeAspect="1" noChangeArrowheads="1"/>
          </p:cNvPicPr>
          <p:nvPr/>
        </p:nvPicPr>
        <p:blipFill>
          <a:blip r:embed="rId6" cstate="print"/>
          <a:srcRect/>
          <a:stretch>
            <a:fillRect/>
          </a:stretch>
        </p:blipFill>
        <p:spPr bwMode="auto">
          <a:xfrm>
            <a:off x="87313" y="4143380"/>
            <a:ext cx="2914650" cy="2584445"/>
          </a:xfrm>
          <a:prstGeom prst="rect">
            <a:avLst/>
          </a:prstGeom>
          <a:noFill/>
          <a:ln w="9525">
            <a:noFill/>
            <a:miter lim="800000"/>
            <a:headEnd/>
            <a:tailEnd/>
          </a:ln>
        </p:spPr>
      </p:pic>
      <p:pic>
        <p:nvPicPr>
          <p:cNvPr id="6" name="Picture 4" descr="Мошка"/>
          <p:cNvPicPr>
            <a:picLocks noChangeAspect="1" noChangeArrowheads="1"/>
          </p:cNvPicPr>
          <p:nvPr/>
        </p:nvPicPr>
        <p:blipFill>
          <a:blip r:embed="rId7" cstate="print"/>
          <a:srcRect/>
          <a:stretch>
            <a:fillRect/>
          </a:stretch>
        </p:blipFill>
        <p:spPr bwMode="auto">
          <a:xfrm>
            <a:off x="0" y="1071546"/>
            <a:ext cx="2711450" cy="3000396"/>
          </a:xfrm>
          <a:prstGeom prst="rect">
            <a:avLst/>
          </a:prstGeom>
          <a:noFill/>
          <a:ln w="9525">
            <a:noFill/>
            <a:miter lim="800000"/>
            <a:headEnd/>
            <a:tailEnd/>
          </a:ln>
        </p:spPr>
      </p:pic>
      <p:sp>
        <p:nvSpPr>
          <p:cNvPr id="7" name="Прямоугольник 6"/>
          <p:cNvSpPr/>
          <p:nvPr/>
        </p:nvSpPr>
        <p:spPr>
          <a:xfrm>
            <a:off x="0" y="1071546"/>
            <a:ext cx="5214974" cy="830997"/>
          </a:xfrm>
          <a:prstGeom prst="rect">
            <a:avLst/>
          </a:prstGeom>
        </p:spPr>
        <p:txBody>
          <a:bodyPr wrap="square">
            <a:spAutoFit/>
          </a:bodyPr>
          <a:lstStyle/>
          <a:p>
            <a:pPr algn="ctr">
              <a:defRPr/>
            </a:pPr>
            <a:r>
              <a:rPr lang="ru-RU" sz="2400" b="1" dirty="0" smtClean="0">
                <a:solidFill>
                  <a:schemeClr val="bg1"/>
                </a:solidFill>
                <a:effectLst>
                  <a:outerShdw blurRad="38100" dist="38100" dir="2700000" algn="tl">
                    <a:srgbClr val="000000">
                      <a:alpha val="43137"/>
                    </a:srgbClr>
                  </a:outerShdw>
                </a:effectLst>
              </a:rPr>
              <a:t>Летом в тундре много комаров, мошек, северных шмелей. </a:t>
            </a:r>
            <a:endParaRPr lang="ru-RU" sz="2400" b="1" dirty="0">
              <a:solidFill>
                <a:schemeClr val="bg1"/>
              </a:solidFill>
              <a:effectLst>
                <a:outerShdw blurRad="38100" dist="38100" dir="2700000" algn="tl">
                  <a:srgbClr val="000000">
                    <a:alpha val="43137"/>
                  </a:srgbClr>
                </a:outerShdw>
              </a:effectLst>
            </a:endParaRPr>
          </a:p>
        </p:txBody>
      </p:sp>
      <p:sp>
        <p:nvSpPr>
          <p:cNvPr id="8" name="Прямоугольник 7"/>
          <p:cNvSpPr/>
          <p:nvPr/>
        </p:nvSpPr>
        <p:spPr>
          <a:xfrm>
            <a:off x="928662" y="5857892"/>
            <a:ext cx="1699504" cy="707886"/>
          </a:xfrm>
          <a:prstGeom prst="rect">
            <a:avLst/>
          </a:prstGeom>
        </p:spPr>
        <p:txBody>
          <a:bodyPr wrap="none">
            <a:spAutoFit/>
          </a:bodyPr>
          <a:lstStyle/>
          <a:p>
            <a:pPr>
              <a:defRPr/>
            </a:pPr>
            <a:r>
              <a:rPr lang="ru-RU" sz="4000" b="1" dirty="0" smtClean="0">
                <a:solidFill>
                  <a:schemeClr val="bg1"/>
                </a:solidFill>
                <a:effectLst>
                  <a:outerShdw blurRad="38100" dist="38100" dir="2700000" algn="tl">
                    <a:srgbClr val="000000">
                      <a:alpha val="43137"/>
                    </a:srgbClr>
                  </a:outerShdw>
                </a:effectLst>
              </a:rPr>
              <a:t>комар</a:t>
            </a:r>
            <a:endParaRPr lang="ru-RU" sz="4000" b="1" dirty="0">
              <a:solidFill>
                <a:schemeClr val="bg1"/>
              </a:solidFill>
              <a:effectLst>
                <a:outerShdw blurRad="38100" dist="38100" dir="2700000" algn="tl">
                  <a:srgbClr val="000000">
                    <a:alpha val="43137"/>
                  </a:srgbClr>
                </a:outerShdw>
              </a:effectLst>
            </a:endParaRPr>
          </a:p>
        </p:txBody>
      </p:sp>
      <p:sp>
        <p:nvSpPr>
          <p:cNvPr id="9" name="Прямоугольник 8"/>
          <p:cNvSpPr/>
          <p:nvPr/>
        </p:nvSpPr>
        <p:spPr>
          <a:xfrm>
            <a:off x="785786" y="3357562"/>
            <a:ext cx="1806905" cy="707886"/>
          </a:xfrm>
          <a:prstGeom prst="rect">
            <a:avLst/>
          </a:prstGeom>
        </p:spPr>
        <p:txBody>
          <a:bodyPr wrap="none">
            <a:spAutoFit/>
          </a:bodyPr>
          <a:lstStyle/>
          <a:p>
            <a:pPr>
              <a:defRPr/>
            </a:pPr>
            <a:r>
              <a:rPr lang="ru-RU" sz="4000" b="1" dirty="0" smtClean="0">
                <a:solidFill>
                  <a:schemeClr val="bg1"/>
                </a:solidFill>
                <a:effectLst>
                  <a:outerShdw blurRad="38100" dist="38100" dir="2700000" algn="tl">
                    <a:srgbClr val="000000">
                      <a:alpha val="43137"/>
                    </a:srgbClr>
                  </a:outerShdw>
                </a:effectLst>
              </a:rPr>
              <a:t>мошка</a:t>
            </a:r>
            <a:endParaRPr lang="ru-RU" sz="4000" b="1" dirty="0">
              <a:solidFill>
                <a:schemeClr val="bg1"/>
              </a:solidFill>
              <a:effectLst>
                <a:outerShdw blurRad="38100" dist="38100" dir="2700000" algn="tl">
                  <a:srgbClr val="000000">
                    <a:alpha val="43137"/>
                  </a:srgbClr>
                </a:outerShdw>
              </a:effectLst>
            </a:endParaRPr>
          </a:p>
        </p:txBody>
      </p:sp>
      <p:sp>
        <p:nvSpPr>
          <p:cNvPr id="10" name="Прямоугольник 9"/>
          <p:cNvSpPr/>
          <p:nvPr/>
        </p:nvSpPr>
        <p:spPr>
          <a:xfrm>
            <a:off x="5572132" y="3000372"/>
            <a:ext cx="3571868" cy="1077218"/>
          </a:xfrm>
          <a:prstGeom prst="rect">
            <a:avLst/>
          </a:prstGeom>
        </p:spPr>
        <p:txBody>
          <a:bodyPr wrap="square">
            <a:spAutoFit/>
          </a:bodyPr>
          <a:lstStyle/>
          <a:p>
            <a:pPr>
              <a:defRPr/>
            </a:pPr>
            <a:r>
              <a:rPr lang="ru-RU" sz="2000" b="1" dirty="0" smtClean="0">
                <a:effectLst>
                  <a:outerShdw blurRad="38100" dist="38100" dir="2700000" algn="tl">
                    <a:srgbClr val="000000">
                      <a:alpha val="43137"/>
                    </a:srgbClr>
                  </a:outerShdw>
                </a:effectLst>
              </a:rPr>
              <a:t>Там, где имеются большие </a:t>
            </a:r>
          </a:p>
          <a:p>
            <a:pPr>
              <a:defRPr/>
            </a:pPr>
            <a:r>
              <a:rPr lang="ru-RU" sz="2000" b="1" dirty="0" smtClean="0">
                <a:effectLst>
                  <a:outerShdw blurRad="38100" dist="38100" dir="2700000" algn="tl">
                    <a:srgbClr val="000000">
                      <a:alpha val="43137"/>
                    </a:srgbClr>
                  </a:outerShdw>
                </a:effectLst>
              </a:rPr>
              <a:t>стада оленей много </a:t>
            </a:r>
            <a:r>
              <a:rPr lang="ru-RU" sz="2400" b="1" dirty="0" smtClean="0">
                <a:effectLst>
                  <a:outerShdw blurRad="38100" dist="38100" dir="2700000" algn="tl">
                    <a:srgbClr val="000000">
                      <a:alpha val="43137"/>
                    </a:srgbClr>
                  </a:outerShdw>
                </a:effectLst>
              </a:rPr>
              <a:t>слепней</a:t>
            </a:r>
            <a:r>
              <a:rPr lang="ru-RU" sz="2000" b="1" dirty="0" smtClean="0">
                <a:effectLst>
                  <a:outerShdw blurRad="38100" dist="38100" dir="2700000" algn="tl">
                    <a:srgbClr val="000000">
                      <a:alpha val="43137"/>
                    </a:srgbClr>
                  </a:outerShdw>
                </a:effectLst>
              </a:rPr>
              <a:t> и </a:t>
            </a:r>
            <a:r>
              <a:rPr lang="ru-RU" sz="2400" b="1" dirty="0" smtClean="0">
                <a:effectLst>
                  <a:outerShdw blurRad="38100" dist="38100" dir="2700000" algn="tl">
                    <a:srgbClr val="000000">
                      <a:alpha val="43137"/>
                    </a:srgbClr>
                  </a:outerShdw>
                </a:effectLst>
              </a:rPr>
              <a:t>оводов.</a:t>
            </a:r>
            <a:endParaRPr lang="ru-RU" sz="2400" dirty="0"/>
          </a:p>
        </p:txBody>
      </p:sp>
      <p:sp>
        <p:nvSpPr>
          <p:cNvPr id="11" name="Прямоугольник 10"/>
          <p:cNvSpPr/>
          <p:nvPr/>
        </p:nvSpPr>
        <p:spPr>
          <a:xfrm>
            <a:off x="3214678" y="4929198"/>
            <a:ext cx="2214546" cy="1384995"/>
          </a:xfrm>
          <a:prstGeom prst="rect">
            <a:avLst/>
          </a:prstGeom>
        </p:spPr>
        <p:txBody>
          <a:bodyPr wrap="square">
            <a:spAutoFit/>
          </a:bodyPr>
          <a:lstStyle/>
          <a:p>
            <a:pPr algn="ctr">
              <a:defRPr/>
            </a:pPr>
            <a:r>
              <a:rPr lang="ru-RU" sz="2800" b="1" dirty="0" smtClean="0">
                <a:solidFill>
                  <a:schemeClr val="bg1"/>
                </a:solidFill>
                <a:effectLst>
                  <a:outerShdw blurRad="38100" dist="38100" dir="2700000" algn="tl">
                    <a:srgbClr val="000000">
                      <a:alpha val="43137"/>
                    </a:srgbClr>
                  </a:outerShdw>
                </a:effectLst>
              </a:rPr>
              <a:t>северный </a:t>
            </a:r>
          </a:p>
          <a:p>
            <a:pPr algn="ctr">
              <a:defRPr/>
            </a:pPr>
            <a:r>
              <a:rPr lang="ru-RU" sz="2800" b="1" dirty="0" smtClean="0">
                <a:solidFill>
                  <a:schemeClr val="bg1"/>
                </a:solidFill>
                <a:effectLst>
                  <a:outerShdw blurRad="38100" dist="38100" dir="2700000" algn="tl">
                    <a:srgbClr val="000000">
                      <a:alpha val="43137"/>
                    </a:srgbClr>
                  </a:outerShdw>
                </a:effectLst>
              </a:rPr>
              <a:t>золотой</a:t>
            </a:r>
          </a:p>
          <a:p>
            <a:pPr algn="ctr">
              <a:defRPr/>
            </a:pPr>
            <a:r>
              <a:rPr lang="ru-RU" sz="2800" b="1" dirty="0" smtClean="0">
                <a:solidFill>
                  <a:schemeClr val="bg1"/>
                </a:solidFill>
                <a:effectLst>
                  <a:outerShdw blurRad="38100" dist="38100" dir="2700000" algn="tl">
                    <a:srgbClr val="000000">
                      <a:alpha val="43137"/>
                    </a:srgbClr>
                  </a:outerShdw>
                </a:effectLst>
              </a:rPr>
              <a:t>шмель </a:t>
            </a:r>
            <a:endParaRPr lang="ru-RU" sz="2800" dirty="0"/>
          </a:p>
        </p:txBody>
      </p:sp>
      <p:sp>
        <p:nvSpPr>
          <p:cNvPr id="12" name="TextBox 11"/>
          <p:cNvSpPr txBox="1"/>
          <p:nvPr/>
        </p:nvSpPr>
        <p:spPr>
          <a:xfrm>
            <a:off x="0" y="0"/>
            <a:ext cx="5429256" cy="923330"/>
          </a:xfrm>
          <a:prstGeom prst="rect">
            <a:avLst/>
          </a:prstGeom>
          <a:noFill/>
        </p:spPr>
        <p:txBody>
          <a:bodyPr wrap="square" rtlCol="0">
            <a:spAutoFit/>
          </a:bodyPr>
          <a:lstStyle/>
          <a:p>
            <a:pPr algn="ctr"/>
            <a:r>
              <a:rPr lang="ru-RU" sz="5400" dirty="0" smtClean="0">
                <a:solidFill>
                  <a:srgbClr val="FF0000"/>
                </a:solidFill>
                <a:latin typeface="Times New Roman" pitchFamily="18" charset="0"/>
                <a:cs typeface="Times New Roman" pitchFamily="18" charset="0"/>
              </a:rPr>
              <a:t>НАСЕКОМЫЕ</a:t>
            </a:r>
            <a:endParaRPr lang="ru-RU" sz="5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par>
                                <p:cTn id="12" presetID="22" presetClass="entr" presetSubtype="4"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par>
                                <p:cTn id="15" presetID="22" presetClass="entr" presetSubtype="4"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22" presetClass="entr" presetSubtype="4"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down)">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Документы Татьяна\Тундра\411179.jpg"/>
          <p:cNvPicPr>
            <a:picLocks noChangeAspect="1" noChangeArrowheads="1"/>
          </p:cNvPicPr>
          <p:nvPr/>
        </p:nvPicPr>
        <p:blipFill>
          <a:blip r:embed="rId2" cstate="print"/>
          <a:srcRect/>
          <a:stretch>
            <a:fillRect/>
          </a:stretch>
        </p:blipFill>
        <p:spPr bwMode="auto">
          <a:xfrm>
            <a:off x="285720" y="1428736"/>
            <a:ext cx="3529012" cy="5180013"/>
          </a:xfrm>
          <a:prstGeom prst="rect">
            <a:avLst/>
          </a:prstGeom>
          <a:noFill/>
          <a:ln w="9525">
            <a:noFill/>
            <a:miter lim="800000"/>
            <a:headEnd/>
            <a:tailEnd/>
          </a:ln>
        </p:spPr>
      </p:pic>
      <p:pic>
        <p:nvPicPr>
          <p:cNvPr id="3" name="Picture 3" descr="D:\Документы Татьяна\Тундра\гроза тундры.jpg"/>
          <p:cNvPicPr>
            <a:picLocks noChangeAspect="1" noChangeArrowheads="1"/>
          </p:cNvPicPr>
          <p:nvPr/>
        </p:nvPicPr>
        <p:blipFill>
          <a:blip r:embed="rId3" cstate="print"/>
          <a:srcRect/>
          <a:stretch>
            <a:fillRect/>
          </a:stretch>
        </p:blipFill>
        <p:spPr bwMode="auto">
          <a:xfrm>
            <a:off x="4000496" y="3357562"/>
            <a:ext cx="4857784" cy="3260725"/>
          </a:xfrm>
          <a:prstGeom prst="rect">
            <a:avLst/>
          </a:prstGeom>
          <a:noFill/>
          <a:ln w="9525">
            <a:noFill/>
            <a:miter lim="800000"/>
            <a:headEnd/>
            <a:tailEnd/>
          </a:ln>
        </p:spPr>
      </p:pic>
      <p:pic>
        <p:nvPicPr>
          <p:cNvPr id="4" name="Picture 2" descr="F:\ELENA\Sibir\p-2008.jpg"/>
          <p:cNvPicPr>
            <a:picLocks noChangeAspect="1" noChangeArrowheads="1"/>
          </p:cNvPicPr>
          <p:nvPr/>
        </p:nvPicPr>
        <p:blipFill>
          <a:blip r:embed="rId4" cstate="print"/>
          <a:srcRect/>
          <a:stretch>
            <a:fillRect/>
          </a:stretch>
        </p:blipFill>
        <p:spPr bwMode="auto">
          <a:xfrm>
            <a:off x="4000496" y="357166"/>
            <a:ext cx="4930783" cy="2768600"/>
          </a:xfrm>
          <a:prstGeom prst="rect">
            <a:avLst/>
          </a:prstGeom>
          <a:noFill/>
          <a:ln w="9525">
            <a:noFill/>
            <a:miter lim="800000"/>
            <a:headEnd/>
            <a:tailEnd/>
          </a:ln>
        </p:spPr>
      </p:pic>
      <p:sp>
        <p:nvSpPr>
          <p:cNvPr id="5" name="Прямоугольник 4"/>
          <p:cNvSpPr/>
          <p:nvPr/>
        </p:nvSpPr>
        <p:spPr>
          <a:xfrm>
            <a:off x="0" y="285728"/>
            <a:ext cx="8715404" cy="830997"/>
          </a:xfrm>
          <a:prstGeom prst="rect">
            <a:avLst/>
          </a:prstGeom>
        </p:spPr>
        <p:txBody>
          <a:bodyPr wrap="square">
            <a:spAutoFit/>
          </a:bodyPr>
          <a:lstStyle/>
          <a:p>
            <a:pPr algn="ctr">
              <a:defRPr/>
            </a:pPr>
            <a:r>
              <a:rPr lang="ru-RU" sz="2400" b="1" dirty="0" smtClean="0">
                <a:effectLst>
                  <a:outerShdw blurRad="38100" dist="38100" dir="2700000" algn="tl">
                    <a:srgbClr val="000000">
                      <a:alpha val="43137"/>
                    </a:srgbClr>
                  </a:outerShdw>
                </a:effectLst>
              </a:rPr>
              <a:t>Насекомые тучами нося</a:t>
            </a:r>
            <a:r>
              <a:rPr lang="ru-RU" sz="2400" b="1" dirty="0" smtClean="0">
                <a:solidFill>
                  <a:schemeClr val="bg1"/>
                </a:solidFill>
                <a:effectLst>
                  <a:outerShdw blurRad="38100" dist="38100" dir="2700000" algn="tl">
                    <a:srgbClr val="000000">
                      <a:alpha val="43137"/>
                    </a:srgbClr>
                  </a:outerShdw>
                </a:effectLst>
              </a:rPr>
              <a:t>тся в воздухе. Это настоящее </a:t>
            </a:r>
            <a:r>
              <a:rPr lang="ru-RU" sz="2400" b="1" dirty="0" smtClean="0">
                <a:effectLst>
                  <a:outerShdw blurRad="38100" dist="38100" dir="2700000" algn="tl">
                    <a:srgbClr val="000000">
                      <a:alpha val="43137"/>
                    </a:srgbClr>
                  </a:outerShdw>
                </a:effectLst>
              </a:rPr>
              <a:t>бедствие для люде</a:t>
            </a:r>
            <a:r>
              <a:rPr lang="ru-RU" sz="2400" b="1" dirty="0" smtClean="0">
                <a:solidFill>
                  <a:schemeClr val="bg1"/>
                </a:solidFill>
                <a:effectLst>
                  <a:outerShdw blurRad="38100" dist="38100" dir="2700000" algn="tl">
                    <a:srgbClr val="000000">
                      <a:alpha val="43137"/>
                    </a:srgbClr>
                  </a:outerShdw>
                </a:effectLst>
              </a:rPr>
              <a:t>й и крупных животных.</a:t>
            </a:r>
            <a:endParaRPr lang="ru-RU" sz="2400" b="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22" presetClass="entr" presetSubtype="4"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14810" y="3571876"/>
            <a:ext cx="4929190" cy="3286124"/>
          </a:xfrm>
        </p:spPr>
        <p:txBody>
          <a:bodyPr/>
          <a:lstStyle/>
          <a:p>
            <a:pPr algn="ctr">
              <a:buNone/>
            </a:pPr>
            <a:r>
              <a:rPr lang="ru-RU" sz="2000" dirty="0" smtClean="0"/>
              <a:t> </a:t>
            </a:r>
            <a:r>
              <a:rPr lang="ru-RU" sz="2400" dirty="0" smtClean="0">
                <a:solidFill>
                  <a:schemeClr val="tx2"/>
                </a:solidFill>
                <a:latin typeface="Times New Roman" pitchFamily="18" charset="0"/>
                <a:cs typeface="Times New Roman" pitchFamily="18" charset="0"/>
              </a:rPr>
              <a:t>В тундре весной и осенью можно наблюдать полярное сияние в виде общего быстро меняющегося свечения неба или движущихся лучей, полос, корон, «занавесей». Длительность полярных сияний составляет от десятков минут до нескольких суток.</a:t>
            </a:r>
            <a:endParaRPr lang="ru-RU" sz="2400" dirty="0">
              <a:solidFill>
                <a:schemeClr val="tx2"/>
              </a:solidFill>
              <a:latin typeface="Times New Roman" pitchFamily="18" charset="0"/>
              <a:cs typeface="Times New Roman" pitchFamily="18" charset="0"/>
            </a:endParaRPr>
          </a:p>
        </p:txBody>
      </p:sp>
      <p:pic>
        <p:nvPicPr>
          <p:cNvPr id="4" name="Объект 3"/>
          <p:cNvPicPr>
            <a:picLocks noGrp="1" noChangeAspect="1"/>
          </p:cNvPicPr>
          <p:nvPr>
            <p:ph sz="quarter" idx="13"/>
          </p:nvPr>
        </p:nvPicPr>
        <p:blipFill>
          <a:blip r:embed="rId2" cstate="print">
            <a:extLst>
              <a:ext uri="{28A0092B-C50C-407E-A947-70E740481C1C}">
                <a14:useLocalDpi xmlns="" xmlns:a14="http://schemas.microsoft.com/office/drawing/2010/main" val="0"/>
              </a:ext>
            </a:extLst>
          </a:blip>
          <a:stretch>
            <a:fillRect/>
          </a:stretch>
        </p:blipFill>
        <p:spPr>
          <a:xfrm>
            <a:off x="-1" y="0"/>
            <a:ext cx="4343343" cy="3571876"/>
          </a:xfrm>
        </p:spPr>
      </p:pic>
      <p:pic>
        <p:nvPicPr>
          <p:cNvPr id="5" name="Рисунок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410814" y="0"/>
            <a:ext cx="4733186" cy="3571876"/>
          </a:xfrm>
          <a:prstGeom prst="rect">
            <a:avLst/>
          </a:prstGeom>
        </p:spPr>
      </p:pic>
      <p:pic>
        <p:nvPicPr>
          <p:cNvPr id="6" name="Рисунок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 y="3571876"/>
            <a:ext cx="4357687" cy="3286124"/>
          </a:xfrm>
          <a:prstGeom prst="rect">
            <a:avLst/>
          </a:prstGeom>
        </p:spPr>
      </p:pic>
    </p:spTree>
    <p:extLst>
      <p:ext uri="{BB962C8B-B14F-4D97-AF65-F5344CB8AC3E}">
        <p14:creationId xmlns="" xmlns:p14="http://schemas.microsoft.com/office/powerpoint/2010/main" val="12423786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85728"/>
            <a:ext cx="8643998" cy="6124754"/>
          </a:xfrm>
          <a:prstGeom prst="rect">
            <a:avLst/>
          </a:prstGeom>
          <a:noFill/>
        </p:spPr>
        <p:txBody>
          <a:bodyPr wrap="square" rtlCol="0">
            <a:spAutoFit/>
          </a:bodyPr>
          <a:lstStyle/>
          <a:p>
            <a:pPr algn="ctr"/>
            <a:r>
              <a:rPr lang="ru-RU" sz="3600" dirty="0" smtClean="0">
                <a:solidFill>
                  <a:srgbClr val="C00000"/>
                </a:solidFill>
                <a:latin typeface="Times New Roman" pitchFamily="18" charset="0"/>
                <a:cs typeface="Times New Roman" pitchFamily="18" charset="0"/>
              </a:rPr>
              <a:t>Приспособление животных к условиям тундры:</a:t>
            </a:r>
          </a:p>
          <a:p>
            <a:pPr algn="just"/>
            <a:r>
              <a:rPr lang="ru-RU" sz="3200" dirty="0" smtClean="0">
                <a:solidFill>
                  <a:srgbClr val="002060"/>
                </a:solidFill>
                <a:latin typeface="Times New Roman" pitchFamily="18" charset="0"/>
                <a:cs typeface="Times New Roman" pitchFamily="18" charset="0"/>
              </a:rPr>
              <a:t>- Белая окраска меха зверей и оперенье птиц зимой, лишь на короткое время – летом, сменяется на пёструю.</a:t>
            </a:r>
          </a:p>
          <a:p>
            <a:pPr algn="just"/>
            <a:r>
              <a:rPr lang="ru-RU" sz="3200" dirty="0" smtClean="0">
                <a:solidFill>
                  <a:srgbClr val="002060"/>
                </a:solidFill>
                <a:latin typeface="Times New Roman" pitchFamily="18" charset="0"/>
                <a:cs typeface="Times New Roman" pitchFamily="18" charset="0"/>
              </a:rPr>
              <a:t>- Накопление слоя подкожного жира.</a:t>
            </a:r>
          </a:p>
          <a:p>
            <a:pPr algn="just"/>
            <a:r>
              <a:rPr lang="ru-RU" sz="3200" dirty="0" smtClean="0">
                <a:solidFill>
                  <a:srgbClr val="002060"/>
                </a:solidFill>
                <a:latin typeface="Times New Roman" pitchFamily="18" charset="0"/>
                <a:cs typeface="Times New Roman" pitchFamily="18" charset="0"/>
              </a:rPr>
              <a:t>- Густой мех у зверей, тёплый пух у птиц.</a:t>
            </a:r>
          </a:p>
          <a:p>
            <a:pPr algn="just">
              <a:buFontTx/>
              <a:buChar char="-"/>
            </a:pPr>
            <a:r>
              <a:rPr lang="ru-RU" sz="3200" dirty="0" smtClean="0">
                <a:solidFill>
                  <a:srgbClr val="002060"/>
                </a:solidFill>
                <a:latin typeface="Times New Roman" pitchFamily="18" charset="0"/>
                <a:cs typeface="Times New Roman" pitchFamily="18" charset="0"/>
              </a:rPr>
              <a:t>Утепление конечностей на зиму:</a:t>
            </a:r>
          </a:p>
          <a:p>
            <a:pPr algn="just"/>
            <a:r>
              <a:rPr lang="ru-RU" sz="3200" dirty="0" smtClean="0">
                <a:solidFill>
                  <a:srgbClr val="002060"/>
                </a:solidFill>
                <a:latin typeface="Times New Roman" pitchFamily="18" charset="0"/>
                <a:cs typeface="Times New Roman" pitchFamily="18" charset="0"/>
              </a:rPr>
              <a:t> у песцов –тёплые стельки, у птиц – опушение ног.</a:t>
            </a:r>
          </a:p>
          <a:p>
            <a:pPr algn="just"/>
            <a:r>
              <a:rPr lang="ru-RU" sz="3200" dirty="0" smtClean="0">
                <a:solidFill>
                  <a:srgbClr val="002060"/>
                </a:solidFill>
                <a:latin typeface="Times New Roman" pitchFamily="18" charset="0"/>
                <a:cs typeface="Times New Roman" pitchFamily="18" charset="0"/>
              </a:rPr>
              <a:t>- Зимняя спячка.</a:t>
            </a:r>
          </a:p>
          <a:p>
            <a:pPr algn="just"/>
            <a:r>
              <a:rPr lang="ru-RU" sz="3200" dirty="0" smtClean="0">
                <a:solidFill>
                  <a:srgbClr val="002060"/>
                </a:solidFill>
                <a:latin typeface="Times New Roman" pitchFamily="18" charset="0"/>
                <a:cs typeface="Times New Roman" pitchFamily="18" charset="0"/>
              </a:rPr>
              <a:t>- Сезонные миграции.</a:t>
            </a:r>
            <a:endParaRPr lang="ru-RU" sz="32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282" y="857232"/>
            <a:ext cx="8572560" cy="4647426"/>
          </a:xfrm>
          <a:prstGeom prst="rect">
            <a:avLst/>
          </a:prstGeom>
          <a:noFill/>
        </p:spPr>
        <p:txBody>
          <a:bodyPr wrap="square" rtlCol="0">
            <a:spAutoFit/>
          </a:bodyPr>
          <a:lstStyle/>
          <a:p>
            <a:pPr algn="ctr"/>
            <a:r>
              <a:rPr lang="ru-RU" sz="3600" dirty="0" smtClean="0">
                <a:solidFill>
                  <a:srgbClr val="C00000"/>
                </a:solidFill>
                <a:latin typeface="Times New Roman" pitchFamily="18" charset="0"/>
                <a:cs typeface="Times New Roman" pitchFamily="18" charset="0"/>
              </a:rPr>
              <a:t>Приспособление растений к условиям тундры:</a:t>
            </a:r>
          </a:p>
          <a:p>
            <a:pPr>
              <a:buFontTx/>
              <a:buChar char="-"/>
            </a:pPr>
            <a:r>
              <a:rPr lang="ru-RU" sz="3200" dirty="0" smtClean="0">
                <a:solidFill>
                  <a:srgbClr val="002060"/>
                </a:solidFill>
                <a:latin typeface="Times New Roman" pitchFamily="18" charset="0"/>
                <a:cs typeface="Times New Roman" pitchFamily="18" charset="0"/>
              </a:rPr>
              <a:t> Растения многолетние, карликовые;</a:t>
            </a:r>
          </a:p>
          <a:p>
            <a:pPr>
              <a:buFontTx/>
              <a:buChar char="-"/>
            </a:pPr>
            <a:r>
              <a:rPr lang="ru-RU" sz="3200" dirty="0" smtClean="0">
                <a:solidFill>
                  <a:srgbClr val="002060"/>
                </a:solidFill>
                <a:latin typeface="Times New Roman" pitchFamily="18" charset="0"/>
                <a:cs typeface="Times New Roman" pitchFamily="18" charset="0"/>
              </a:rPr>
              <a:t> Мелкие листья свёрнуты и имеют восковой налёт;</a:t>
            </a:r>
          </a:p>
          <a:p>
            <a:pPr>
              <a:buFontTx/>
              <a:buChar char="-"/>
            </a:pPr>
            <a:r>
              <a:rPr lang="ru-RU" sz="3200" dirty="0" smtClean="0">
                <a:solidFill>
                  <a:srgbClr val="002060"/>
                </a:solidFill>
                <a:latin typeface="Times New Roman" pitchFamily="18" charset="0"/>
                <a:cs typeface="Times New Roman" pitchFamily="18" charset="0"/>
              </a:rPr>
              <a:t> Корни растений расположены близко к поверхности;</a:t>
            </a:r>
          </a:p>
          <a:p>
            <a:pPr>
              <a:buFontTx/>
              <a:buChar char="-"/>
            </a:pPr>
            <a:r>
              <a:rPr lang="ru-RU" sz="3200" dirty="0" smtClean="0">
                <a:solidFill>
                  <a:srgbClr val="002060"/>
                </a:solidFill>
                <a:latin typeface="Times New Roman" pitchFamily="18" charset="0"/>
                <a:cs typeface="Times New Roman" pitchFamily="18" charset="0"/>
              </a:rPr>
              <a:t> Многие растения переносят заморозки;</a:t>
            </a:r>
          </a:p>
          <a:p>
            <a:pPr>
              <a:buFontTx/>
              <a:buChar char="-"/>
            </a:pPr>
            <a:r>
              <a:rPr lang="ru-RU" sz="3200" dirty="0" smtClean="0">
                <a:solidFill>
                  <a:srgbClr val="002060"/>
                </a:solidFill>
                <a:latin typeface="Times New Roman" pitchFamily="18" charset="0"/>
                <a:cs typeface="Times New Roman" pitchFamily="18" charset="0"/>
              </a:rPr>
              <a:t> Яркая окраска цветов привлекает насекомых.</a:t>
            </a:r>
            <a:endParaRPr lang="ru-RU" sz="3200"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642918"/>
            <a:ext cx="8143932" cy="5016758"/>
          </a:xfrm>
          <a:prstGeom prst="rect">
            <a:avLst/>
          </a:prstGeom>
        </p:spPr>
        <p:txBody>
          <a:bodyPr wrap="square">
            <a:spAutoFit/>
          </a:bodyPr>
          <a:lstStyle/>
          <a:p>
            <a:r>
              <a:rPr lang="ru-RU" sz="4000" b="1" dirty="0" smtClean="0">
                <a:latin typeface="Times New Roman" pitchFamily="18" charset="0"/>
                <a:cs typeface="Times New Roman" pitchFamily="18" charset="0"/>
              </a:rPr>
              <a:t>Содержание:</a:t>
            </a:r>
            <a:r>
              <a:rPr lang="ru-RU" sz="2800" b="1" dirty="0" smtClean="0"/>
              <a:t/>
            </a:r>
            <a:br>
              <a:rPr lang="ru-RU" sz="2800" b="1" dirty="0" smtClean="0"/>
            </a:br>
            <a:endParaRPr lang="ru-RU" sz="2800" b="1" dirty="0" smtClean="0">
              <a:latin typeface="Times New Roman" pitchFamily="18" charset="0"/>
              <a:cs typeface="Times New Roman" pitchFamily="18" charset="0"/>
            </a:endParaRPr>
          </a:p>
          <a:p>
            <a:r>
              <a:rPr lang="ru-RU" sz="2800" b="1" dirty="0" smtClean="0">
                <a:latin typeface="Times New Roman" pitchFamily="18" charset="0"/>
                <a:cs typeface="Times New Roman" pitchFamily="18" charset="0"/>
              </a:rPr>
              <a:t>1.Путешествие в тундру.</a:t>
            </a:r>
          </a:p>
          <a:p>
            <a:r>
              <a:rPr lang="ru-RU" sz="2800" b="1" dirty="0" smtClean="0">
                <a:latin typeface="Times New Roman" pitchFamily="18" charset="0"/>
                <a:cs typeface="Times New Roman" pitchFamily="18" charset="0"/>
              </a:rPr>
              <a:t>2. Времена года.</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3. Вечная мерзлота. Болота тундры.</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4. Растительный мир. </a:t>
            </a:r>
          </a:p>
          <a:p>
            <a:r>
              <a:rPr lang="ru-RU" sz="2800" b="1" dirty="0" smtClean="0">
                <a:latin typeface="Times New Roman" pitchFamily="18" charset="0"/>
                <a:cs typeface="Times New Roman" pitchFamily="18" charset="0"/>
              </a:rPr>
              <a:t>5. Животный мир.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6. Насекомые. </a:t>
            </a:r>
          </a:p>
          <a:p>
            <a:r>
              <a:rPr lang="ru-RU" sz="2800" b="1" dirty="0" smtClean="0">
                <a:latin typeface="Times New Roman" pitchFamily="18" charset="0"/>
                <a:cs typeface="Times New Roman" pitchFamily="18" charset="0"/>
              </a:rPr>
              <a:t>7. Птицы.</a:t>
            </a:r>
          </a:p>
          <a:p>
            <a:r>
              <a:rPr lang="ru-RU" sz="2800" b="1" dirty="0" smtClean="0">
                <a:latin typeface="Times New Roman" pitchFamily="18" charset="0"/>
                <a:cs typeface="Times New Roman" pitchFamily="18" charset="0"/>
              </a:rPr>
              <a:t>8. Обобщение. Приспособление животных и   растений к условиям тундры.</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endParaRPr lang="ru-RU"/>
          </a:p>
        </p:txBody>
      </p:sp>
      <p:pic>
        <p:nvPicPr>
          <p:cNvPr id="8" name="Содержимое 7" descr="https://docs.google.com/viewer?url=http%3A%2F%2Fnsportal.ru%2Fsites%2Fdefault%2Ffiles%2F2013%2F3%2Ftundra._priroda_tundry._ekologicheskie_problemy_tundry.ppt&amp;chrome=true&amp;docid=1963ef438a66f13ee28977b2049b67a5&amp;a=bi&amp;pagenumber=2&amp;w=800"/>
          <p:cNvPicPr>
            <a:picLocks noGrp="1"/>
          </p:cNvPicPr>
          <p:nvPr>
            <p:ph sz="quarter" idx="13"/>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1" y="0"/>
            <a:ext cx="9143999" cy="6858000"/>
          </a:xfrm>
          <a:prstGeom prst="rect">
            <a:avLst/>
          </a:prstGeom>
          <a:noFill/>
          <a:ln w="9525">
            <a:noFill/>
            <a:miter lim="800000"/>
            <a:headEnd/>
            <a:tailEnd/>
          </a:ln>
          <a:effectLst/>
        </p:spPr>
      </p:pic>
      <p:sp>
        <p:nvSpPr>
          <p:cNvPr id="3" name="TextBox 2"/>
          <p:cNvSpPr txBox="1"/>
          <p:nvPr/>
        </p:nvSpPr>
        <p:spPr>
          <a:xfrm>
            <a:off x="1357290" y="4929198"/>
            <a:ext cx="6429420" cy="1569660"/>
          </a:xfrm>
          <a:prstGeom prst="rect">
            <a:avLst/>
          </a:prstGeom>
          <a:noFill/>
        </p:spPr>
        <p:txBody>
          <a:bodyPr wrap="square" rtlCol="0">
            <a:spAutoFit/>
          </a:bodyPr>
          <a:lstStyle/>
          <a:p>
            <a:pPr algn="ctr"/>
            <a:r>
              <a:rPr lang="ru-RU" sz="4800" dirty="0" smtClean="0">
                <a:solidFill>
                  <a:schemeClr val="bg1"/>
                </a:solidFill>
              </a:rPr>
              <a:t>Полёт на самолёте выше облаков.</a:t>
            </a:r>
            <a:endParaRPr lang="ru-RU" sz="4800" dirty="0">
              <a:solidFill>
                <a:schemeClr val="bg1"/>
              </a:solidFill>
            </a:endParaRPr>
          </a:p>
        </p:txBody>
      </p:sp>
      <p:sp>
        <p:nvSpPr>
          <p:cNvPr id="4" name="TextBox 3"/>
          <p:cNvSpPr txBox="1"/>
          <p:nvPr/>
        </p:nvSpPr>
        <p:spPr>
          <a:xfrm>
            <a:off x="0" y="214290"/>
            <a:ext cx="9144000" cy="923330"/>
          </a:xfrm>
          <a:prstGeom prst="rect">
            <a:avLst/>
          </a:prstGeom>
          <a:noFill/>
        </p:spPr>
        <p:txBody>
          <a:bodyPr wrap="square" rtlCol="0">
            <a:spAutoFit/>
          </a:bodyPr>
          <a:lstStyle/>
          <a:p>
            <a:pPr algn="ctr"/>
            <a:r>
              <a:rPr lang="ru-RU" sz="5400" dirty="0" smtClean="0">
                <a:solidFill>
                  <a:srgbClr val="FF0000"/>
                </a:solidFill>
                <a:latin typeface="Times New Roman" pitchFamily="18" charset="0"/>
                <a:cs typeface="Times New Roman" pitchFamily="18" charset="0"/>
              </a:rPr>
              <a:t>ПУТЕШЕСТВИЕ В ТУНДРУ</a:t>
            </a:r>
            <a:endParaRPr lang="ru-RU" sz="5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lum contrast="4000"/>
          </a:blip>
          <a:srcRect r="12"/>
          <a:stretch>
            <a:fillRect/>
          </a:stretch>
        </p:blipFill>
        <p:spPr bwMode="auto">
          <a:xfrm>
            <a:off x="1" y="0"/>
            <a:ext cx="9144000" cy="6858000"/>
          </a:xfrm>
          <a:prstGeom prst="rect">
            <a:avLst/>
          </a:prstGeom>
          <a:noFill/>
          <a:ln w="9525">
            <a:noFill/>
            <a:miter lim="800000"/>
            <a:headEnd/>
            <a:tailEnd/>
          </a:ln>
        </p:spPr>
      </p:pic>
      <p:sp>
        <p:nvSpPr>
          <p:cNvPr id="1025" name="Rectangle 1"/>
          <p:cNvSpPr>
            <a:spLocks noChangeArrowheads="1"/>
          </p:cNvSpPr>
          <p:nvPr/>
        </p:nvSpPr>
        <p:spPr bwMode="auto">
          <a:xfrm>
            <a:off x="1071538" y="4786322"/>
            <a:ext cx="7286644" cy="20928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Тундра</a:t>
            </a:r>
            <a:r>
              <a:rPr kumimoji="0" lang="ru-RU" sz="2800" b="0" i="0" u="none" strike="noStrike" cap="none" normalizeH="0" baseline="0" dirty="0" smtClean="0">
                <a:ln>
                  <a:noFill/>
                </a:ln>
                <a:solidFill>
                  <a:schemeClr val="bg1"/>
                </a:solidFill>
                <a:effectLst/>
                <a:latin typeface="Calibri"/>
                <a:ea typeface="Times New Roman" pitchFamily="18" charset="0"/>
                <a:cs typeface="Arial" pitchFamily="34" charset="0"/>
              </a:rPr>
              <a:t> —</a:t>
            </a:r>
            <a:r>
              <a:rPr kumimoji="0" lang="ru-RU"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прекрасной нежности полна,</a:t>
            </a:r>
            <a:endParaRPr kumimoji="0" lang="ru-RU" sz="2800" b="0" i="0" u="none" strike="noStrike" cap="none" normalizeH="0" baseline="0" dirty="0" smtClean="0">
              <a:ln>
                <a:noFill/>
              </a:ln>
              <a:solidFill>
                <a:schemeClr val="bg1"/>
              </a:solidFill>
              <a:effectLst/>
              <a:latin typeface="Arial" pitchFamily="34" charset="0"/>
              <a:cs typeface="Arial" pitchFamily="34" charset="0"/>
            </a:endParaRPr>
          </a:p>
          <a:p>
            <a:pPr algn="ctr"/>
            <a:r>
              <a:rPr kumimoji="0" lang="ru-RU"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Тундра</a:t>
            </a:r>
            <a:r>
              <a:rPr kumimoji="0" lang="ru-RU" sz="2800" b="0" i="0" u="none" strike="noStrike" cap="none" normalizeH="0" baseline="0" dirty="0" smtClean="0">
                <a:ln>
                  <a:noFill/>
                </a:ln>
                <a:solidFill>
                  <a:schemeClr val="bg1"/>
                </a:solidFill>
                <a:effectLst/>
                <a:latin typeface="Calibri"/>
                <a:ea typeface="Times New Roman" pitchFamily="18" charset="0"/>
                <a:cs typeface="Arial" pitchFamily="34" charset="0"/>
              </a:rPr>
              <a:t> —</a:t>
            </a:r>
            <a:r>
              <a:rPr kumimoji="0" lang="ru-RU"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какая сила ей дана,</a:t>
            </a:r>
            <a:r>
              <a:rPr lang="ru-RU" sz="2800" dirty="0" smtClean="0">
                <a:solidFill>
                  <a:schemeClr val="bg1"/>
                </a:solidFill>
              </a:rPr>
              <a:t> </a:t>
            </a:r>
          </a:p>
          <a:p>
            <a:pPr algn="ctr"/>
            <a:r>
              <a:rPr lang="ru-RU" sz="2800" dirty="0" smtClean="0">
                <a:solidFill>
                  <a:schemeClr val="bg1"/>
                </a:solidFill>
              </a:rPr>
              <a:t>Тундра — твоим просторам нет границ,</a:t>
            </a:r>
          </a:p>
          <a:p>
            <a:pPr algn="ctr"/>
            <a:r>
              <a:rPr lang="ru-RU" sz="2800" dirty="0" smtClean="0">
                <a:solidFill>
                  <a:schemeClr val="bg1"/>
                </a:solidFill>
              </a:rPr>
              <a:t>Тундра — стада оленей, стаи птиц.</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Users\user\Desktop\Открытое занятие 21.11.13г\000039.jpg"/>
          <p:cNvPicPr>
            <a:picLocks noGrp="1" noChangeAspect="1" noChangeArrowheads="1"/>
          </p:cNvPicPr>
          <p:nvPr>
            <p:ph sz="quarter" idx="13"/>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3643274" y="3072348"/>
            <a:ext cx="5500726" cy="3785652"/>
          </a:xfrm>
          <a:prstGeom prst="rect">
            <a:avLst/>
          </a:prstGeom>
        </p:spPr>
        <p:txBody>
          <a:bodyPr wrap="square">
            <a:spAutoFit/>
          </a:bodyPr>
          <a:lstStyle/>
          <a:p>
            <a:pPr algn="ctr"/>
            <a:r>
              <a:rPr lang="ru-RU" sz="2400" b="1" dirty="0" smtClean="0">
                <a:solidFill>
                  <a:srgbClr val="FFFF00"/>
                </a:solidFill>
                <a:latin typeface="Times New Roman" pitchFamily="18" charset="0"/>
                <a:cs typeface="Times New Roman" pitchFamily="18" charset="0"/>
              </a:rPr>
              <a:t>Быстро мелькают легкие тени - </a:t>
            </a:r>
            <a:br>
              <a:rPr lang="ru-RU" sz="2400" b="1" dirty="0" smtClean="0">
                <a:solidFill>
                  <a:srgbClr val="FFFF00"/>
                </a:solidFill>
                <a:latin typeface="Times New Roman" pitchFamily="18" charset="0"/>
                <a:cs typeface="Times New Roman" pitchFamily="18" charset="0"/>
              </a:rPr>
            </a:br>
            <a:r>
              <a:rPr lang="ru-RU" sz="2400" b="1" dirty="0" smtClean="0">
                <a:solidFill>
                  <a:srgbClr val="FFFF00"/>
                </a:solidFill>
                <a:latin typeface="Times New Roman" pitchFamily="18" charset="0"/>
                <a:cs typeface="Times New Roman" pitchFamily="18" charset="0"/>
              </a:rPr>
              <a:t>Мчатся зимою по тундре олени. </a:t>
            </a:r>
            <a:br>
              <a:rPr lang="ru-RU" sz="2400" b="1" dirty="0" smtClean="0">
                <a:solidFill>
                  <a:srgbClr val="FFFF00"/>
                </a:solidFill>
                <a:latin typeface="Times New Roman" pitchFamily="18" charset="0"/>
                <a:cs typeface="Times New Roman" pitchFamily="18" charset="0"/>
              </a:rPr>
            </a:br>
            <a:r>
              <a:rPr lang="ru-RU" sz="2400" b="1" dirty="0" smtClean="0">
                <a:solidFill>
                  <a:srgbClr val="FFFF00"/>
                </a:solidFill>
                <a:latin typeface="Times New Roman" pitchFamily="18" charset="0"/>
                <a:cs typeface="Times New Roman" pitchFamily="18" charset="0"/>
              </a:rPr>
              <a:t>Не остановятся ни на минутку, </a:t>
            </a:r>
            <a:br>
              <a:rPr lang="ru-RU" sz="2400" b="1" dirty="0" smtClean="0">
                <a:solidFill>
                  <a:srgbClr val="FFFF00"/>
                </a:solidFill>
                <a:latin typeface="Times New Roman" pitchFamily="18" charset="0"/>
                <a:cs typeface="Times New Roman" pitchFamily="18" charset="0"/>
              </a:rPr>
            </a:br>
            <a:r>
              <a:rPr lang="ru-RU" sz="2400" b="1" dirty="0" smtClean="0">
                <a:solidFill>
                  <a:srgbClr val="FFFF00"/>
                </a:solidFill>
                <a:latin typeface="Times New Roman" pitchFamily="18" charset="0"/>
                <a:cs typeface="Times New Roman" pitchFamily="18" charset="0"/>
              </a:rPr>
              <a:t>Ноги их быстры, уши их чутки. </a:t>
            </a:r>
            <a:br>
              <a:rPr lang="ru-RU" sz="2400" b="1" dirty="0" smtClean="0">
                <a:solidFill>
                  <a:srgbClr val="FFFF00"/>
                </a:solidFill>
                <a:latin typeface="Times New Roman" pitchFamily="18" charset="0"/>
                <a:cs typeface="Times New Roman" pitchFamily="18" charset="0"/>
              </a:rPr>
            </a:br>
            <a:r>
              <a:rPr lang="ru-RU" sz="2400" b="1" dirty="0" smtClean="0">
                <a:solidFill>
                  <a:srgbClr val="FFFF00"/>
                </a:solidFill>
                <a:latin typeface="Times New Roman" pitchFamily="18" charset="0"/>
                <a:cs typeface="Times New Roman" pitchFamily="18" charset="0"/>
              </a:rPr>
              <a:t>О, как прекрасны олени на вид! </a:t>
            </a:r>
            <a:br>
              <a:rPr lang="ru-RU" sz="2400" b="1" dirty="0" smtClean="0">
                <a:solidFill>
                  <a:srgbClr val="FFFF00"/>
                </a:solidFill>
                <a:latin typeface="Times New Roman" pitchFamily="18" charset="0"/>
                <a:cs typeface="Times New Roman" pitchFamily="18" charset="0"/>
              </a:rPr>
            </a:br>
            <a:r>
              <a:rPr lang="ru-RU" sz="2400" b="1" dirty="0" smtClean="0">
                <a:solidFill>
                  <a:srgbClr val="FFFF00"/>
                </a:solidFill>
                <a:latin typeface="Times New Roman" pitchFamily="18" charset="0"/>
                <a:cs typeface="Times New Roman" pitchFamily="18" charset="0"/>
              </a:rPr>
              <a:t>Воздух морозный сердца их пьянит. </a:t>
            </a:r>
            <a:br>
              <a:rPr lang="ru-RU" sz="2400" b="1" dirty="0" smtClean="0">
                <a:solidFill>
                  <a:srgbClr val="FFFF00"/>
                </a:solidFill>
                <a:latin typeface="Times New Roman" pitchFamily="18" charset="0"/>
                <a:cs typeface="Times New Roman" pitchFamily="18" charset="0"/>
              </a:rPr>
            </a:br>
            <a:r>
              <a:rPr lang="ru-RU" sz="2400" b="1" dirty="0" smtClean="0">
                <a:solidFill>
                  <a:srgbClr val="FFFF00"/>
                </a:solidFill>
                <a:latin typeface="Times New Roman" pitchFamily="18" charset="0"/>
                <a:cs typeface="Times New Roman" pitchFamily="18" charset="0"/>
              </a:rPr>
              <a:t>Белой, просторной стране они рады, </a:t>
            </a:r>
            <a:br>
              <a:rPr lang="ru-RU" sz="2400" b="1" dirty="0" smtClean="0">
                <a:solidFill>
                  <a:srgbClr val="FFFF00"/>
                </a:solidFill>
                <a:latin typeface="Times New Roman" pitchFamily="18" charset="0"/>
                <a:cs typeface="Times New Roman" pitchFamily="18" charset="0"/>
              </a:rPr>
            </a:br>
            <a:r>
              <a:rPr lang="ru-RU" sz="2400" b="1" dirty="0" smtClean="0">
                <a:solidFill>
                  <a:srgbClr val="FFFF00"/>
                </a:solidFill>
                <a:latin typeface="Times New Roman" pitchFamily="18" charset="0"/>
                <a:cs typeface="Times New Roman" pitchFamily="18" charset="0"/>
              </a:rPr>
              <a:t>Реки широкие им не преграда - </a:t>
            </a:r>
            <a:br>
              <a:rPr lang="ru-RU" sz="2400" b="1" dirty="0" smtClean="0">
                <a:solidFill>
                  <a:srgbClr val="FFFF00"/>
                </a:solidFill>
                <a:latin typeface="Times New Roman" pitchFamily="18" charset="0"/>
                <a:cs typeface="Times New Roman" pitchFamily="18" charset="0"/>
              </a:rPr>
            </a:br>
            <a:r>
              <a:rPr lang="ru-RU" sz="2400" b="1" dirty="0" smtClean="0">
                <a:solidFill>
                  <a:srgbClr val="FFFF00"/>
                </a:solidFill>
                <a:latin typeface="Times New Roman" pitchFamily="18" charset="0"/>
                <a:cs typeface="Times New Roman" pitchFamily="18" charset="0"/>
              </a:rPr>
              <a:t>Мчатся олени вперед и вперед, </a:t>
            </a:r>
            <a:br>
              <a:rPr lang="ru-RU" sz="2400" b="1" dirty="0" smtClean="0">
                <a:solidFill>
                  <a:srgbClr val="FFFF00"/>
                </a:solidFill>
                <a:latin typeface="Times New Roman" pitchFamily="18" charset="0"/>
                <a:cs typeface="Times New Roman" pitchFamily="18" charset="0"/>
              </a:rPr>
            </a:br>
            <a:r>
              <a:rPr lang="ru-RU" sz="2400" b="1" dirty="0" smtClean="0">
                <a:solidFill>
                  <a:srgbClr val="FFFF00"/>
                </a:solidFill>
                <a:latin typeface="Times New Roman" pitchFamily="18" charset="0"/>
                <a:cs typeface="Times New Roman" pitchFamily="18" charset="0"/>
              </a:rPr>
              <a:t>Снежная их королева зовет</a:t>
            </a:r>
            <a:r>
              <a:rPr lang="ru-RU" sz="2400" dirty="0" smtClean="0">
                <a:solidFill>
                  <a:srgbClr val="FFFF00"/>
                </a:solidFill>
                <a:latin typeface="Times New Roman" pitchFamily="18" charset="0"/>
                <a:cs typeface="Times New Roman" pitchFamily="18" charset="0"/>
              </a:rPr>
              <a:t>!</a:t>
            </a:r>
            <a:r>
              <a:rPr lang="ru-RU" sz="2400" dirty="0" smtClean="0">
                <a:solidFill>
                  <a:srgbClr val="FFFF00"/>
                </a:solidFill>
              </a:rPr>
              <a:t> </a:t>
            </a:r>
            <a:endParaRPr lang="ru-RU" sz="2400" dirty="0">
              <a:solidFill>
                <a:srgbClr val="FFFF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43042" y="0"/>
            <a:ext cx="5929354" cy="769441"/>
          </a:xfrm>
          <a:prstGeom prst="rect">
            <a:avLst/>
          </a:prstGeom>
          <a:noFill/>
        </p:spPr>
        <p:txBody>
          <a:bodyPr wrap="square" rtlCol="0">
            <a:spAutoFit/>
          </a:bodyPr>
          <a:lstStyle/>
          <a:p>
            <a:pPr algn="ctr"/>
            <a:r>
              <a:rPr lang="ru-RU" sz="4400" dirty="0" smtClean="0">
                <a:solidFill>
                  <a:srgbClr val="FF0000"/>
                </a:solidFill>
                <a:latin typeface="Times New Roman" pitchFamily="18" charset="0"/>
                <a:cs typeface="Times New Roman" pitchFamily="18" charset="0"/>
              </a:rPr>
              <a:t>ВРЕМЕНА ГОДА</a:t>
            </a:r>
            <a:endParaRPr lang="ru-RU" sz="4400" dirty="0">
              <a:solidFill>
                <a:srgbClr val="FF0000"/>
              </a:solidFill>
              <a:latin typeface="Times New Roman" pitchFamily="18" charset="0"/>
              <a:cs typeface="Times New Roman" pitchFamily="18" charset="0"/>
            </a:endParaRPr>
          </a:p>
        </p:txBody>
      </p:sp>
      <p:pic>
        <p:nvPicPr>
          <p:cNvPr id="3" name="Picture 4"/>
          <p:cNvPicPr>
            <a:picLocks noChangeAspect="1" noChangeArrowheads="1"/>
          </p:cNvPicPr>
          <p:nvPr/>
        </p:nvPicPr>
        <p:blipFill>
          <a:blip r:embed="rId2" cstate="print">
            <a:lum contrast="4000"/>
          </a:blip>
          <a:srcRect r="12"/>
          <a:stretch>
            <a:fillRect/>
          </a:stretch>
        </p:blipFill>
        <p:spPr bwMode="auto">
          <a:xfrm>
            <a:off x="214282" y="571480"/>
            <a:ext cx="8643998" cy="2857520"/>
          </a:xfrm>
          <a:prstGeom prst="rect">
            <a:avLst/>
          </a:prstGeom>
          <a:noFill/>
          <a:ln w="9525">
            <a:noFill/>
            <a:miter lim="800000"/>
            <a:headEnd/>
            <a:tailEnd/>
          </a:ln>
        </p:spPr>
      </p:pic>
      <p:pic>
        <p:nvPicPr>
          <p:cNvPr id="4" name="Picture 2" descr="Цветущая тундра"/>
          <p:cNvPicPr>
            <a:picLocks noChangeAspect="1" noChangeArrowheads="1"/>
          </p:cNvPicPr>
          <p:nvPr/>
        </p:nvPicPr>
        <p:blipFill>
          <a:blip r:embed="rId3" cstate="print"/>
          <a:srcRect/>
          <a:stretch>
            <a:fillRect/>
          </a:stretch>
        </p:blipFill>
        <p:spPr bwMode="auto">
          <a:xfrm>
            <a:off x="3143240" y="3500438"/>
            <a:ext cx="2857520" cy="3357563"/>
          </a:xfrm>
          <a:prstGeom prst="rect">
            <a:avLst/>
          </a:prstGeom>
          <a:noFill/>
          <a:ln w="9525">
            <a:noFill/>
            <a:miter lim="800000"/>
            <a:headEnd/>
            <a:tailEnd/>
          </a:ln>
        </p:spPr>
      </p:pic>
      <p:pic>
        <p:nvPicPr>
          <p:cNvPr id="5" name="Picture 6" descr="tundra-letom80_2"/>
          <p:cNvPicPr>
            <a:picLocks noChangeAspect="1" noChangeArrowheads="1"/>
          </p:cNvPicPr>
          <p:nvPr/>
        </p:nvPicPr>
        <p:blipFill>
          <a:blip r:embed="rId4" cstate="print"/>
          <a:srcRect/>
          <a:stretch>
            <a:fillRect/>
          </a:stretch>
        </p:blipFill>
        <p:spPr bwMode="auto">
          <a:xfrm>
            <a:off x="1" y="3500438"/>
            <a:ext cx="3143239" cy="3357562"/>
          </a:xfrm>
          <a:prstGeom prst="rect">
            <a:avLst/>
          </a:prstGeom>
          <a:noFill/>
          <a:ln w="9525">
            <a:noFill/>
            <a:miter lim="800000"/>
            <a:headEnd/>
            <a:tailEnd/>
          </a:ln>
        </p:spPr>
      </p:pic>
      <p:pic>
        <p:nvPicPr>
          <p:cNvPr id="1026" name="Picture 2" descr="http://900igr.net/datai/priroda/Tundra.files/0012-015-Glavnye-predstaviteli-tipichnykh-tundr-osoki-i-mkhi-obrazujuschie.jpg"/>
          <p:cNvPicPr>
            <a:picLocks noChangeAspect="1" noChangeArrowheads="1"/>
          </p:cNvPicPr>
          <p:nvPr/>
        </p:nvPicPr>
        <p:blipFill>
          <a:blip r:embed="rId5" cstate="print"/>
          <a:srcRect/>
          <a:stretch>
            <a:fillRect/>
          </a:stretch>
        </p:blipFill>
        <p:spPr bwMode="auto">
          <a:xfrm>
            <a:off x="6000760" y="3429000"/>
            <a:ext cx="3143240" cy="3429000"/>
          </a:xfrm>
          <a:prstGeom prst="rect">
            <a:avLst/>
          </a:prstGeom>
          <a:noFill/>
        </p:spPr>
      </p:pic>
      <p:sp>
        <p:nvSpPr>
          <p:cNvPr id="7" name="TextBox 6"/>
          <p:cNvSpPr txBox="1"/>
          <p:nvPr/>
        </p:nvSpPr>
        <p:spPr>
          <a:xfrm>
            <a:off x="500034" y="1714488"/>
            <a:ext cx="8143932" cy="1200329"/>
          </a:xfrm>
          <a:prstGeom prst="rect">
            <a:avLst/>
          </a:prstGeom>
          <a:noFill/>
        </p:spPr>
        <p:txBody>
          <a:bodyPr wrap="square" rtlCol="0">
            <a:spAutoFit/>
          </a:bodyPr>
          <a:lstStyle/>
          <a:p>
            <a:pPr algn="ctr"/>
            <a:r>
              <a:rPr lang="ru-RU" sz="2400" b="1" dirty="0" smtClean="0">
                <a:solidFill>
                  <a:schemeClr val="bg1"/>
                </a:solidFill>
              </a:rPr>
              <a:t>Зима – долгая и холодная, продолжается 8 месяцев.</a:t>
            </a:r>
          </a:p>
          <a:p>
            <a:pPr algn="ctr"/>
            <a:r>
              <a:rPr lang="ru-RU" sz="2400" b="1" dirty="0" smtClean="0">
                <a:solidFill>
                  <a:schemeClr val="bg1"/>
                </a:solidFill>
              </a:rPr>
              <a:t>В тундре царствуют: снег, пурга и метели, сильный ветер, мороз до 50 градусов, вечная мерзлота</a:t>
            </a:r>
            <a:r>
              <a:rPr lang="ru-RU" sz="2400" b="1" dirty="0" smtClean="0"/>
              <a:t>. </a:t>
            </a:r>
            <a:endParaRPr lang="ru-RU" sz="2400" b="1" dirty="0"/>
          </a:p>
        </p:txBody>
      </p:sp>
      <p:sp>
        <p:nvSpPr>
          <p:cNvPr id="8" name="TextBox 7"/>
          <p:cNvSpPr txBox="1"/>
          <p:nvPr/>
        </p:nvSpPr>
        <p:spPr>
          <a:xfrm>
            <a:off x="857224" y="5429264"/>
            <a:ext cx="7572428" cy="1200329"/>
          </a:xfrm>
          <a:prstGeom prst="rect">
            <a:avLst/>
          </a:prstGeom>
          <a:noFill/>
        </p:spPr>
        <p:txBody>
          <a:bodyPr wrap="square" rtlCol="0">
            <a:spAutoFit/>
          </a:bodyPr>
          <a:lstStyle/>
          <a:p>
            <a:pPr algn="ctr"/>
            <a:r>
              <a:rPr lang="ru-RU" sz="2400" b="1" dirty="0" smtClean="0">
                <a:solidFill>
                  <a:schemeClr val="bg1"/>
                </a:solidFill>
              </a:rPr>
              <a:t>Лето – короткое и прохладное, бывают заморозки. В тундре нет чёткой грани между весной и летом, летом и осенью.</a:t>
            </a:r>
            <a:endParaRPr lang="ru-RU" sz="24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2000" fill="hold"/>
                                        <p:tgtEl>
                                          <p:spTgt spid="5"/>
                                        </p:tgtEl>
                                        <p:attrNameLst>
                                          <p:attrName>ppt_w</p:attrName>
                                        </p:attrNameLst>
                                      </p:cBhvr>
                                      <p:tavLst>
                                        <p:tav tm="0">
                                          <p:val>
                                            <p:fltVal val="0"/>
                                          </p:val>
                                        </p:tav>
                                        <p:tav tm="100000">
                                          <p:val>
                                            <p:strVal val="#ppt_w"/>
                                          </p:val>
                                        </p:tav>
                                      </p:tavLst>
                                    </p:anim>
                                    <p:anim calcmode="lin" valueType="num">
                                      <p:cBhvr>
                                        <p:cTn id="14" dur="2000" fill="hold"/>
                                        <p:tgtEl>
                                          <p:spTgt spid="5"/>
                                        </p:tgtEl>
                                        <p:attrNameLst>
                                          <p:attrName>ppt_h</p:attrName>
                                        </p:attrNameLst>
                                      </p:cBhvr>
                                      <p:tavLst>
                                        <p:tav tm="0">
                                          <p:val>
                                            <p:fltVal val="0"/>
                                          </p:val>
                                        </p:tav>
                                        <p:tav tm="100000">
                                          <p:val>
                                            <p:strVal val="#ppt_h"/>
                                          </p:val>
                                        </p:tav>
                                      </p:tavLst>
                                    </p:anim>
                                    <p:animEffect transition="in" filter="fade">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4930"/>
          <p:cNvPicPr>
            <a:picLocks noGrp="1" noChangeAspect="1" noChangeArrowheads="1"/>
          </p:cNvPicPr>
          <p:nvPr>
            <p:ph sz="quarter" idx="13"/>
          </p:nvPr>
        </p:nvPicPr>
        <p:blipFill>
          <a:blip r:embed="rId2" cstate="print"/>
          <a:srcRect/>
          <a:stretch>
            <a:fillRect/>
          </a:stretch>
        </p:blipFill>
        <p:spPr bwMode="auto">
          <a:xfrm>
            <a:off x="0" y="-45579"/>
            <a:ext cx="9144000" cy="6857999"/>
          </a:xfrm>
          <a:prstGeom prst="rect">
            <a:avLst/>
          </a:prstGeom>
          <a:noFill/>
          <a:ln w="9525">
            <a:noFill/>
            <a:miter lim="800000"/>
            <a:headEnd/>
            <a:tailEnd/>
          </a:ln>
        </p:spPr>
      </p:pic>
      <p:sp>
        <p:nvSpPr>
          <p:cNvPr id="6" name="Прямоугольник 5"/>
          <p:cNvSpPr/>
          <p:nvPr/>
        </p:nvSpPr>
        <p:spPr>
          <a:xfrm>
            <a:off x="500034" y="285728"/>
            <a:ext cx="8215370" cy="2246769"/>
          </a:xfrm>
          <a:prstGeom prst="rect">
            <a:avLst/>
          </a:prstGeom>
        </p:spPr>
        <p:txBody>
          <a:bodyPr wrap="square">
            <a:spAutoFit/>
          </a:bodyPr>
          <a:lstStyle/>
          <a:p>
            <a:pPr algn="ctr"/>
            <a:r>
              <a:rPr lang="ru-RU" sz="2800" dirty="0" smtClean="0">
                <a:solidFill>
                  <a:srgbClr val="FFFF00"/>
                </a:solidFill>
                <a:effectLst>
                  <a:outerShdw blurRad="38100" dist="38100" dir="2700000" algn="tl">
                    <a:srgbClr val="000000">
                      <a:alpha val="43137"/>
                    </a:srgbClr>
                  </a:outerShdw>
                </a:effectLst>
              </a:rPr>
              <a:t>В тундре постоянно дуют очень сильные ветры. Неделями бушует пурга. Ветры сдувают снег с возвышенностей в лощины, долины рек и оголившаяся земля сильно промерзает. Воздух всегда насыщен влагой.</a:t>
            </a:r>
            <a:endParaRPr lang="ru-RU" sz="28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1542</TotalTime>
  <Words>834</Words>
  <Application>Microsoft Office PowerPoint</Application>
  <PresentationFormat>Экран (4:3)</PresentationFormat>
  <Paragraphs>101</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Воздушный 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 В тундре весной и осенью можно наблюдать полярное сияние в виде общего быстро меняющегося свечения неба или движущихся лучей, полос, корон, «занавесей». Длительность полярных сияний составляет от десятков минут до нескольких суток.</vt:lpstr>
      <vt:lpstr>Слайд 27</vt:lpstr>
      <vt:lpstr>Слайд 28</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Знакомство с  жизнью Севера.</dc:title>
  <dc:creator>Артур</dc:creator>
  <cp:lastModifiedBy>Pc</cp:lastModifiedBy>
  <cp:revision>211</cp:revision>
  <dcterms:created xsi:type="dcterms:W3CDTF">2013-07-31T11:29:04Z</dcterms:created>
  <dcterms:modified xsi:type="dcterms:W3CDTF">2022-04-24T16:37:52Z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1884853</vt:lpwstr>
  </property>
  <property fmtid="{D5CDD505-2E9C-101B-9397-08002B2CF9AE}" pid="3" name="NXPowerLiteSettings">
    <vt:lpwstr>F6000400038000</vt:lpwstr>
  </property>
  <property fmtid="{D5CDD505-2E9C-101B-9397-08002B2CF9AE}" pid="4" name="NXPowerLiteVersion">
    <vt:lpwstr>D4.3.1</vt:lpwstr>
  </property>
</Properties>
</file>