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79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8" r:id="rId19"/>
    <p:sldId id="275" r:id="rId20"/>
    <p:sldId id="276" r:id="rId21"/>
  </p:sldIdLst>
  <p:sldSz cx="12192000" cy="6858000"/>
  <p:notesSz cx="9144000" cy="6858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3BF439-D062-4717-985D-5DF5A55CA5E9}" type="doc">
      <dgm:prSet loTypeId="urn:microsoft.com/office/officeart/2005/8/layout/matrix1" loCatId="matrix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B4C9934D-8A52-4570-97F2-8E7FA4E11479}">
      <dgm:prSet phldrT="[Текст]" custT="1"/>
      <dgm:spPr>
        <a:solidFill>
          <a:schemeClr val="accent1">
            <a:lumMod val="40000"/>
            <a:lumOff val="60000"/>
          </a:schemeClr>
        </a:solidFill>
        <a:ln w="28575"/>
      </dgm:spPr>
      <dgm:t>
        <a:bodyPr/>
        <a:lstStyle/>
        <a:p>
          <a:r>
            <a:rPr lang="ru-RU" sz="2400" b="1" i="1" dirty="0"/>
            <a:t>НЕБЛАГОПО</a:t>
          </a:r>
          <a:r>
            <a:rPr lang="ru-RU" sz="2400" b="1" dirty="0"/>
            <a:t> - </a:t>
          </a:r>
          <a:r>
            <a:rPr lang="ru-RU" sz="2400" b="1" i="1" dirty="0"/>
            <a:t>ЛУЧНАЯ</a:t>
          </a:r>
          <a:r>
            <a:rPr lang="ru-RU" sz="2400" b="1" dirty="0"/>
            <a:t> </a:t>
          </a:r>
          <a:r>
            <a:rPr lang="ru-RU" sz="2400" b="1" i="1" dirty="0"/>
            <a:t>СЕМЬЯ</a:t>
          </a:r>
        </a:p>
      </dgm:t>
    </dgm:pt>
    <dgm:pt modelId="{8BE7BDE5-BB51-4D47-8068-06D0577626BE}" type="parTrans" cxnId="{8E8E94EC-38FF-4E64-BA4E-6DB6D23F675D}">
      <dgm:prSet/>
      <dgm:spPr/>
      <dgm:t>
        <a:bodyPr/>
        <a:lstStyle/>
        <a:p>
          <a:endParaRPr lang="ru-RU"/>
        </a:p>
      </dgm:t>
    </dgm:pt>
    <dgm:pt modelId="{828D5FAD-BFCF-4F1E-BA64-4FE34C32251D}" type="sibTrans" cxnId="{8E8E94EC-38FF-4E64-BA4E-6DB6D23F675D}">
      <dgm:prSet/>
      <dgm:spPr/>
      <dgm:t>
        <a:bodyPr/>
        <a:lstStyle/>
        <a:p>
          <a:endParaRPr lang="ru-RU"/>
        </a:p>
      </dgm:t>
    </dgm:pt>
    <dgm:pt modelId="{3F32A9A0-1E6A-439E-B6FA-8DC24263EB1C}">
      <dgm:prSet phldrT="[Текст]" custT="1"/>
      <dgm:spPr>
        <a:solidFill>
          <a:schemeClr val="bg1">
            <a:lumMod val="95000"/>
          </a:scheme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800" b="0" dirty="0"/>
            <a:t>ОТСУТСТВУЮТ ОСНОВНЫЕ</a:t>
          </a:r>
        </a:p>
        <a:p>
          <a:r>
            <a:rPr lang="ru-RU" sz="2800" b="0" dirty="0"/>
            <a:t>ФУНКЦИИ СЕМЬИ</a:t>
          </a:r>
        </a:p>
      </dgm:t>
    </dgm:pt>
    <dgm:pt modelId="{ECDD438D-0463-411A-8029-080F209F1AA8}" type="parTrans" cxnId="{1DFE0577-FA61-4972-9246-C1E0B6CC895A}">
      <dgm:prSet/>
      <dgm:spPr/>
      <dgm:t>
        <a:bodyPr/>
        <a:lstStyle/>
        <a:p>
          <a:endParaRPr lang="ru-RU"/>
        </a:p>
      </dgm:t>
    </dgm:pt>
    <dgm:pt modelId="{37C0C08F-E235-4737-867C-0175C84AFF9F}" type="sibTrans" cxnId="{1DFE0577-FA61-4972-9246-C1E0B6CC895A}">
      <dgm:prSet/>
      <dgm:spPr/>
      <dgm:t>
        <a:bodyPr/>
        <a:lstStyle/>
        <a:p>
          <a:endParaRPr lang="ru-RU"/>
        </a:p>
      </dgm:t>
    </dgm:pt>
    <dgm:pt modelId="{52D6440F-0D59-4DA0-A800-14C83F5EB390}">
      <dgm:prSet phldrT="[Текст]" custT="1"/>
      <dgm:spPr>
        <a:solidFill>
          <a:schemeClr val="bg1">
            <a:lumMod val="95000"/>
          </a:scheme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800" dirty="0"/>
            <a:t>НАРУШЕНА СТРУКТУРА </a:t>
          </a:r>
          <a:br>
            <a:rPr lang="ru-RU" sz="2800" dirty="0"/>
          </a:br>
          <a:r>
            <a:rPr lang="ru-RU" sz="2800" dirty="0"/>
            <a:t>СЕМЬИ</a:t>
          </a:r>
        </a:p>
      </dgm:t>
    </dgm:pt>
    <dgm:pt modelId="{2D70FD61-F48C-4C63-951F-51375F156E8A}" type="parTrans" cxnId="{BCA5C087-EF57-435E-AE78-DD01F997F458}">
      <dgm:prSet/>
      <dgm:spPr/>
      <dgm:t>
        <a:bodyPr/>
        <a:lstStyle/>
        <a:p>
          <a:endParaRPr lang="ru-RU"/>
        </a:p>
      </dgm:t>
    </dgm:pt>
    <dgm:pt modelId="{C417C294-F419-4F44-95F9-BC3554F4C531}" type="sibTrans" cxnId="{BCA5C087-EF57-435E-AE78-DD01F997F458}">
      <dgm:prSet/>
      <dgm:spPr/>
      <dgm:t>
        <a:bodyPr/>
        <a:lstStyle/>
        <a:p>
          <a:endParaRPr lang="ru-RU"/>
        </a:p>
      </dgm:t>
    </dgm:pt>
    <dgm:pt modelId="{416DCBA9-EFD3-4BDA-B79D-422A8AB14CE1}">
      <dgm:prSet phldrT="[Текст]" custT="1"/>
      <dgm:spPr>
        <a:solidFill>
          <a:schemeClr val="bg1">
            <a:lumMod val="95000"/>
          </a:scheme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800" dirty="0"/>
            <a:t>НИЗКИЙ СОЦИАЛЬНЫЙ </a:t>
          </a:r>
          <a:br>
            <a:rPr lang="ru-RU" sz="2800" dirty="0"/>
          </a:br>
          <a:r>
            <a:rPr lang="ru-RU" sz="2800" dirty="0"/>
            <a:t>СТАТУС</a:t>
          </a:r>
        </a:p>
      </dgm:t>
    </dgm:pt>
    <dgm:pt modelId="{31D1D392-A11A-45CA-A819-130276275043}" type="parTrans" cxnId="{B1BFCF61-0061-4B26-B323-7AECF1AA05BC}">
      <dgm:prSet/>
      <dgm:spPr/>
      <dgm:t>
        <a:bodyPr/>
        <a:lstStyle/>
        <a:p>
          <a:endParaRPr lang="ru-RU"/>
        </a:p>
      </dgm:t>
    </dgm:pt>
    <dgm:pt modelId="{1139D4A3-353B-4730-8DDC-49A3571E7746}" type="sibTrans" cxnId="{B1BFCF61-0061-4B26-B323-7AECF1AA05BC}">
      <dgm:prSet/>
      <dgm:spPr/>
      <dgm:t>
        <a:bodyPr/>
        <a:lstStyle/>
        <a:p>
          <a:endParaRPr lang="ru-RU"/>
        </a:p>
      </dgm:t>
    </dgm:pt>
    <dgm:pt modelId="{899A6C37-5EDC-46F2-8389-09CA36E1B5F3}">
      <dgm:prSet phldrT="[Текст]" custT="1"/>
      <dgm:spPr>
        <a:solidFill>
          <a:schemeClr val="bg1">
            <a:lumMod val="95000"/>
          </a:scheme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800" dirty="0"/>
            <a:t>НИЗКИЙ МАТЕРИАЛЬНЫЙ </a:t>
          </a:r>
          <a:br>
            <a:rPr lang="ru-RU" sz="2800" dirty="0"/>
          </a:br>
          <a:r>
            <a:rPr lang="ru-RU" sz="2800" dirty="0"/>
            <a:t>ДОХОД</a:t>
          </a:r>
        </a:p>
      </dgm:t>
    </dgm:pt>
    <dgm:pt modelId="{1804D47F-9D10-4272-8813-22444A97D464}" type="parTrans" cxnId="{40B674CF-E77D-4DAC-9BAF-0A75CE467880}">
      <dgm:prSet/>
      <dgm:spPr/>
      <dgm:t>
        <a:bodyPr/>
        <a:lstStyle/>
        <a:p>
          <a:endParaRPr lang="ru-RU"/>
        </a:p>
      </dgm:t>
    </dgm:pt>
    <dgm:pt modelId="{4CA2CFB9-8692-42EF-9FD6-D1861BB72A6D}" type="sibTrans" cxnId="{40B674CF-E77D-4DAC-9BAF-0A75CE467880}">
      <dgm:prSet/>
      <dgm:spPr/>
      <dgm:t>
        <a:bodyPr/>
        <a:lstStyle/>
        <a:p>
          <a:endParaRPr lang="ru-RU"/>
        </a:p>
      </dgm:t>
    </dgm:pt>
    <dgm:pt modelId="{1D154211-1F3E-4C85-A221-F7E8445FB212}" type="pres">
      <dgm:prSet presAssocID="{D83BF439-D062-4717-985D-5DF5A55CA5E9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3A1CF29-831F-4DEB-9410-F3B9BE1B861A}" type="pres">
      <dgm:prSet presAssocID="{D83BF439-D062-4717-985D-5DF5A55CA5E9}" presName="matrix" presStyleCnt="0"/>
      <dgm:spPr/>
    </dgm:pt>
    <dgm:pt modelId="{08070C4F-53EC-4673-871C-CBE882E67F94}" type="pres">
      <dgm:prSet presAssocID="{D83BF439-D062-4717-985D-5DF5A55CA5E9}" presName="tile1" presStyleLbl="node1" presStyleIdx="0" presStyleCnt="4"/>
      <dgm:spPr/>
    </dgm:pt>
    <dgm:pt modelId="{67527469-5A2F-4051-AA11-6D799846D4F0}" type="pres">
      <dgm:prSet presAssocID="{D83BF439-D062-4717-985D-5DF5A55CA5E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9B639DE-7C04-4D31-9BDD-207A9A07882F}" type="pres">
      <dgm:prSet presAssocID="{D83BF439-D062-4717-985D-5DF5A55CA5E9}" presName="tile2" presStyleLbl="node1" presStyleIdx="1" presStyleCnt="4" custLinFactNeighborX="1879" custLinFactNeighborY="-2017"/>
      <dgm:spPr/>
    </dgm:pt>
    <dgm:pt modelId="{72BF2E41-1F6D-453D-A649-0A7B3D7F7655}" type="pres">
      <dgm:prSet presAssocID="{D83BF439-D062-4717-985D-5DF5A55CA5E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0C7ADCC-AFD8-4680-AF29-C7F3D850C1D6}" type="pres">
      <dgm:prSet presAssocID="{D83BF439-D062-4717-985D-5DF5A55CA5E9}" presName="tile3" presStyleLbl="node1" presStyleIdx="2" presStyleCnt="4"/>
      <dgm:spPr/>
    </dgm:pt>
    <dgm:pt modelId="{DD9C6E69-B1E0-4CF6-B77D-FF7456858583}" type="pres">
      <dgm:prSet presAssocID="{D83BF439-D062-4717-985D-5DF5A55CA5E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C94AD0B-3645-48FA-B7B7-D8164613B603}" type="pres">
      <dgm:prSet presAssocID="{D83BF439-D062-4717-985D-5DF5A55CA5E9}" presName="tile4" presStyleLbl="node1" presStyleIdx="3" presStyleCnt="4" custLinFactNeighborX="268" custLinFactNeighborY="955"/>
      <dgm:spPr/>
    </dgm:pt>
    <dgm:pt modelId="{44A45677-6844-4BC8-AC23-7163FE14BE2A}" type="pres">
      <dgm:prSet presAssocID="{D83BF439-D062-4717-985D-5DF5A55CA5E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B5C7F49A-02EB-44D4-84B1-A131E6B28D68}" type="pres">
      <dgm:prSet presAssocID="{D83BF439-D062-4717-985D-5DF5A55CA5E9}" presName="centerTile" presStyleLbl="fgShp" presStyleIdx="0" presStyleCnt="1" custLinFactNeighborX="1408" custLinFactNeighborY="-4034">
        <dgm:presLayoutVars>
          <dgm:chMax val="0"/>
          <dgm:chPref val="0"/>
        </dgm:presLayoutVars>
      </dgm:prSet>
      <dgm:spPr/>
    </dgm:pt>
  </dgm:ptLst>
  <dgm:cxnLst>
    <dgm:cxn modelId="{0BEF1003-F5AB-4905-AA17-5A5257AC5502}" type="presOf" srcId="{899A6C37-5EDC-46F2-8389-09CA36E1B5F3}" destId="{44A45677-6844-4BC8-AC23-7163FE14BE2A}" srcOrd="1" destOrd="0" presId="urn:microsoft.com/office/officeart/2005/8/layout/matrix1"/>
    <dgm:cxn modelId="{A111A80C-DC80-4C77-B57D-897C63FE131B}" type="presOf" srcId="{B4C9934D-8A52-4570-97F2-8E7FA4E11479}" destId="{B5C7F49A-02EB-44D4-84B1-A131E6B28D68}" srcOrd="0" destOrd="0" presId="urn:microsoft.com/office/officeart/2005/8/layout/matrix1"/>
    <dgm:cxn modelId="{AE8EBB37-64CB-47D8-8882-83798FC06623}" type="presOf" srcId="{52D6440F-0D59-4DA0-A800-14C83F5EB390}" destId="{72BF2E41-1F6D-453D-A649-0A7B3D7F7655}" srcOrd="1" destOrd="0" presId="urn:microsoft.com/office/officeart/2005/8/layout/matrix1"/>
    <dgm:cxn modelId="{B8BC743B-AA83-4649-8286-18DB406712DE}" type="presOf" srcId="{3F32A9A0-1E6A-439E-B6FA-8DC24263EB1C}" destId="{08070C4F-53EC-4673-871C-CBE882E67F94}" srcOrd="0" destOrd="0" presId="urn:microsoft.com/office/officeart/2005/8/layout/matrix1"/>
    <dgm:cxn modelId="{B1BFCF61-0061-4B26-B323-7AECF1AA05BC}" srcId="{B4C9934D-8A52-4570-97F2-8E7FA4E11479}" destId="{416DCBA9-EFD3-4BDA-B79D-422A8AB14CE1}" srcOrd="2" destOrd="0" parTransId="{31D1D392-A11A-45CA-A819-130276275043}" sibTransId="{1139D4A3-353B-4730-8DDC-49A3571E7746}"/>
    <dgm:cxn modelId="{D7791A63-619D-4647-B16D-14766A35414E}" type="presOf" srcId="{D83BF439-D062-4717-985D-5DF5A55CA5E9}" destId="{1D154211-1F3E-4C85-A221-F7E8445FB212}" srcOrd="0" destOrd="0" presId="urn:microsoft.com/office/officeart/2005/8/layout/matrix1"/>
    <dgm:cxn modelId="{0E874A43-6275-4452-BA99-32EE266D7F75}" type="presOf" srcId="{416DCBA9-EFD3-4BDA-B79D-422A8AB14CE1}" destId="{F0C7ADCC-AFD8-4680-AF29-C7F3D850C1D6}" srcOrd="0" destOrd="0" presId="urn:microsoft.com/office/officeart/2005/8/layout/matrix1"/>
    <dgm:cxn modelId="{1DFE0577-FA61-4972-9246-C1E0B6CC895A}" srcId="{B4C9934D-8A52-4570-97F2-8E7FA4E11479}" destId="{3F32A9A0-1E6A-439E-B6FA-8DC24263EB1C}" srcOrd="0" destOrd="0" parTransId="{ECDD438D-0463-411A-8029-080F209F1AA8}" sibTransId="{37C0C08F-E235-4737-867C-0175C84AFF9F}"/>
    <dgm:cxn modelId="{BCA5C087-EF57-435E-AE78-DD01F997F458}" srcId="{B4C9934D-8A52-4570-97F2-8E7FA4E11479}" destId="{52D6440F-0D59-4DA0-A800-14C83F5EB390}" srcOrd="1" destOrd="0" parTransId="{2D70FD61-F48C-4C63-951F-51375F156E8A}" sibTransId="{C417C294-F419-4F44-95F9-BC3554F4C531}"/>
    <dgm:cxn modelId="{28B3FB89-1708-4266-B5BA-29E4F136A3DD}" type="presOf" srcId="{899A6C37-5EDC-46F2-8389-09CA36E1B5F3}" destId="{1C94AD0B-3645-48FA-B7B7-D8164613B603}" srcOrd="0" destOrd="0" presId="urn:microsoft.com/office/officeart/2005/8/layout/matrix1"/>
    <dgm:cxn modelId="{8503D792-4857-4931-9A07-5DDCC0B5FCBC}" type="presOf" srcId="{416DCBA9-EFD3-4BDA-B79D-422A8AB14CE1}" destId="{DD9C6E69-B1E0-4CF6-B77D-FF7456858583}" srcOrd="1" destOrd="0" presId="urn:microsoft.com/office/officeart/2005/8/layout/matrix1"/>
    <dgm:cxn modelId="{BF977C9E-6D56-44CE-B775-EC5293A01BE5}" type="presOf" srcId="{52D6440F-0D59-4DA0-A800-14C83F5EB390}" destId="{E9B639DE-7C04-4D31-9BDD-207A9A07882F}" srcOrd="0" destOrd="0" presId="urn:microsoft.com/office/officeart/2005/8/layout/matrix1"/>
    <dgm:cxn modelId="{770EBDA4-4CE6-4EF1-BB5E-02208DE6198D}" type="presOf" srcId="{3F32A9A0-1E6A-439E-B6FA-8DC24263EB1C}" destId="{67527469-5A2F-4051-AA11-6D799846D4F0}" srcOrd="1" destOrd="0" presId="urn:microsoft.com/office/officeart/2005/8/layout/matrix1"/>
    <dgm:cxn modelId="{40B674CF-E77D-4DAC-9BAF-0A75CE467880}" srcId="{B4C9934D-8A52-4570-97F2-8E7FA4E11479}" destId="{899A6C37-5EDC-46F2-8389-09CA36E1B5F3}" srcOrd="3" destOrd="0" parTransId="{1804D47F-9D10-4272-8813-22444A97D464}" sibTransId="{4CA2CFB9-8692-42EF-9FD6-D1861BB72A6D}"/>
    <dgm:cxn modelId="{8E8E94EC-38FF-4E64-BA4E-6DB6D23F675D}" srcId="{D83BF439-D062-4717-985D-5DF5A55CA5E9}" destId="{B4C9934D-8A52-4570-97F2-8E7FA4E11479}" srcOrd="0" destOrd="0" parTransId="{8BE7BDE5-BB51-4D47-8068-06D0577626BE}" sibTransId="{828D5FAD-BFCF-4F1E-BA64-4FE34C32251D}"/>
    <dgm:cxn modelId="{EBE4115B-7534-4A65-8479-1D9D97B38C2B}" type="presParOf" srcId="{1D154211-1F3E-4C85-A221-F7E8445FB212}" destId="{D3A1CF29-831F-4DEB-9410-F3B9BE1B861A}" srcOrd="0" destOrd="0" presId="urn:microsoft.com/office/officeart/2005/8/layout/matrix1"/>
    <dgm:cxn modelId="{1568134D-8668-4A7A-9B2E-DF1EE7D55944}" type="presParOf" srcId="{D3A1CF29-831F-4DEB-9410-F3B9BE1B861A}" destId="{08070C4F-53EC-4673-871C-CBE882E67F94}" srcOrd="0" destOrd="0" presId="urn:microsoft.com/office/officeart/2005/8/layout/matrix1"/>
    <dgm:cxn modelId="{CD02DB6C-2FE9-49D8-B56A-367F968F4052}" type="presParOf" srcId="{D3A1CF29-831F-4DEB-9410-F3B9BE1B861A}" destId="{67527469-5A2F-4051-AA11-6D799846D4F0}" srcOrd="1" destOrd="0" presId="urn:microsoft.com/office/officeart/2005/8/layout/matrix1"/>
    <dgm:cxn modelId="{25D8CA82-CF4E-4830-8A6C-F45323EB39AB}" type="presParOf" srcId="{D3A1CF29-831F-4DEB-9410-F3B9BE1B861A}" destId="{E9B639DE-7C04-4D31-9BDD-207A9A07882F}" srcOrd="2" destOrd="0" presId="urn:microsoft.com/office/officeart/2005/8/layout/matrix1"/>
    <dgm:cxn modelId="{080A2F27-43B1-43BA-B736-9645894458E8}" type="presParOf" srcId="{D3A1CF29-831F-4DEB-9410-F3B9BE1B861A}" destId="{72BF2E41-1F6D-453D-A649-0A7B3D7F7655}" srcOrd="3" destOrd="0" presId="urn:microsoft.com/office/officeart/2005/8/layout/matrix1"/>
    <dgm:cxn modelId="{3876A3B2-5D0F-455A-858C-6BE4F7E571C8}" type="presParOf" srcId="{D3A1CF29-831F-4DEB-9410-F3B9BE1B861A}" destId="{F0C7ADCC-AFD8-4680-AF29-C7F3D850C1D6}" srcOrd="4" destOrd="0" presId="urn:microsoft.com/office/officeart/2005/8/layout/matrix1"/>
    <dgm:cxn modelId="{C91BBCE9-1786-419E-8181-B24CAEF61F88}" type="presParOf" srcId="{D3A1CF29-831F-4DEB-9410-F3B9BE1B861A}" destId="{DD9C6E69-B1E0-4CF6-B77D-FF7456858583}" srcOrd="5" destOrd="0" presId="urn:microsoft.com/office/officeart/2005/8/layout/matrix1"/>
    <dgm:cxn modelId="{C426F8CA-E354-4DA8-9CD7-DD00E9538DDF}" type="presParOf" srcId="{D3A1CF29-831F-4DEB-9410-F3B9BE1B861A}" destId="{1C94AD0B-3645-48FA-B7B7-D8164613B603}" srcOrd="6" destOrd="0" presId="urn:microsoft.com/office/officeart/2005/8/layout/matrix1"/>
    <dgm:cxn modelId="{03FD952A-53C0-4146-8E7A-FB20A494014A}" type="presParOf" srcId="{D3A1CF29-831F-4DEB-9410-F3B9BE1B861A}" destId="{44A45677-6844-4BC8-AC23-7163FE14BE2A}" srcOrd="7" destOrd="0" presId="urn:microsoft.com/office/officeart/2005/8/layout/matrix1"/>
    <dgm:cxn modelId="{DDE3ADE9-A1B6-449B-9DE9-B2B12B757F9C}" type="presParOf" srcId="{1D154211-1F3E-4C85-A221-F7E8445FB212}" destId="{B5C7F49A-02EB-44D4-84B1-A131E6B28D6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5C9958-A747-4626-BC4B-738CF10F7B6C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8F0739-62E6-43DE-991A-F7BB917F512C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2800" b="1" dirty="0"/>
            <a:t>Информационно - аналитическое</a:t>
          </a:r>
        </a:p>
      </dgm:t>
    </dgm:pt>
    <dgm:pt modelId="{0C949BF6-E717-4A11-8836-0BDDBA43CC43}" type="parTrans" cxnId="{56F8D87C-D547-4967-BAE5-46DE69403868}">
      <dgm:prSet/>
      <dgm:spPr/>
      <dgm:t>
        <a:bodyPr/>
        <a:lstStyle/>
        <a:p>
          <a:endParaRPr lang="ru-RU"/>
        </a:p>
      </dgm:t>
    </dgm:pt>
    <dgm:pt modelId="{5CE12187-E04B-453E-BCBA-B235705F4553}" type="sibTrans" cxnId="{56F8D87C-D547-4967-BAE5-46DE69403868}">
      <dgm:prSet/>
      <dgm:spPr/>
      <dgm:t>
        <a:bodyPr/>
        <a:lstStyle/>
        <a:p>
          <a:endParaRPr lang="ru-RU"/>
        </a:p>
      </dgm:t>
    </dgm:pt>
    <dgm:pt modelId="{0D321561-8C0A-41EE-8C87-44C318EE29A0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2800" b="1" dirty="0"/>
            <a:t>Социально - познавательное</a:t>
          </a:r>
        </a:p>
      </dgm:t>
    </dgm:pt>
    <dgm:pt modelId="{84719378-6B50-4705-A27B-C91468141DE9}" type="parTrans" cxnId="{87B90122-645B-4F3C-94BD-6A0157CF1F16}">
      <dgm:prSet/>
      <dgm:spPr/>
      <dgm:t>
        <a:bodyPr/>
        <a:lstStyle/>
        <a:p>
          <a:endParaRPr lang="ru-RU"/>
        </a:p>
      </dgm:t>
    </dgm:pt>
    <dgm:pt modelId="{46FCE633-CCE9-4B15-B017-91B8C6C00FCF}" type="sibTrans" cxnId="{87B90122-645B-4F3C-94BD-6A0157CF1F16}">
      <dgm:prSet/>
      <dgm:spPr/>
      <dgm:t>
        <a:bodyPr/>
        <a:lstStyle/>
        <a:p>
          <a:endParaRPr lang="ru-RU"/>
        </a:p>
      </dgm:t>
    </dgm:pt>
    <dgm:pt modelId="{1899B16A-7CCF-4D50-839B-674C35AC7556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2800" b="1" dirty="0"/>
            <a:t>Наглядно - информационное</a:t>
          </a:r>
        </a:p>
      </dgm:t>
    </dgm:pt>
    <dgm:pt modelId="{76FA4C2B-8CD7-4D10-9D6B-892DFA7B6854}" type="parTrans" cxnId="{010A3872-A239-4D43-9E6B-A3B356F86B0F}">
      <dgm:prSet/>
      <dgm:spPr/>
      <dgm:t>
        <a:bodyPr/>
        <a:lstStyle/>
        <a:p>
          <a:endParaRPr lang="ru-RU"/>
        </a:p>
      </dgm:t>
    </dgm:pt>
    <dgm:pt modelId="{C6696847-8E46-48D4-8B19-FC37F57A0B83}" type="sibTrans" cxnId="{010A3872-A239-4D43-9E6B-A3B356F86B0F}">
      <dgm:prSet/>
      <dgm:spPr/>
      <dgm:t>
        <a:bodyPr/>
        <a:lstStyle/>
        <a:p>
          <a:endParaRPr lang="ru-RU"/>
        </a:p>
      </dgm:t>
    </dgm:pt>
    <dgm:pt modelId="{876A251D-B195-49A7-8B3C-149032BB813A}" type="pres">
      <dgm:prSet presAssocID="{885C9958-A747-4626-BC4B-738CF10F7B6C}" presName="outerComposite" presStyleCnt="0">
        <dgm:presLayoutVars>
          <dgm:chMax val="5"/>
          <dgm:dir/>
          <dgm:resizeHandles val="exact"/>
        </dgm:presLayoutVars>
      </dgm:prSet>
      <dgm:spPr/>
    </dgm:pt>
    <dgm:pt modelId="{D4973EA3-263A-41BE-8556-AD6B0718FFC5}" type="pres">
      <dgm:prSet presAssocID="{885C9958-A747-4626-BC4B-738CF10F7B6C}" presName="dummyMaxCanvas" presStyleCnt="0">
        <dgm:presLayoutVars/>
      </dgm:prSet>
      <dgm:spPr/>
    </dgm:pt>
    <dgm:pt modelId="{41665902-0323-47DF-8B65-60ABD9BEBEEA}" type="pres">
      <dgm:prSet presAssocID="{885C9958-A747-4626-BC4B-738CF10F7B6C}" presName="ThreeNodes_1" presStyleLbl="node1" presStyleIdx="0" presStyleCnt="3">
        <dgm:presLayoutVars>
          <dgm:bulletEnabled val="1"/>
        </dgm:presLayoutVars>
      </dgm:prSet>
      <dgm:spPr/>
    </dgm:pt>
    <dgm:pt modelId="{A0CD0FF8-7951-4CCB-A8A4-FEE233AA57EA}" type="pres">
      <dgm:prSet presAssocID="{885C9958-A747-4626-BC4B-738CF10F7B6C}" presName="ThreeNodes_2" presStyleLbl="node1" presStyleIdx="1" presStyleCnt="3">
        <dgm:presLayoutVars>
          <dgm:bulletEnabled val="1"/>
        </dgm:presLayoutVars>
      </dgm:prSet>
      <dgm:spPr/>
    </dgm:pt>
    <dgm:pt modelId="{2EBAE7A4-0559-45A8-BEB8-2D070B0640A0}" type="pres">
      <dgm:prSet presAssocID="{885C9958-A747-4626-BC4B-738CF10F7B6C}" presName="ThreeNodes_3" presStyleLbl="node1" presStyleIdx="2" presStyleCnt="3">
        <dgm:presLayoutVars>
          <dgm:bulletEnabled val="1"/>
        </dgm:presLayoutVars>
      </dgm:prSet>
      <dgm:spPr/>
    </dgm:pt>
    <dgm:pt modelId="{A3CFD018-9633-4820-92FC-B03D5BA01442}" type="pres">
      <dgm:prSet presAssocID="{885C9958-A747-4626-BC4B-738CF10F7B6C}" presName="ThreeConn_1-2" presStyleLbl="fgAccFollowNode1" presStyleIdx="0" presStyleCnt="2">
        <dgm:presLayoutVars>
          <dgm:bulletEnabled val="1"/>
        </dgm:presLayoutVars>
      </dgm:prSet>
      <dgm:spPr/>
    </dgm:pt>
    <dgm:pt modelId="{02E3BB05-C7AE-4627-BC72-FE330FAD44BD}" type="pres">
      <dgm:prSet presAssocID="{885C9958-A747-4626-BC4B-738CF10F7B6C}" presName="ThreeConn_2-3" presStyleLbl="fgAccFollowNode1" presStyleIdx="1" presStyleCnt="2">
        <dgm:presLayoutVars>
          <dgm:bulletEnabled val="1"/>
        </dgm:presLayoutVars>
      </dgm:prSet>
      <dgm:spPr/>
    </dgm:pt>
    <dgm:pt modelId="{D7BD1610-7232-4485-BE3B-9FA154201D8A}" type="pres">
      <dgm:prSet presAssocID="{885C9958-A747-4626-BC4B-738CF10F7B6C}" presName="ThreeNodes_1_text" presStyleLbl="node1" presStyleIdx="2" presStyleCnt="3">
        <dgm:presLayoutVars>
          <dgm:bulletEnabled val="1"/>
        </dgm:presLayoutVars>
      </dgm:prSet>
      <dgm:spPr/>
    </dgm:pt>
    <dgm:pt modelId="{C2AE0882-D0A0-4090-AD43-14F4E63DDE0A}" type="pres">
      <dgm:prSet presAssocID="{885C9958-A747-4626-BC4B-738CF10F7B6C}" presName="ThreeNodes_2_text" presStyleLbl="node1" presStyleIdx="2" presStyleCnt="3">
        <dgm:presLayoutVars>
          <dgm:bulletEnabled val="1"/>
        </dgm:presLayoutVars>
      </dgm:prSet>
      <dgm:spPr/>
    </dgm:pt>
    <dgm:pt modelId="{47479513-E331-4531-AF86-1A845057F743}" type="pres">
      <dgm:prSet presAssocID="{885C9958-A747-4626-BC4B-738CF10F7B6C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5FCC4313-ED4E-473E-A773-03233A3AF2CA}" type="presOf" srcId="{46FCE633-CCE9-4B15-B017-91B8C6C00FCF}" destId="{02E3BB05-C7AE-4627-BC72-FE330FAD44BD}" srcOrd="0" destOrd="0" presId="urn:microsoft.com/office/officeart/2005/8/layout/vProcess5"/>
    <dgm:cxn modelId="{87B90122-645B-4F3C-94BD-6A0157CF1F16}" srcId="{885C9958-A747-4626-BC4B-738CF10F7B6C}" destId="{0D321561-8C0A-41EE-8C87-44C318EE29A0}" srcOrd="1" destOrd="0" parTransId="{84719378-6B50-4705-A27B-C91468141DE9}" sibTransId="{46FCE633-CCE9-4B15-B017-91B8C6C00FCF}"/>
    <dgm:cxn modelId="{010A3872-A239-4D43-9E6B-A3B356F86B0F}" srcId="{885C9958-A747-4626-BC4B-738CF10F7B6C}" destId="{1899B16A-7CCF-4D50-839B-674C35AC7556}" srcOrd="2" destOrd="0" parTransId="{76FA4C2B-8CD7-4D10-9D6B-892DFA7B6854}" sibTransId="{C6696847-8E46-48D4-8B19-FC37F57A0B83}"/>
    <dgm:cxn modelId="{56F8D87C-D547-4967-BAE5-46DE69403868}" srcId="{885C9958-A747-4626-BC4B-738CF10F7B6C}" destId="{C58F0739-62E6-43DE-991A-F7BB917F512C}" srcOrd="0" destOrd="0" parTransId="{0C949BF6-E717-4A11-8836-0BDDBA43CC43}" sibTransId="{5CE12187-E04B-453E-BCBA-B235705F4553}"/>
    <dgm:cxn modelId="{9E6BCF7D-982B-487C-8D0E-B42552C74587}" type="presOf" srcId="{C58F0739-62E6-43DE-991A-F7BB917F512C}" destId="{D7BD1610-7232-4485-BE3B-9FA154201D8A}" srcOrd="1" destOrd="0" presId="urn:microsoft.com/office/officeart/2005/8/layout/vProcess5"/>
    <dgm:cxn modelId="{3E86B98E-FF1D-4885-A700-7AFCF26C5287}" type="presOf" srcId="{5CE12187-E04B-453E-BCBA-B235705F4553}" destId="{A3CFD018-9633-4820-92FC-B03D5BA01442}" srcOrd="0" destOrd="0" presId="urn:microsoft.com/office/officeart/2005/8/layout/vProcess5"/>
    <dgm:cxn modelId="{691172A1-F4F5-4C9E-B6DA-F5FA46321290}" type="presOf" srcId="{0D321561-8C0A-41EE-8C87-44C318EE29A0}" destId="{A0CD0FF8-7951-4CCB-A8A4-FEE233AA57EA}" srcOrd="0" destOrd="0" presId="urn:microsoft.com/office/officeart/2005/8/layout/vProcess5"/>
    <dgm:cxn modelId="{521580A9-E1B2-405C-BB84-BC2D41335CAF}" type="presOf" srcId="{885C9958-A747-4626-BC4B-738CF10F7B6C}" destId="{876A251D-B195-49A7-8B3C-149032BB813A}" srcOrd="0" destOrd="0" presId="urn:microsoft.com/office/officeart/2005/8/layout/vProcess5"/>
    <dgm:cxn modelId="{43D5F4A9-D13D-4B8C-90EE-06F04A283678}" type="presOf" srcId="{1899B16A-7CCF-4D50-839B-674C35AC7556}" destId="{2EBAE7A4-0559-45A8-BEB8-2D070B0640A0}" srcOrd="0" destOrd="0" presId="urn:microsoft.com/office/officeart/2005/8/layout/vProcess5"/>
    <dgm:cxn modelId="{CAEF50C9-30AC-489E-BE45-DFE539E915B2}" type="presOf" srcId="{C58F0739-62E6-43DE-991A-F7BB917F512C}" destId="{41665902-0323-47DF-8B65-60ABD9BEBEEA}" srcOrd="0" destOrd="0" presId="urn:microsoft.com/office/officeart/2005/8/layout/vProcess5"/>
    <dgm:cxn modelId="{1F5319D8-68A8-4408-89AE-FFF5781E3EE6}" type="presOf" srcId="{1899B16A-7CCF-4D50-839B-674C35AC7556}" destId="{47479513-E331-4531-AF86-1A845057F743}" srcOrd="1" destOrd="0" presId="urn:microsoft.com/office/officeart/2005/8/layout/vProcess5"/>
    <dgm:cxn modelId="{BE705DF5-EA77-4389-96E9-312E76A5CA15}" type="presOf" srcId="{0D321561-8C0A-41EE-8C87-44C318EE29A0}" destId="{C2AE0882-D0A0-4090-AD43-14F4E63DDE0A}" srcOrd="1" destOrd="0" presId="urn:microsoft.com/office/officeart/2005/8/layout/vProcess5"/>
    <dgm:cxn modelId="{E1861F48-E877-44CB-8035-3E57B93BD415}" type="presParOf" srcId="{876A251D-B195-49A7-8B3C-149032BB813A}" destId="{D4973EA3-263A-41BE-8556-AD6B0718FFC5}" srcOrd="0" destOrd="0" presId="urn:microsoft.com/office/officeart/2005/8/layout/vProcess5"/>
    <dgm:cxn modelId="{78C8BFAC-8719-4307-A75E-DE3019DF99AD}" type="presParOf" srcId="{876A251D-B195-49A7-8B3C-149032BB813A}" destId="{41665902-0323-47DF-8B65-60ABD9BEBEEA}" srcOrd="1" destOrd="0" presId="urn:microsoft.com/office/officeart/2005/8/layout/vProcess5"/>
    <dgm:cxn modelId="{86E53D07-5505-4DDE-AC0B-8407F6ACCBB5}" type="presParOf" srcId="{876A251D-B195-49A7-8B3C-149032BB813A}" destId="{A0CD0FF8-7951-4CCB-A8A4-FEE233AA57EA}" srcOrd="2" destOrd="0" presId="urn:microsoft.com/office/officeart/2005/8/layout/vProcess5"/>
    <dgm:cxn modelId="{974F0B91-CD90-401B-BAF6-837A7A76288C}" type="presParOf" srcId="{876A251D-B195-49A7-8B3C-149032BB813A}" destId="{2EBAE7A4-0559-45A8-BEB8-2D070B0640A0}" srcOrd="3" destOrd="0" presId="urn:microsoft.com/office/officeart/2005/8/layout/vProcess5"/>
    <dgm:cxn modelId="{3E851AD1-5903-4034-957D-92D16AD403D2}" type="presParOf" srcId="{876A251D-B195-49A7-8B3C-149032BB813A}" destId="{A3CFD018-9633-4820-92FC-B03D5BA01442}" srcOrd="4" destOrd="0" presId="urn:microsoft.com/office/officeart/2005/8/layout/vProcess5"/>
    <dgm:cxn modelId="{C0C2D630-052F-456B-B443-999672D41BD8}" type="presParOf" srcId="{876A251D-B195-49A7-8B3C-149032BB813A}" destId="{02E3BB05-C7AE-4627-BC72-FE330FAD44BD}" srcOrd="5" destOrd="0" presId="urn:microsoft.com/office/officeart/2005/8/layout/vProcess5"/>
    <dgm:cxn modelId="{F6117E58-39C6-426C-A0FC-EBEFDC4357CC}" type="presParOf" srcId="{876A251D-B195-49A7-8B3C-149032BB813A}" destId="{D7BD1610-7232-4485-BE3B-9FA154201D8A}" srcOrd="6" destOrd="0" presId="urn:microsoft.com/office/officeart/2005/8/layout/vProcess5"/>
    <dgm:cxn modelId="{969ADA27-BEA1-4E00-B74C-A67885B5AE1A}" type="presParOf" srcId="{876A251D-B195-49A7-8B3C-149032BB813A}" destId="{C2AE0882-D0A0-4090-AD43-14F4E63DDE0A}" srcOrd="7" destOrd="0" presId="urn:microsoft.com/office/officeart/2005/8/layout/vProcess5"/>
    <dgm:cxn modelId="{195EEE3D-59B8-4BE2-87F5-8A96824AB26C}" type="presParOf" srcId="{876A251D-B195-49A7-8B3C-149032BB813A}" destId="{47479513-E331-4531-AF86-1A845057F74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070C4F-53EC-4673-871C-CBE882E67F94}">
      <dsp:nvSpPr>
        <dsp:cNvPr id="0" name=""/>
        <dsp:cNvSpPr/>
      </dsp:nvSpPr>
      <dsp:spPr>
        <a:xfrm rot="16200000">
          <a:off x="907773" y="-907773"/>
          <a:ext cx="3120887" cy="4936434"/>
        </a:xfrm>
        <a:prstGeom prst="round1Rect">
          <a:avLst/>
        </a:prstGeom>
        <a:solidFill>
          <a:schemeClr val="bg1">
            <a:lumMod val="95000"/>
          </a:schemeClr>
        </a:solidFill>
        <a:ln w="5715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kern="1200" dirty="0"/>
            <a:t>ОТСУТСТВУЮТ ОСНОВНЫЕ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kern="1200" dirty="0"/>
            <a:t>ФУНКЦИИ СЕМЬИ</a:t>
          </a:r>
        </a:p>
      </dsp:txBody>
      <dsp:txXfrm rot="5400000">
        <a:off x="0" y="0"/>
        <a:ext cx="4936434" cy="2340665"/>
      </dsp:txXfrm>
    </dsp:sp>
    <dsp:sp modelId="{E9B639DE-7C04-4D31-9BDD-207A9A07882F}">
      <dsp:nvSpPr>
        <dsp:cNvPr id="0" name=""/>
        <dsp:cNvSpPr/>
      </dsp:nvSpPr>
      <dsp:spPr>
        <a:xfrm>
          <a:off x="4936434" y="0"/>
          <a:ext cx="4936434" cy="3120887"/>
        </a:xfrm>
        <a:prstGeom prst="round1Rect">
          <a:avLst/>
        </a:prstGeom>
        <a:solidFill>
          <a:schemeClr val="bg1">
            <a:lumMod val="95000"/>
          </a:schemeClr>
        </a:solidFill>
        <a:ln w="5715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НАРУШЕНА СТРУКТУРА </a:t>
          </a:r>
          <a:br>
            <a:rPr lang="ru-RU" sz="2800" kern="1200" dirty="0"/>
          </a:br>
          <a:r>
            <a:rPr lang="ru-RU" sz="2800" kern="1200" dirty="0"/>
            <a:t>СЕМЬИ</a:t>
          </a:r>
        </a:p>
      </dsp:txBody>
      <dsp:txXfrm>
        <a:off x="4936434" y="0"/>
        <a:ext cx="4936434" cy="2340665"/>
      </dsp:txXfrm>
    </dsp:sp>
    <dsp:sp modelId="{F0C7ADCC-AFD8-4680-AF29-C7F3D850C1D6}">
      <dsp:nvSpPr>
        <dsp:cNvPr id="0" name=""/>
        <dsp:cNvSpPr/>
      </dsp:nvSpPr>
      <dsp:spPr>
        <a:xfrm rot="10800000">
          <a:off x="0" y="3120887"/>
          <a:ext cx="4936434" cy="3120887"/>
        </a:xfrm>
        <a:prstGeom prst="round1Rect">
          <a:avLst/>
        </a:prstGeom>
        <a:solidFill>
          <a:schemeClr val="bg1">
            <a:lumMod val="95000"/>
          </a:schemeClr>
        </a:solidFill>
        <a:ln w="5715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НИЗКИЙ СОЦИАЛЬНЫЙ </a:t>
          </a:r>
          <a:br>
            <a:rPr lang="ru-RU" sz="2800" kern="1200" dirty="0"/>
          </a:br>
          <a:r>
            <a:rPr lang="ru-RU" sz="2800" kern="1200" dirty="0"/>
            <a:t>СТАТУС</a:t>
          </a:r>
        </a:p>
      </dsp:txBody>
      <dsp:txXfrm rot="10800000">
        <a:off x="0" y="3901109"/>
        <a:ext cx="4936434" cy="2340665"/>
      </dsp:txXfrm>
    </dsp:sp>
    <dsp:sp modelId="{1C94AD0B-3645-48FA-B7B7-D8164613B603}">
      <dsp:nvSpPr>
        <dsp:cNvPr id="0" name=""/>
        <dsp:cNvSpPr/>
      </dsp:nvSpPr>
      <dsp:spPr>
        <a:xfrm rot="5400000">
          <a:off x="5844208" y="2213114"/>
          <a:ext cx="3120887" cy="4936434"/>
        </a:xfrm>
        <a:prstGeom prst="round1Rect">
          <a:avLst/>
        </a:prstGeom>
        <a:solidFill>
          <a:schemeClr val="bg1">
            <a:lumMod val="95000"/>
          </a:schemeClr>
        </a:solidFill>
        <a:ln w="57150"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НИЗКИЙ МАТЕРИАЛЬНЫЙ </a:t>
          </a:r>
          <a:br>
            <a:rPr lang="ru-RU" sz="2800" kern="1200" dirty="0"/>
          </a:br>
          <a:r>
            <a:rPr lang="ru-RU" sz="2800" kern="1200" dirty="0"/>
            <a:t>ДОХОД</a:t>
          </a:r>
        </a:p>
      </dsp:txBody>
      <dsp:txXfrm rot="-5400000">
        <a:off x="4936434" y="3901108"/>
        <a:ext cx="4936434" cy="2340665"/>
      </dsp:txXfrm>
    </dsp:sp>
    <dsp:sp modelId="{B5C7F49A-02EB-44D4-84B1-A131E6B28D68}">
      <dsp:nvSpPr>
        <dsp:cNvPr id="0" name=""/>
        <dsp:cNvSpPr/>
      </dsp:nvSpPr>
      <dsp:spPr>
        <a:xfrm>
          <a:off x="3497207" y="2277717"/>
          <a:ext cx="2961860" cy="1560443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i="1" kern="1200" dirty="0"/>
            <a:t>НЕБЛАГОПО</a:t>
          </a:r>
          <a:r>
            <a:rPr lang="ru-RU" sz="2400" b="1" kern="1200" dirty="0"/>
            <a:t> - </a:t>
          </a:r>
          <a:r>
            <a:rPr lang="ru-RU" sz="2400" b="1" i="1" kern="1200" dirty="0"/>
            <a:t>ЛУЧНАЯ</a:t>
          </a:r>
          <a:r>
            <a:rPr lang="ru-RU" sz="2400" b="1" kern="1200" dirty="0"/>
            <a:t> </a:t>
          </a:r>
          <a:r>
            <a:rPr lang="ru-RU" sz="2400" b="1" i="1" kern="1200" dirty="0"/>
            <a:t>СЕМЬЯ</a:t>
          </a:r>
        </a:p>
      </dsp:txBody>
      <dsp:txXfrm>
        <a:off x="3573382" y="2353892"/>
        <a:ext cx="2809510" cy="14080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665902-0323-47DF-8B65-60ABD9BEBEEA}">
      <dsp:nvSpPr>
        <dsp:cNvPr id="0" name=""/>
        <dsp:cNvSpPr/>
      </dsp:nvSpPr>
      <dsp:spPr>
        <a:xfrm>
          <a:off x="0" y="0"/>
          <a:ext cx="7794928" cy="1728216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Информационно - аналитическое</a:t>
          </a:r>
        </a:p>
      </dsp:txBody>
      <dsp:txXfrm>
        <a:off x="50618" y="50618"/>
        <a:ext cx="5930047" cy="1626980"/>
      </dsp:txXfrm>
    </dsp:sp>
    <dsp:sp modelId="{A0CD0FF8-7951-4CCB-A8A4-FEE233AA57EA}">
      <dsp:nvSpPr>
        <dsp:cNvPr id="0" name=""/>
        <dsp:cNvSpPr/>
      </dsp:nvSpPr>
      <dsp:spPr>
        <a:xfrm>
          <a:off x="687787" y="2016252"/>
          <a:ext cx="7794928" cy="1728216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Социально - познавательное</a:t>
          </a:r>
        </a:p>
      </dsp:txBody>
      <dsp:txXfrm>
        <a:off x="738405" y="2066870"/>
        <a:ext cx="5882564" cy="1626980"/>
      </dsp:txXfrm>
    </dsp:sp>
    <dsp:sp modelId="{2EBAE7A4-0559-45A8-BEB8-2D070B0640A0}">
      <dsp:nvSpPr>
        <dsp:cNvPr id="0" name=""/>
        <dsp:cNvSpPr/>
      </dsp:nvSpPr>
      <dsp:spPr>
        <a:xfrm>
          <a:off x="1375575" y="4032504"/>
          <a:ext cx="7794928" cy="1728216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Наглядно - информационное</a:t>
          </a:r>
        </a:p>
      </dsp:txBody>
      <dsp:txXfrm>
        <a:off x="1426193" y="4083122"/>
        <a:ext cx="5882564" cy="1626980"/>
      </dsp:txXfrm>
    </dsp:sp>
    <dsp:sp modelId="{A3CFD018-9633-4820-92FC-B03D5BA01442}">
      <dsp:nvSpPr>
        <dsp:cNvPr id="0" name=""/>
        <dsp:cNvSpPr/>
      </dsp:nvSpPr>
      <dsp:spPr>
        <a:xfrm>
          <a:off x="6671588" y="1310563"/>
          <a:ext cx="1123340" cy="1123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6924340" y="1310563"/>
        <a:ext cx="617837" cy="845313"/>
      </dsp:txXfrm>
    </dsp:sp>
    <dsp:sp modelId="{02E3BB05-C7AE-4627-BC72-FE330FAD44BD}">
      <dsp:nvSpPr>
        <dsp:cNvPr id="0" name=""/>
        <dsp:cNvSpPr/>
      </dsp:nvSpPr>
      <dsp:spPr>
        <a:xfrm>
          <a:off x="7359375" y="3315294"/>
          <a:ext cx="1123340" cy="11233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7612127" y="3315294"/>
        <a:ext cx="617837" cy="845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96B7783B-2ED6-4753-AA8A-7A983ACB71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F0EBBF4-8044-4742-B054-0E9D21ED2B1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E1D8DE-838A-42D3-9299-8576187A6CFE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9FA207CD-4EE3-4B67-97FD-FFFCF046448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77D36E6A-FD81-4F4B-A4C3-FEF5AD53F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8752E38-FFB9-4A6D-8FA4-24FC9F297C8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9F47EA-7633-4B53-ABD4-5D504E2220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CC4CE3A-1D04-41DB-BA00-9C9E28D6A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6819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52751-0087-4A88-B00A-23542C204A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ED417BE-36B9-4EAF-9612-075FBFFA1F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67" indent="0" algn="ctr">
              <a:buNone/>
              <a:defRPr sz="2000"/>
            </a:lvl2pPr>
            <a:lvl3pPr marL="914332" indent="0" algn="ctr">
              <a:buNone/>
              <a:defRPr sz="1800"/>
            </a:lvl3pPr>
            <a:lvl4pPr marL="1371498" indent="0" algn="ctr">
              <a:buNone/>
              <a:defRPr sz="1600"/>
            </a:lvl4pPr>
            <a:lvl5pPr marL="1828664" indent="0" algn="ctr">
              <a:buNone/>
              <a:defRPr sz="1600"/>
            </a:lvl5pPr>
            <a:lvl6pPr marL="2285830" indent="0" algn="ctr">
              <a:buNone/>
              <a:defRPr sz="1600"/>
            </a:lvl6pPr>
            <a:lvl7pPr marL="2742994" indent="0" algn="ctr">
              <a:buNone/>
              <a:defRPr sz="1600"/>
            </a:lvl7pPr>
            <a:lvl8pPr marL="3200160" indent="0" algn="ctr">
              <a:buNone/>
              <a:defRPr sz="1600"/>
            </a:lvl8pPr>
            <a:lvl9pPr marL="3657327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416945-807B-416E-B660-AB868FDCF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89099-356E-4651-8F9B-DB82B0E65EEC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52BA64-880B-4934-A8E6-D069BDA45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A6FFB1-4B05-46F6-93CC-5E9E0909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37C70-4D1E-454B-AA89-393BC0CFD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95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EFAB9E-007A-458C-B5EB-CAF2604B7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0B7938-980F-4A2B-B90F-0E4A589AE0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E2829C-D3BD-4890-AD55-3F471DED4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867B2-3F30-45E3-BF58-2BC82A11DE0E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86C266-8924-4359-9F28-8B6F797DB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DD5607-687C-4933-85AA-69D2339F7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8A97E-8B7F-45F2-9E5E-1C05A35C4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061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75BB1B9-820A-4100-BCCF-0A118A851A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C4122B9-76BD-4E3A-BF56-7470265E3E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69115E-D005-4D28-86DF-473CCED32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C208E-71CB-4F16-B12C-840F6DBFE81D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845D55-857C-45CC-B592-F3B143C2F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AAAC8C-02BD-43BB-BF06-13286BA5B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58DC9-A4BC-4427-951E-2CAD91FF4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94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EBD254-1FDC-411A-85E7-4AF0E34BB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3C58B3-19B6-46D1-98FA-68DC2FA84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040148-AD0E-41C5-8F3F-29A9C19EC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C79D6-B37E-4174-A36A-33E458D81BDE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59914C-2BB4-4002-88BE-941E9E0DC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E923A4-CDE8-4975-B696-DECC3375D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682CC-A178-4DF4-9079-C91413F01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73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934EBD-149E-48B5-A1B6-29F784353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6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3CDEF6-8628-47FA-BFE0-AEE1D58AB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7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671F89-38E8-4431-A07F-C5869DEB8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DB9F1-D1F5-47B6-B99D-F8B02740A390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0EFB66-D629-44E4-9978-C6CC1732B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3729AF-6D9A-4500-B176-9EF11187F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3DBB1-A521-447A-BC17-EF54BED34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14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E805C5-ED86-47BF-908B-58B50F0EA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50856C-A434-4385-B37F-DEAA9F4F2E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390567-3F26-4D61-A36E-CAFB34DA8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DDE5D8EB-AD71-4055-8339-C035A1B76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5787A-E8E8-434C-A9B3-EADF92FB06FB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8B438B6-6749-467E-A40C-948BF90C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1B9C7341-8D6F-43D9-89D7-34C59957F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AA15B-8A07-4574-8592-FF92B2122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14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5CF6A-91FF-4A70-947E-46709DAB2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CAC7A2C-6A17-480D-8682-E11838E43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3C18F11-7C6D-46CB-A208-24A77585A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C9401BC-9AA0-495C-8B12-3D0A98422E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A096BC9-42CC-427D-BA06-60637AABF0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E90CC37A-345A-4ECA-B443-410528CA5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689B8-7168-4491-947C-33D431E9A9A7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4150EBD5-BE82-4092-A641-56806E4C4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3DFF0C92-95F1-4CDE-907E-26FE1D99E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4A6F6-CFB6-408E-B8AB-5E736512C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095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C4FCD3-2F89-4735-AE3B-2C51CDB3D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210F33DC-7528-4868-BDBC-4F4F00E7E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478A6-7968-4F9E-923E-6A542DD2289E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3EFB1C2A-9C13-4598-9C73-5D56901D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A9DEF284-7AA6-41CD-9C5C-173E87FAE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277F1-FFA7-456D-A56F-0FE7CC2A2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39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AD526860-5BA6-4C97-B439-00CADFB0D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D8588-41E8-4188-8F9E-528249370FF9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986AB1CA-5EC4-406C-9A6C-F78B68C3F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38B20FB1-E3D0-4E72-B25F-0635CE72A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FFFE5-9E5D-41D7-9B64-45A065251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214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44F8F-D86F-4E50-BC09-095EF25BB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188340-36AB-4EB8-BEE4-4D156EF45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4DD1999-E871-48CC-91AA-E65CEFA570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67" indent="0">
              <a:buNone/>
              <a:defRPr sz="1400"/>
            </a:lvl2pPr>
            <a:lvl3pPr marL="914332" indent="0">
              <a:buNone/>
              <a:defRPr sz="1200"/>
            </a:lvl3pPr>
            <a:lvl4pPr marL="1371498" indent="0">
              <a:buNone/>
              <a:defRPr sz="1000"/>
            </a:lvl4pPr>
            <a:lvl5pPr marL="1828664" indent="0">
              <a:buNone/>
              <a:defRPr sz="1000"/>
            </a:lvl5pPr>
            <a:lvl6pPr marL="2285830" indent="0">
              <a:buNone/>
              <a:defRPr sz="1000"/>
            </a:lvl6pPr>
            <a:lvl7pPr marL="2742994" indent="0">
              <a:buNone/>
              <a:defRPr sz="1000"/>
            </a:lvl7pPr>
            <a:lvl8pPr marL="3200160" indent="0">
              <a:buNone/>
              <a:defRPr sz="1000"/>
            </a:lvl8pPr>
            <a:lvl9pPr marL="3657327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FC3F2D5E-7FDC-46F4-9569-996A86B8F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69B73-ADFD-431E-955F-03F3F85A82C3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EE2DBBD8-39DC-49BB-8543-E3A71E245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C457B550-1ABF-49C0-AA9D-E91EA8F94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B2F16-FF24-4D93-BE10-E0AAC1F95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480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2B9124-FCBE-432B-ADC3-0C7721C92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59A012D-55EB-4036-8048-A1A4F27EF8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7AA9F23-D190-4437-A8CC-D802F92C48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67" indent="0">
              <a:buNone/>
              <a:defRPr sz="1400"/>
            </a:lvl2pPr>
            <a:lvl3pPr marL="914332" indent="0">
              <a:buNone/>
              <a:defRPr sz="1200"/>
            </a:lvl3pPr>
            <a:lvl4pPr marL="1371498" indent="0">
              <a:buNone/>
              <a:defRPr sz="1000"/>
            </a:lvl4pPr>
            <a:lvl5pPr marL="1828664" indent="0">
              <a:buNone/>
              <a:defRPr sz="1000"/>
            </a:lvl5pPr>
            <a:lvl6pPr marL="2285830" indent="0">
              <a:buNone/>
              <a:defRPr sz="1000"/>
            </a:lvl6pPr>
            <a:lvl7pPr marL="2742994" indent="0">
              <a:buNone/>
              <a:defRPr sz="1000"/>
            </a:lvl7pPr>
            <a:lvl8pPr marL="3200160" indent="0">
              <a:buNone/>
              <a:defRPr sz="1000"/>
            </a:lvl8pPr>
            <a:lvl9pPr marL="3657327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D8E93FE1-35A3-4F46-AF88-E597CDBB0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6CC1A-6469-4293-8B44-5B1BCCA66B3F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83D6ABB6-B854-44FC-8B45-183F6E11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FCB42559-2BD9-46CC-9F1F-53856B715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7D6E0-F97C-45F9-8724-D879302DC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805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ABAC7D8A-F88A-4E1A-9A21-F4D13E9E24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4F1F5E25-08B2-49FD-8834-A95AE3F402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72C13F-CB90-4616-B537-194FB8C6ED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F2D904-8B7E-4C1E-A693-EC4403A41635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F1C13F-D459-473D-8BB4-A35E78E2B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1DB98A-F46F-4735-BBE4-EC8EB433C6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20AC10-9EC8-46DD-9563-06481C083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7013" indent="-227013" algn="l" defTabSz="912813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34">
            <a:extLst>
              <a:ext uri="{FF2B5EF4-FFF2-40B4-BE49-F238E27FC236}">
                <a16:creationId xmlns:a16="http://schemas.microsoft.com/office/drawing/2014/main" id="{53BB5D57-6178-4F62-B472-0312F6D95A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674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75" name="Picture 2" descr="https://im0-tub-ru.yandex.net/i?id=e03ac4866bb9c9457040b8623927f33c-l&amp;n=13">
            <a:extLst>
              <a:ext uri="{FF2B5EF4-FFF2-40B4-BE49-F238E27FC236}">
                <a16:creationId xmlns:a16="http://schemas.microsoft.com/office/drawing/2014/main" id="{91CF0D38-7366-42D0-AB24-DDAE34563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642938"/>
            <a:ext cx="10906125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4C61BD32-7542-4D52-BA5A-3ADE869BF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76250" y="479425"/>
            <a:ext cx="11239500" cy="589915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B8D21925-C95F-45EB-9CF7-1AA684B3D4B8}"/>
              </a:ext>
            </a:extLst>
          </p:cNvPr>
          <p:cNvGraphicFramePr/>
          <p:nvPr/>
        </p:nvGraphicFramePr>
        <p:xfrm>
          <a:off x="1510748" y="457200"/>
          <a:ext cx="9170504" cy="576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>
            <a:extLst>
              <a:ext uri="{FF2B5EF4-FFF2-40B4-BE49-F238E27FC236}">
                <a16:creationId xmlns:a16="http://schemas.microsoft.com/office/drawing/2014/main" id="{DFCE4CA3-1279-45C9-AF58-5B8B636FDF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1850" y="173038"/>
            <a:ext cx="10515600" cy="914400"/>
          </a:xfrm>
        </p:spPr>
        <p:txBody>
          <a:bodyPr/>
          <a:lstStyle/>
          <a:p>
            <a:pPr algn="ctr" eaLnBrk="1" hangingPunct="1"/>
            <a:r>
              <a:rPr lang="ru-RU" altLang="ru-RU" sz="3200" b="1" i="1">
                <a:ea typeface="Calibri" panose="020F0502020204030204" pitchFamily="34" charset="0"/>
                <a:cs typeface="Times New Roman" panose="02020603050405020304" pitchFamily="18" charset="0"/>
              </a:rPr>
              <a:t>Анкета «Изучение опыта родителей по вопросу социализации детей»</a:t>
            </a:r>
            <a:endParaRPr lang="ru-RU" altLang="ru-RU" sz="3200" i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39" name="Текст 2">
            <a:extLst>
              <a:ext uri="{FF2B5EF4-FFF2-40B4-BE49-F238E27FC236}">
                <a16:creationId xmlns:a16="http://schemas.microsoft.com/office/drawing/2014/main" id="{9723E8EB-F5FC-4A1B-A076-F90E8506A2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1087438"/>
            <a:ext cx="11796713" cy="5597525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1.Фамилия, имя ребенка</a:t>
            </a:r>
            <a:b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2. Проводите ли вы работу по совершенствованию развития общения 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    и взаимодействия ребенка со взрослыми и сверстниками? Да – 64% 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3. Если проводите, то какую? Объяснения, указания – 50%;  беседа – 38%;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   сравнение с героями произведений – 12% 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4. Что беспокоит вас в общении ребенка со сверстниками и взрослыми? 32% - 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    искажение речи 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5. Как вы оцениваете коммуникативные умения вашего ребенка в целом? неудовлетворительно – 12%,   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    удовлетворительно – 28%, хорошие – 60%   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6. Вы следите за тем, как общается ваш ребенок? Да – 100%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7. В каких видах деятельности, по вашему мнению, ребенок чаще проявляет инициативу и самостоятельность? в игре   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   – 68%; в общении – 24%; в других видах деятельности – 8%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8. Вы исправляете ошибки, допускаемые ребенком при общении?  Да – 100%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9. Играете ли вы вместе со своим ребенком? Да – 16%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10. Нуждаетесь ли вы в педагогической поддержке по вопросу социализации и развитию коммуникативных умений    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</a:pPr>
            <a:r>
              <a:rPr lang="ru-RU" altLang="ru-RU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     вашего ребенка? Да – 88%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endParaRPr lang="ru-RU" altLang="ru-RU" sz="900" dirty="0">
              <a:solidFill>
                <a:srgbClr val="898989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2F52E82-65C9-4AC6-9382-38A7EEC569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4153" y="1087438"/>
            <a:ext cx="3514129" cy="2341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38175" y="0"/>
            <a:ext cx="3248025" cy="3400425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EDF8AD-31FF-40F2-9C64-7E0765DF4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713" y="241300"/>
            <a:ext cx="3111500" cy="2794000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defTabSz="914332" eaLnBrk="1" fontAlgn="auto" hangingPunct="1">
              <a:spcAft>
                <a:spcPts val="0"/>
              </a:spcAft>
              <a:defRPr/>
            </a:pPr>
            <a:r>
              <a:rPr lang="ru-RU" sz="3200" b="1" i="1" dirty="0"/>
              <a:t>СТИЛЬ ОБЩЕНИЯ И ВОСПИТАНИЯ В СЕМЬЕ</a:t>
            </a:r>
          </a:p>
        </p:txBody>
      </p:sp>
      <p:graphicFrame>
        <p:nvGraphicFramePr>
          <p:cNvPr id="15364" name="Диаграмма 10">
            <a:extLst>
              <a:ext uri="{FF2B5EF4-FFF2-40B4-BE49-F238E27FC236}">
                <a16:creationId xmlns:a16="http://schemas.microsoft.com/office/drawing/2014/main" id="{2C49D8B9-3A87-4F65-A8AD-6B21E04BFC69}"/>
              </a:ext>
            </a:extLst>
          </p:cNvPr>
          <p:cNvGraphicFramePr>
            <a:graphicFrameLocks/>
          </p:cNvGraphicFramePr>
          <p:nvPr/>
        </p:nvGraphicFramePr>
        <p:xfrm>
          <a:off x="4157663" y="441325"/>
          <a:ext cx="7775575" cy="582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Диаграмма" r:id="rId3" imgW="7456054" imgH="5688061" progId="Excel.Chart.8">
                  <p:embed/>
                </p:oleObj>
              </mc:Choice>
              <mc:Fallback>
                <p:oleObj name="Диаграмма" r:id="rId3" imgW="7456054" imgH="5688061" progId="Excel.Chart.8">
                  <p:embed/>
                  <p:pic>
                    <p:nvPicPr>
                      <p:cNvPr id="0" name="Диаграмма 1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7663" y="441325"/>
                        <a:ext cx="7775575" cy="582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>
            <a:extLst>
              <a:ext uri="{FF2B5EF4-FFF2-40B4-BE49-F238E27FC236}">
                <a16:creationId xmlns:a16="http://schemas.microsoft.com/office/drawing/2014/main" id="{3206795F-79CF-4103-81A3-630602B270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1850" y="591670"/>
            <a:ext cx="10515600" cy="902167"/>
          </a:xfrm>
        </p:spPr>
        <p:txBody>
          <a:bodyPr/>
          <a:lstStyle/>
          <a:p>
            <a:pPr algn="ctr" eaLnBrk="1" hangingPunct="1"/>
            <a:br>
              <a:rPr lang="ru-RU" altLang="ru-RU" sz="2400" b="1" dirty="0"/>
            </a:br>
            <a:br>
              <a:rPr lang="ru-RU" altLang="ru-RU" sz="2400" b="1" i="1" dirty="0"/>
            </a:br>
            <a:r>
              <a:rPr lang="ru-RU" altLang="ru-RU" sz="4000" b="1" i="1" dirty="0"/>
              <a:t>ЗАДАЧИ ПО ВЗАИМОДЕЙСТВИЮ С РОДИТЕЛЯМИ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A00323-5B16-4056-9775-E459A8ACD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1996440"/>
            <a:ext cx="10515600" cy="4093218"/>
          </a:xfrm>
          <a:noFill/>
          <a:effectLst>
            <a:softEdge rad="12700"/>
          </a:effectLst>
          <a:extLst/>
        </p:spPr>
        <p:txBody>
          <a:bodyPr rtlCol="0">
            <a:normAutofit fontScale="85000" lnSpcReduction="20000"/>
          </a:bodyPr>
          <a:lstStyle/>
          <a:p>
            <a:pPr algn="just"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установление партнерских и доверительных отношений между взрослыми и детьми</a:t>
            </a:r>
          </a:p>
          <a:p>
            <a:pPr algn="just"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endParaRPr lang="ru-RU" sz="32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создание благоприятных условий и климата для социализации родителей и детей</a:t>
            </a:r>
          </a:p>
          <a:p>
            <a:pPr algn="just"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endParaRPr lang="ru-RU" sz="32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вовлечение семьи в единое воспитательное пространство</a:t>
            </a:r>
          </a:p>
          <a:p>
            <a:pPr algn="just"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endParaRPr lang="ru-RU" sz="32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оказание помощи родителям в воспитательном процессе 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F9129C-FE4C-4981-B70D-3977E9EFE7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4495" y="2914920"/>
            <a:ext cx="5939998" cy="37104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858884-8190-461F-ACDA-BD0670C7F2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207" y="232588"/>
            <a:ext cx="4744245" cy="639282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F7FE6E4-388E-4646-82C2-43EAFD69BF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5538" y="232588"/>
            <a:ext cx="5939998" cy="359052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273942-AE24-4513-9408-D25DB139F7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03" r="-1363"/>
          <a:stretch/>
        </p:blipFill>
        <p:spPr>
          <a:xfrm>
            <a:off x="7013575" y="134938"/>
            <a:ext cx="5078413" cy="3306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22B677-98D2-4077-AA6C-54BCB6B126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209550" y="4214813"/>
            <a:ext cx="4641850" cy="2508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B7F2D38-1923-4AFF-8C23-9F16A8892F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757" y="134426"/>
            <a:ext cx="6815138" cy="40806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D515FD-AE13-4743-84A4-D14E92EB50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9069" y="3416076"/>
            <a:ext cx="3352799" cy="33074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3F81B38-B7D2-417C-830C-E95604573D0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5883" y="3416076"/>
            <a:ext cx="4210221" cy="3307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F38B65-FDCF-4E72-8595-E1F30E3FA0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588" y="279400"/>
            <a:ext cx="5740400" cy="3825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79140B-2E07-4834-B49A-0EA4B13FAB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1035" y="279400"/>
            <a:ext cx="4341397" cy="4117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D53BCAB-7D99-4E0A-83AD-61959434F54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8842" y="3522493"/>
            <a:ext cx="4149891" cy="3089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9929B7E-58BD-4B91-BF62-DCFEDABB65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5222" y="3522493"/>
            <a:ext cx="4986338" cy="3095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id="{1F83BA98-FEFF-4962-AFAA-29BB1247AA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0200" y="249238"/>
            <a:ext cx="11531600" cy="498475"/>
          </a:xfrm>
        </p:spPr>
        <p:txBody>
          <a:bodyPr/>
          <a:lstStyle/>
          <a:p>
            <a:pPr algn="ctr" eaLnBrk="1" hangingPunct="1"/>
            <a:r>
              <a:rPr lang="ru-RU" altLang="ru-RU" b="1" i="1"/>
              <a:t>КОНСУЛЬТАЦИЯ «Роль семьи в воспитании ребенка»</a:t>
            </a:r>
            <a:endParaRPr lang="ru-RU" altLang="ru-RU" sz="4400" b="1" i="1"/>
          </a:p>
        </p:txBody>
      </p:sp>
      <p:sp>
        <p:nvSpPr>
          <p:cNvPr id="20483" name="Текст 3">
            <a:extLst>
              <a:ext uri="{FF2B5EF4-FFF2-40B4-BE49-F238E27FC236}">
                <a16:creationId xmlns:a16="http://schemas.microsoft.com/office/drawing/2014/main" id="{34B7F61F-3775-4E7F-9D18-DEFBF2A34EEF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320675" y="1158875"/>
            <a:ext cx="6964363" cy="5449888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ru-RU" altLang="ru-RU" sz="3200" b="1"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</a:p>
          <a:p>
            <a:pPr eaLnBrk="1" hangingPunct="1">
              <a:lnSpc>
                <a:spcPct val="100000"/>
              </a:lnSpc>
            </a:pPr>
            <a:endParaRPr lang="ru-RU" altLang="ru-RU" sz="20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ru-RU" altLang="ru-RU" sz="2000">
                <a:ea typeface="Calibri" panose="020F0502020204030204" pitchFamily="34" charset="0"/>
                <a:cs typeface="Times New Roman" panose="02020603050405020304" pitchFamily="18" charset="0"/>
              </a:rPr>
              <a:t>Повысить роль семьи в воспитании детей дошкольного возраста </a:t>
            </a:r>
          </a:p>
          <a:p>
            <a:pPr eaLnBrk="1" hangingPunct="1">
              <a:lnSpc>
                <a:spcPct val="100000"/>
              </a:lnSpc>
            </a:pPr>
            <a:endParaRPr lang="ru-RU" altLang="ru-RU" sz="20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ru-RU" altLang="ru-RU" sz="2000">
                <a:ea typeface="Calibri" panose="020F0502020204030204" pitchFamily="34" charset="0"/>
                <a:cs typeface="Times New Roman" panose="02020603050405020304" pitchFamily="18" charset="0"/>
              </a:rPr>
              <a:t>Создать необходимые условия для развития доверительных отношений с семьями воспитанников, обеспечивающих целостное развитие личности дошкольника</a:t>
            </a:r>
          </a:p>
          <a:p>
            <a:pPr eaLnBrk="1" hangingPunct="1">
              <a:lnSpc>
                <a:spcPct val="100000"/>
              </a:lnSpc>
            </a:pPr>
            <a:endParaRPr lang="ru-RU" altLang="ru-RU" sz="20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ru-RU" altLang="ru-RU" sz="2000">
                <a:ea typeface="Calibri" panose="020F0502020204030204" pitchFamily="34" charset="0"/>
                <a:cs typeface="Times New Roman" panose="02020603050405020304" pitchFamily="18" charset="0"/>
              </a:rPr>
              <a:t>Повысить компетентность родителей в области воспитания</a:t>
            </a:r>
          </a:p>
          <a:p>
            <a:pPr eaLnBrk="1" hangingPunct="1">
              <a:lnSpc>
                <a:spcPct val="100000"/>
              </a:lnSpc>
            </a:pPr>
            <a:endParaRPr lang="ru-RU" altLang="ru-RU" sz="20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ru-RU" altLang="ru-RU" sz="2000">
                <a:ea typeface="Calibri" panose="020F0502020204030204" pitchFamily="34" charset="0"/>
                <a:cs typeface="Times New Roman" panose="02020603050405020304" pitchFamily="18" charset="0"/>
              </a:rPr>
              <a:t>Достичь душевного единения, нравственной связи родителей с ребенком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F0D8A27-3606-457C-81D8-A9116147F2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4899" y="748080"/>
            <a:ext cx="2776227" cy="27831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2634CA2E-DD46-42DC-A5D4-0CEDE038EB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86"/>
          <a:stretch/>
        </p:blipFill>
        <p:spPr>
          <a:xfrm>
            <a:off x="8763013" y="2830214"/>
            <a:ext cx="3090527" cy="377791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D46DAA15-C1DC-4FDE-985A-CA64234AD3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244475"/>
            <a:ext cx="10515600" cy="609600"/>
          </a:xfrm>
        </p:spPr>
        <p:txBody>
          <a:bodyPr/>
          <a:lstStyle/>
          <a:p>
            <a:pPr algn="ctr"/>
            <a:r>
              <a:rPr lang="ru-RU" altLang="ru-RU" sz="2400" b="1" dirty="0">
                <a:cs typeface="Times New Roman" panose="02020603050405020304" pitchFamily="18" charset="0"/>
              </a:rPr>
              <a:t> НАГЛЯДНО – ИНФОРМАЦИОННЫЙ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3A7696-5A3D-4C77-958E-26C95D04168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198" y="964882"/>
            <a:ext cx="5013961" cy="28203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42DE602-EBE8-4352-BF85-CD8D0A19CCE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476757"/>
            <a:ext cx="5471159" cy="31774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20BCFA-3882-468E-B631-489905E4E3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3637871"/>
            <a:ext cx="5013960" cy="30163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img.labirint.ru/images/comments_pic/0941/02labecmn1255255427.jpg">
            <a:extLst>
              <a:ext uri="{FF2B5EF4-FFF2-40B4-BE49-F238E27FC236}">
                <a16:creationId xmlns:a16="http://schemas.microsoft.com/office/drawing/2014/main" id="{4CAF565A-5E92-4787-ADF1-487B4C95B863}"/>
              </a:ext>
            </a:extLst>
          </p:cNvPr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0" y="964882"/>
            <a:ext cx="5471159" cy="26729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B6C7765-37AC-4973-AEFA-0E61DCE318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63" y="252664"/>
            <a:ext cx="6096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FAC901C-8735-4139-B397-00374FEA97B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885" y="3600833"/>
            <a:ext cx="4652208" cy="3118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25C93F-3ED8-42CC-9D4E-F078EDCEF62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8084" y="3333031"/>
            <a:ext cx="5582653" cy="3386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5226896-6DB3-414C-A177-2E9D5C85EB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1959" y="52424"/>
            <a:ext cx="3704082" cy="29557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:a16="http://schemas.microsoft.com/office/drawing/2014/main" id="{CB7FF8B5-410D-4EC1-8257-1B6B289B5E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54088" y="569913"/>
            <a:ext cx="10399712" cy="5857875"/>
          </a:xfrm>
        </p:spPr>
        <p:txBody>
          <a:bodyPr/>
          <a:lstStyle/>
          <a:p>
            <a:pPr algn="ctr" eaLnBrk="1" hangingPunct="1"/>
            <a:r>
              <a:rPr lang="ru-RU" altLang="ru-RU" sz="8000" b="1" i="1" dirty="0"/>
              <a:t>Роль семьи в воспитании детей дошкольного возраста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>
            <a:extLst>
              <a:ext uri="{FF2B5EF4-FFF2-40B4-BE49-F238E27FC236}">
                <a16:creationId xmlns:a16="http://schemas.microsoft.com/office/drawing/2014/main" id="{1FB62B14-10C2-4B98-A595-657A31CF78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1850" y="288925"/>
            <a:ext cx="10515600" cy="1058863"/>
          </a:xfrm>
        </p:spPr>
        <p:txBody>
          <a:bodyPr/>
          <a:lstStyle/>
          <a:p>
            <a:pPr algn="ctr" eaLnBrk="1" hangingPunct="1"/>
            <a:r>
              <a:rPr lang="ru-RU" altLang="ru-RU" sz="3200" b="1" i="1"/>
              <a:t>Критерии работы по социализации детей в семье и взаимодействию с родителями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2ADE41-5B2E-4E36-A0CB-05BF3D3BB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636713"/>
            <a:ext cx="10515600" cy="4452937"/>
          </a:xfrm>
        </p:spPr>
        <p:txBody>
          <a:bodyPr rtlCol="0">
            <a:normAutofit/>
          </a:bodyPr>
          <a:lstStyle/>
          <a:p>
            <a:pPr algn="just" defTabSz="914332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Оказание помощи семье в воспитании ребенка</a:t>
            </a:r>
          </a:p>
          <a:p>
            <a:pPr algn="just" defTabSz="914332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Вовлечение семьи в образовательный процесс дошкольного учреждения</a:t>
            </a:r>
          </a:p>
          <a:p>
            <a:pPr algn="just" defTabSz="914332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Культурно – просветительная работа родителей</a:t>
            </a:r>
          </a:p>
          <a:p>
            <a:pPr algn="just" defTabSz="914332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Создание совместно с родителями условий для успешной социализации ребенка в ДОУ</a:t>
            </a:r>
          </a:p>
          <a:p>
            <a:pPr algn="just" defTabSz="914332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Изучение запросов семьи и их удовлетворение через совершенствование образовательного процесса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FBD185-6E30-4A1A-9831-46D93CD87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525" y="-258763"/>
            <a:ext cx="11385550" cy="6888163"/>
          </a:xfrm>
        </p:spPr>
        <p:txBody>
          <a:bodyPr rtlCol="0">
            <a:noAutofit/>
          </a:bodyPr>
          <a:lstStyle/>
          <a:p>
            <a:pPr indent="449547"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b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Процесс социализации</a:t>
            </a:r>
            <a: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детей старшего дошкольного возраста</a:t>
            </a: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Формы и методы взаимодействия с родителями, позволяющие повысить уровень социализации детей старшего дошкольного возраста</a:t>
            </a: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Проблема исследования: </a:t>
            </a:r>
            <a: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Какие формы и методы работы способствуют процессу социализации детей старшего дошкольного возраста</a:t>
            </a: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Цель исследования:</a:t>
            </a:r>
            <a: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Определение эффективных форм и методов взаимодействия с семьями воспитанников, позволит повысить уровень социализации детей старшего дошкольного возраста </a:t>
            </a: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Гипотеза исследования: </a:t>
            </a:r>
            <a: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эффективных форм и методов взаимодействия с семьями воспитанников, позволит повысить уровень социализации детей старшего дошкольного возраста</a:t>
            </a: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Задачи исследования:</a:t>
            </a: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1. Раскрыть своеобразие социализации дошкольников в разных типах семей.</a:t>
            </a: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2. Определить негативные факторы, влияющие на положительную социализацию ребенка в семье.</a:t>
            </a: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3. Изучить возможности гармоничного сотрудничества детей и взрослых в семье.</a:t>
            </a: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4. Выделить типичные ошибки семейного воспитания.</a:t>
            </a:r>
            <a:b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Представить опыт работы по определению эффективных форм и методов взаимодействия с семьями воспитанников, позволяющих повысить уровень социализации детей старшего дошкольного возраста. </a:t>
            </a:r>
            <a:endParaRPr lang="ru-RU" sz="2000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3D6FFE1B-0991-46AE-802D-D93438DC01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8461629"/>
              </p:ext>
            </p:extLst>
          </p:nvPr>
        </p:nvGraphicFramePr>
        <p:xfrm>
          <a:off x="1285461" y="371060"/>
          <a:ext cx="9872869" cy="6241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id="{49778B0F-07F2-4A05-9B99-8F41825639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1850" y="292100"/>
            <a:ext cx="10515600" cy="927100"/>
          </a:xfrm>
        </p:spPr>
        <p:txBody>
          <a:bodyPr/>
          <a:lstStyle/>
          <a:p>
            <a:pPr algn="ctr" eaLnBrk="1" hangingPunct="1"/>
            <a:r>
              <a:rPr lang="ru-RU" altLang="ru-RU" b="1" i="1"/>
              <a:t>ТИПЫ СЕМЕЙ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3A903A89-09D7-42E0-82B3-F01A8A092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46300" y="1219200"/>
            <a:ext cx="8972550" cy="4870450"/>
          </a:xfrm>
        </p:spPr>
        <p:txBody>
          <a:bodyPr rtlCol="0">
            <a:normAutofit lnSpcReduction="10000"/>
          </a:bodyPr>
          <a:lstStyle/>
          <a:p>
            <a:pPr algn="just" defTabSz="914332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ru-RU" sz="4400" dirty="0">
                <a:solidFill>
                  <a:schemeClr val="tx1"/>
                </a:solidFill>
              </a:rPr>
              <a:t>Неполная семья</a:t>
            </a:r>
          </a:p>
          <a:p>
            <a:pPr algn="just" defTabSz="914332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ru-RU" sz="4400" dirty="0">
                <a:solidFill>
                  <a:schemeClr val="tx1"/>
                </a:solidFill>
              </a:rPr>
              <a:t>Многодетная семья</a:t>
            </a:r>
          </a:p>
          <a:p>
            <a:pPr algn="just" defTabSz="914332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ru-RU" sz="4400" dirty="0">
                <a:solidFill>
                  <a:schemeClr val="tx1"/>
                </a:solidFill>
              </a:rPr>
              <a:t>Семья имеющая одного ребенка</a:t>
            </a:r>
          </a:p>
          <a:p>
            <a:pPr algn="just" defTabSz="914332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ru-RU" sz="4400" dirty="0">
                <a:solidFill>
                  <a:schemeClr val="tx1"/>
                </a:solidFill>
              </a:rPr>
              <a:t>Молодая семья</a:t>
            </a:r>
          </a:p>
          <a:p>
            <a:pPr algn="just" defTabSz="914332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ru-RU" sz="4400" dirty="0">
                <a:solidFill>
                  <a:schemeClr val="tx1"/>
                </a:solidFill>
              </a:rPr>
              <a:t>Простая семья</a:t>
            </a:r>
          </a:p>
          <a:p>
            <a:pPr algn="just" defTabSz="914332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ru-RU" sz="4400" dirty="0">
                <a:solidFill>
                  <a:schemeClr val="tx1"/>
                </a:solidFill>
              </a:rPr>
              <a:t>Сложная семья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0C6B247F-4595-4B9B-9A02-35D13BB13B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7838" y="139700"/>
            <a:ext cx="11382375" cy="854075"/>
          </a:xfrm>
        </p:spPr>
        <p:txBody>
          <a:bodyPr/>
          <a:lstStyle/>
          <a:p>
            <a:pPr algn="ctr" eaLnBrk="1" hangingPunct="1"/>
            <a:r>
              <a:rPr lang="ru-RU" altLang="ru-RU" sz="4400" b="1" i="1"/>
              <a:t>ТИПИЧНЫЕ</a:t>
            </a:r>
            <a:r>
              <a:rPr lang="ru-RU" altLang="ru-RU" sz="4400" b="1"/>
              <a:t> </a:t>
            </a:r>
            <a:r>
              <a:rPr lang="ru-RU" altLang="ru-RU" sz="4400" b="1" i="1"/>
              <a:t>ОШИБКИ</a:t>
            </a:r>
            <a:r>
              <a:rPr lang="ru-RU" altLang="ru-RU" sz="4400" b="1"/>
              <a:t> </a:t>
            </a:r>
            <a:r>
              <a:rPr lang="ru-RU" altLang="ru-RU" sz="4400" b="1" i="1"/>
              <a:t>СЕМЕЙНОГО</a:t>
            </a:r>
            <a:r>
              <a:rPr lang="ru-RU" altLang="ru-RU" sz="4400" b="1"/>
              <a:t> </a:t>
            </a:r>
            <a:r>
              <a:rPr lang="ru-RU" altLang="ru-RU" sz="4400" b="1" i="1"/>
              <a:t>ВОСПИТАНИЯ</a:t>
            </a:r>
          </a:p>
        </p:txBody>
      </p:sp>
      <p:sp>
        <p:nvSpPr>
          <p:cNvPr id="9219" name="Текст 2">
            <a:extLst>
              <a:ext uri="{FF2B5EF4-FFF2-40B4-BE49-F238E27FC236}">
                <a16:creationId xmlns:a16="http://schemas.microsoft.com/office/drawing/2014/main" id="{1760BB51-D2F9-42CF-BA57-AA43416973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96900" y="1166813"/>
            <a:ext cx="11263313" cy="5551487"/>
          </a:xfrm>
        </p:spPr>
        <p:txBody>
          <a:bodyPr/>
          <a:lstStyle/>
          <a:p>
            <a:pPr eaLnBrk="1" hangingPunct="1"/>
            <a:r>
              <a:rPr lang="ru-RU" altLang="ru-RU" sz="2800" b="1">
                <a:solidFill>
                  <a:schemeClr val="tx1"/>
                </a:solidFill>
              </a:rPr>
              <a:t>Непринятие ребенка </a:t>
            </a:r>
            <a:r>
              <a:rPr lang="ru-RU" altLang="ru-RU" sz="2800">
                <a:solidFill>
                  <a:schemeClr val="tx1"/>
                </a:solidFill>
              </a:rPr>
              <a:t>– </a:t>
            </a:r>
            <a:r>
              <a:rPr lang="ru-RU" altLang="ru-RU">
                <a:solidFill>
                  <a:schemeClr val="tx1"/>
                </a:solidFill>
              </a:rPr>
              <a:t>нежеланная беременность либо ребенок не того пола</a:t>
            </a:r>
          </a:p>
          <a:p>
            <a:pPr eaLnBrk="1" hangingPunct="1"/>
            <a:r>
              <a:rPr lang="ru-RU" altLang="ru-RU" sz="2800" b="1">
                <a:solidFill>
                  <a:schemeClr val="tx1"/>
                </a:solidFill>
              </a:rPr>
              <a:t>Непонимание особенностей личности ребенка </a:t>
            </a:r>
            <a:r>
              <a:rPr lang="ru-RU" altLang="ru-RU" sz="2800">
                <a:solidFill>
                  <a:schemeClr val="tx1"/>
                </a:solidFill>
              </a:rPr>
              <a:t>– </a:t>
            </a:r>
            <a:r>
              <a:rPr lang="ru-RU" altLang="ru-RU">
                <a:solidFill>
                  <a:schemeClr val="tx1"/>
                </a:solidFill>
              </a:rPr>
              <a:t>у ребенка другой тип темперамента в отличии от его родителей</a:t>
            </a:r>
            <a:endParaRPr lang="ru-RU" altLang="ru-RU" sz="2800">
              <a:solidFill>
                <a:schemeClr val="tx1"/>
              </a:solidFill>
            </a:endParaRPr>
          </a:p>
          <a:p>
            <a:pPr eaLnBrk="1" hangingPunct="1"/>
            <a:r>
              <a:rPr lang="ru-RU" altLang="ru-RU" sz="2800" b="1">
                <a:solidFill>
                  <a:schemeClr val="tx1"/>
                </a:solidFill>
              </a:rPr>
              <a:t>Негибкость воспитательных воздействий </a:t>
            </a:r>
            <a:r>
              <a:rPr lang="ru-RU" altLang="ru-RU">
                <a:solidFill>
                  <a:schemeClr val="tx1"/>
                </a:solidFill>
              </a:rPr>
              <a:t>– заостряют внимание только на проблемах ребенка, а успехи даже не замечают</a:t>
            </a:r>
          </a:p>
          <a:p>
            <a:pPr eaLnBrk="1" hangingPunct="1"/>
            <a:r>
              <a:rPr lang="ru-RU" altLang="ru-RU" sz="2800" b="1">
                <a:solidFill>
                  <a:schemeClr val="tx1"/>
                </a:solidFill>
              </a:rPr>
              <a:t>Непоследовательность в обращении с детьми </a:t>
            </a:r>
            <a:r>
              <a:rPr lang="ru-RU" altLang="ru-RU" sz="2800">
                <a:solidFill>
                  <a:schemeClr val="tx1"/>
                </a:solidFill>
              </a:rPr>
              <a:t>– </a:t>
            </a:r>
            <a:r>
              <a:rPr lang="ru-RU" altLang="ru-RU">
                <a:solidFill>
                  <a:schemeClr val="tx1"/>
                </a:solidFill>
              </a:rPr>
              <a:t>сегодня можно, а завтра тоже самое уже нельзя</a:t>
            </a:r>
            <a:endParaRPr lang="ru-RU" altLang="ru-RU" b="1">
              <a:solidFill>
                <a:schemeClr val="tx1"/>
              </a:solidFill>
            </a:endParaRPr>
          </a:p>
          <a:p>
            <a:pPr eaLnBrk="1" hangingPunct="1"/>
            <a:r>
              <a:rPr lang="ru-RU" altLang="ru-RU" sz="2800" b="1">
                <a:solidFill>
                  <a:schemeClr val="tx1"/>
                </a:solidFill>
              </a:rPr>
              <a:t>Проявление агрессии</a:t>
            </a:r>
            <a:r>
              <a:rPr lang="ru-RU" altLang="ru-RU" sz="2800">
                <a:solidFill>
                  <a:schemeClr val="tx1"/>
                </a:solidFill>
              </a:rPr>
              <a:t> – </a:t>
            </a:r>
            <a:r>
              <a:rPr lang="ru-RU" altLang="ru-RU">
                <a:solidFill>
                  <a:schemeClr val="tx1"/>
                </a:solidFill>
              </a:rPr>
              <a:t>раздражительность и несдержанность по отношению к ребенку</a:t>
            </a:r>
          </a:p>
          <a:p>
            <a:pPr eaLnBrk="1" hangingPunct="1"/>
            <a:r>
              <a:rPr lang="ru-RU" altLang="ru-RU" sz="2800" b="1">
                <a:solidFill>
                  <a:schemeClr val="tx1"/>
                </a:solidFill>
              </a:rPr>
              <a:t>Тревожность, гиперопека </a:t>
            </a:r>
            <a:r>
              <a:rPr lang="ru-RU" altLang="ru-RU" sz="2800">
                <a:solidFill>
                  <a:schemeClr val="tx1"/>
                </a:solidFill>
              </a:rPr>
              <a:t>– </a:t>
            </a:r>
            <a:r>
              <a:rPr lang="ru-RU" altLang="ru-RU">
                <a:solidFill>
                  <a:schemeClr val="tx1"/>
                </a:solidFill>
              </a:rPr>
              <a:t>чрезмерное беспокойство и забота</a:t>
            </a:r>
            <a:endParaRPr lang="ru-RU" altLang="ru-RU" b="1">
              <a:solidFill>
                <a:schemeClr val="tx1"/>
              </a:solidFill>
            </a:endParaRPr>
          </a:p>
          <a:p>
            <a:pPr eaLnBrk="1" hangingPunct="1"/>
            <a:r>
              <a:rPr lang="ru-RU" altLang="ru-RU" sz="2800" b="1">
                <a:solidFill>
                  <a:schemeClr val="tx1"/>
                </a:solidFill>
              </a:rPr>
              <a:t>Гиперсоциальность</a:t>
            </a:r>
            <a:r>
              <a:rPr lang="ru-RU" altLang="ru-RU" sz="2800">
                <a:solidFill>
                  <a:schemeClr val="tx1"/>
                </a:solidFill>
              </a:rPr>
              <a:t> – </a:t>
            </a:r>
            <a:r>
              <a:rPr lang="ru-RU" altLang="ru-RU">
                <a:solidFill>
                  <a:schemeClr val="tx1"/>
                </a:solidFill>
              </a:rPr>
              <a:t>правильное воспитание</a:t>
            </a:r>
          </a:p>
          <a:p>
            <a:pPr eaLnBrk="1" hangingPunct="1"/>
            <a:r>
              <a:rPr lang="ru-RU" altLang="ru-RU" sz="2800" b="1">
                <a:solidFill>
                  <a:schemeClr val="tx1"/>
                </a:solidFill>
              </a:rPr>
              <a:t>Доминантность</a:t>
            </a:r>
            <a:r>
              <a:rPr lang="ru-RU" altLang="ru-RU" sz="2800">
                <a:solidFill>
                  <a:schemeClr val="tx1"/>
                </a:solidFill>
              </a:rPr>
              <a:t> – </a:t>
            </a:r>
            <a:r>
              <a:rPr lang="ru-RU" altLang="ru-RU">
                <a:solidFill>
                  <a:schemeClr val="tx1"/>
                </a:solidFill>
              </a:rPr>
              <a:t>требование безоговорочного подчинения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id="{76AC6C1A-87D0-4D0E-B569-E3BACE8B4A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42925" y="131763"/>
            <a:ext cx="11212513" cy="1219200"/>
          </a:xfrm>
        </p:spPr>
        <p:txBody>
          <a:bodyPr/>
          <a:lstStyle/>
          <a:p>
            <a:pPr algn="ctr" eaLnBrk="1" hangingPunct="1"/>
            <a:r>
              <a:rPr lang="ru-RU" altLang="ru-RU" sz="4000" b="1" i="1"/>
              <a:t>ФАКТОРЫ НЕГАТИВНОЙ СОЦИАЛИЗАЦИИ ДОШКОЛЬНИКА В СЕМЬЕ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CCB6D6-C270-415B-AED0-193F32288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2925" y="1655763"/>
            <a:ext cx="11212513" cy="4652962"/>
          </a:xfrm>
        </p:spPr>
        <p:txBody>
          <a:bodyPr rtlCol="0">
            <a:normAutofit/>
          </a:bodyPr>
          <a:lstStyle/>
          <a:p>
            <a:pPr defTabSz="914332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Недостаток внимания и заботы со стороны близких взрослых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Потеря одного или обоих родителей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Развод родителей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Внебрачный ребенок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Применение физических наказаний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Чрезмерная занятость родителей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Стиль отношений взрослого к ребенку в семье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Отношения супругов между собой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defTabSz="914332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defTabSz="914332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виток: горизонтальный 2">
            <a:extLst>
              <a:ext uri="{FF2B5EF4-FFF2-40B4-BE49-F238E27FC236}">
                <a16:creationId xmlns:a16="http://schemas.microsoft.com/office/drawing/2014/main" id="{D4384F98-FCBB-4864-B4D1-0AE6A56FCE43}"/>
              </a:ext>
            </a:extLst>
          </p:cNvPr>
          <p:cNvSpPr/>
          <p:nvPr/>
        </p:nvSpPr>
        <p:spPr>
          <a:xfrm>
            <a:off x="792480" y="228600"/>
            <a:ext cx="10759440" cy="6187440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215" algn="just" defTabSz="912813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Сотрудничество в семье </a:t>
            </a:r>
            <a:r>
              <a:rPr lang="ru-RU" sz="36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это – построение отношений, основой которой является объединение общих целей, задач, которые подкрепляются совместной деятельностью и взаимной поддержкой</a:t>
            </a:r>
          </a:p>
        </p:txBody>
      </p:sp>
    </p:spTree>
    <p:extLst>
      <p:ext uri="{BB962C8B-B14F-4D97-AF65-F5344CB8AC3E}">
        <p14:creationId xmlns:p14="http://schemas.microsoft.com/office/powerpoint/2010/main" val="3202368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>
            <a:extLst>
              <a:ext uri="{FF2B5EF4-FFF2-40B4-BE49-F238E27FC236}">
                <a16:creationId xmlns:a16="http://schemas.microsoft.com/office/drawing/2014/main" id="{ED52F705-2AF6-4905-BF18-05E1DC6B3E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11288" y="198438"/>
            <a:ext cx="9680575" cy="1417637"/>
          </a:xfrm>
        </p:spPr>
        <p:txBody>
          <a:bodyPr/>
          <a:lstStyle/>
          <a:p>
            <a:pPr algn="ctr" eaLnBrk="1" hangingPunct="1"/>
            <a:r>
              <a:rPr lang="ru-RU" altLang="ru-RU" sz="4800" b="1" i="1"/>
              <a:t>Функции взрослого в совместной деятельности с ребенком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A72B77-D578-4485-959D-858B2E424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041525"/>
            <a:ext cx="10515600" cy="4491038"/>
          </a:xfrm>
        </p:spPr>
        <p:txBody>
          <a:bodyPr rtlCol="0">
            <a:normAutofit/>
          </a:bodyPr>
          <a:lstStyle/>
          <a:p>
            <a:pPr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Общественная </a:t>
            </a:r>
          </a:p>
          <a:p>
            <a:pPr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Образец действий с предметами</a:t>
            </a:r>
          </a:p>
          <a:p>
            <a:pPr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Организация практических действий </a:t>
            </a:r>
          </a:p>
          <a:p>
            <a:pPr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Передача технического применения</a:t>
            </a:r>
          </a:p>
          <a:p>
            <a:pPr defTabSz="914332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Контроль за ходом выполнения действий ребенка через поощрение и объяснение</a:t>
            </a:r>
          </a:p>
          <a:p>
            <a:pPr defTabSz="914332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2442</TotalTime>
  <Words>768</Words>
  <Application>Microsoft Office PowerPoint</Application>
  <PresentationFormat>Широкоэкранный</PresentationFormat>
  <Paragraphs>86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Диаграмма</vt:lpstr>
      <vt:lpstr>Презентация PowerPoint</vt:lpstr>
      <vt:lpstr>Роль семьи в воспитании детей дошкольного возраста</vt:lpstr>
      <vt:lpstr>  Объект исследования: Процесс социализации детей старшего дошкольного возраста  Предмет исследования: Формы и методы взаимодействия с родителями, позволяющие повысить уровень социализации детей старшего дошкольного возраста  Проблема исследования: Какие формы и методы работы способствуют процессу социализации детей старшего дошкольного возраста  Цель исследования: Определение эффективных форм и методов взаимодействия с семьями воспитанников, позволит повысить уровень социализации детей старшего дошкольного возраста   Гипотеза исследования: Использование эффективных форм и методов взаимодействия с семьями воспитанников, позволит повысить уровень социализации детей старшего дошкольного возраста  Задачи исследования: 1. Раскрыть своеобразие социализации дошкольников в разных типах семей. 2. Определить негативные факторы, влияющие на положительную социализацию ребенка в семье. 3. Изучить возможности гармоничного сотрудничества детей и взрослых в семье. 4. Выделить типичные ошибки семейного воспитания.  Представить опыт работы по определению эффективных форм и методов взаимодействия с семьями воспитанников, позволяющих повысить уровень социализации детей старшего дошкольного возраста. </vt:lpstr>
      <vt:lpstr>Презентация PowerPoint</vt:lpstr>
      <vt:lpstr>ТИПЫ СЕМЕЙ</vt:lpstr>
      <vt:lpstr>ТИПИЧНЫЕ ОШИБКИ СЕМЕЙНОГО ВОСПИТАНИЯ</vt:lpstr>
      <vt:lpstr>ФАКТОРЫ НЕГАТИВНОЙ СОЦИАЛИЗАЦИИ ДОШКОЛЬНИКА В СЕМЬЕ</vt:lpstr>
      <vt:lpstr>Презентация PowerPoint</vt:lpstr>
      <vt:lpstr>Функции взрослого в совместной деятельности с ребенком</vt:lpstr>
      <vt:lpstr>Презентация PowerPoint</vt:lpstr>
      <vt:lpstr>Анкета «Изучение опыта родителей по вопросу социализации детей»</vt:lpstr>
      <vt:lpstr>СТИЛЬ ОБЩЕНИЯ И ВОСПИТАНИЯ В СЕМЬЕ</vt:lpstr>
      <vt:lpstr>  ЗАДАЧИ ПО ВЗАИМОДЕЙСТВИЮ С РОДИТЕЛЯМИ</vt:lpstr>
      <vt:lpstr>Презентация PowerPoint</vt:lpstr>
      <vt:lpstr>Презентация PowerPoint</vt:lpstr>
      <vt:lpstr>Презентация PowerPoint</vt:lpstr>
      <vt:lpstr>КОНСУЛЬТАЦИЯ «Роль семьи в воспитании ребенка»</vt:lpstr>
      <vt:lpstr> НАГЛЯДНО – ИНФОРМАЦИОННЫЙ</vt:lpstr>
      <vt:lpstr>Презентация PowerPoint</vt:lpstr>
      <vt:lpstr>Критерии работы по социализации детей в семье и взаимодействию с родителями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polzovatel new</dc:creator>
  <cp:lastModifiedBy>admin</cp:lastModifiedBy>
  <cp:revision>141</cp:revision>
  <dcterms:created xsi:type="dcterms:W3CDTF">2018-06-11T07:06:32Z</dcterms:created>
  <dcterms:modified xsi:type="dcterms:W3CDTF">2022-04-22T08:50:32Z</dcterms:modified>
</cp:coreProperties>
</file>