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6" r:id="rId2"/>
    <p:sldId id="262" r:id="rId3"/>
    <p:sldId id="320" r:id="rId4"/>
    <p:sldId id="298" r:id="rId5"/>
    <p:sldId id="299" r:id="rId6"/>
    <p:sldId id="300" r:id="rId7"/>
    <p:sldId id="301" r:id="rId8"/>
    <p:sldId id="304" r:id="rId9"/>
    <p:sldId id="322" r:id="rId10"/>
    <p:sldId id="306" r:id="rId11"/>
    <p:sldId id="309" r:id="rId12"/>
    <p:sldId id="312" r:id="rId13"/>
    <p:sldId id="313" r:id="rId14"/>
    <p:sldId id="314" r:id="rId15"/>
    <p:sldId id="317" r:id="rId16"/>
    <p:sldId id="284" r:id="rId17"/>
    <p:sldId id="321" r:id="rId18"/>
    <p:sldId id="31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DEEA"/>
    <a:srgbClr val="FFFFFF"/>
    <a:srgbClr val="003374"/>
    <a:srgbClr val="3A5896"/>
    <a:srgbClr val="385592"/>
    <a:srgbClr val="173A8D"/>
    <a:srgbClr val="9F9289"/>
    <a:srgbClr val="E2DEDB"/>
    <a:srgbClr val="F1F1F1"/>
    <a:srgbClr val="1D3C7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106" d="100"/>
          <a:sy n="106" d="100"/>
        </p:scale>
        <p:origin x="-318" y="6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37021748794483833"/>
          <c:y val="5.9290415259509205E-2"/>
          <c:w val="0.62978251205516356"/>
          <c:h val="0.859458709134729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Социальный статус семей</c:v>
                </c:pt>
              </c:strCache>
            </c:strRef>
          </c:tx>
          <c:explosion val="25"/>
          <c:dPt>
            <c:idx val="0"/>
            <c:explosion val="29"/>
          </c:dPt>
          <c:cat>
            <c:strRef>
              <c:f>Лист1!$A$2:$A$7</c:f>
              <c:strCache>
                <c:ptCount val="6"/>
                <c:pt idx="0">
                  <c:v>Полные семьи</c:v>
                </c:pt>
                <c:pt idx="1">
                  <c:v>Неполные семьи</c:v>
                </c:pt>
                <c:pt idx="2">
                  <c:v>Малообеспеченные семьи</c:v>
                </c:pt>
                <c:pt idx="3">
                  <c:v>Опекаемые семьи</c:v>
                </c:pt>
                <c:pt idx="4">
                  <c:v>Семьи с детьми инвалидами</c:v>
                </c:pt>
                <c:pt idx="5">
                  <c:v>Семьи с детьми ОВЗ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58.7</c:v>
                </c:pt>
                <c:pt idx="1">
                  <c:v>20.8</c:v>
                </c:pt>
                <c:pt idx="2">
                  <c:v>10.4</c:v>
                </c:pt>
                <c:pt idx="3">
                  <c:v>0.69000000000000128</c:v>
                </c:pt>
                <c:pt idx="4">
                  <c:v>1.87</c:v>
                </c:pt>
                <c:pt idx="5">
                  <c:v>7.5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12919892377099471"/>
          <c:y val="9.0203379157579908E-2"/>
          <c:w val="0.28645667518228429"/>
          <c:h val="0.821847924094214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AAFBA6-B7E3-40B2-B7BE-8B82B80B87F7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271129-54BD-424E-8753-40A908FF9577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Предметные образовательные результаты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6EDB13A7-7E88-4027-BC88-66B62A8A4284}" type="parTrans" cxnId="{CA0EF745-24D0-45B6-9BFA-3BB46F5F40B5}">
      <dgm:prSet/>
      <dgm:spPr/>
      <dgm:t>
        <a:bodyPr/>
        <a:lstStyle/>
        <a:p>
          <a:endParaRPr lang="ru-RU"/>
        </a:p>
      </dgm:t>
    </dgm:pt>
    <dgm:pt modelId="{9CC0A85F-E273-4383-B95D-C13E3591DB29}" type="sibTrans" cxnId="{CA0EF745-24D0-45B6-9BFA-3BB46F5F40B5}">
      <dgm:prSet/>
      <dgm:spPr/>
      <dgm:t>
        <a:bodyPr/>
        <a:lstStyle/>
        <a:p>
          <a:endParaRPr lang="ru-RU"/>
        </a:p>
      </dgm:t>
    </dgm:pt>
    <dgm:pt modelId="{9D72596A-6FA8-4A23-B957-6534FCE486C7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400" b="1" dirty="0" err="1" smtClean="0">
              <a:latin typeface="Times New Roman" pitchFamily="18" charset="0"/>
              <a:cs typeface="Times New Roman" pitchFamily="18" charset="0"/>
            </a:rPr>
            <a:t>Метапредметные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 образовательные результаты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0ADE51CB-A6D5-407C-8C7F-1DC6ED74B278}" type="parTrans" cxnId="{26D2D95F-5A28-4937-95BD-6353FCDC6907}">
      <dgm:prSet/>
      <dgm:spPr/>
      <dgm:t>
        <a:bodyPr/>
        <a:lstStyle/>
        <a:p>
          <a:endParaRPr lang="ru-RU"/>
        </a:p>
      </dgm:t>
    </dgm:pt>
    <dgm:pt modelId="{752E6EEE-D1BB-4208-8011-7A7DAEDA26EB}" type="sibTrans" cxnId="{26D2D95F-5A28-4937-95BD-6353FCDC6907}">
      <dgm:prSet/>
      <dgm:spPr/>
      <dgm:t>
        <a:bodyPr/>
        <a:lstStyle/>
        <a:p>
          <a:endParaRPr lang="ru-RU"/>
        </a:p>
      </dgm:t>
    </dgm:pt>
    <dgm:pt modelId="{0BE19408-CBC4-4E86-B773-56590F435EB4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Личностные образовательные результаты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FB6A2471-2C4A-4483-B979-12B79676D72C}" type="parTrans" cxnId="{F3357C78-28B1-492F-A23E-A279EACD1AFD}">
      <dgm:prSet/>
      <dgm:spPr/>
      <dgm:t>
        <a:bodyPr/>
        <a:lstStyle/>
        <a:p>
          <a:endParaRPr lang="ru-RU"/>
        </a:p>
      </dgm:t>
    </dgm:pt>
    <dgm:pt modelId="{6299D620-27B9-4055-B563-9B649D112208}" type="sibTrans" cxnId="{F3357C78-28B1-492F-A23E-A279EACD1AFD}">
      <dgm:prSet/>
      <dgm:spPr/>
      <dgm:t>
        <a:bodyPr/>
        <a:lstStyle/>
        <a:p>
          <a:endParaRPr lang="ru-RU"/>
        </a:p>
      </dgm:t>
    </dgm:pt>
    <dgm:pt modelId="{63DC181F-1982-41D9-A6C3-97C94184C296}">
      <dgm:prSet phldrT="[Текст]" custT="1"/>
      <dgm:spPr>
        <a:solidFill>
          <a:srgbClr val="FFFFFF"/>
        </a:solidFill>
      </dgm:spPr>
      <dgm:t>
        <a:bodyPr/>
        <a:lstStyle/>
        <a:p>
          <a:pPr algn="ctr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Реализация проектной деятельности на уроках и внеурочной деятельности способствует объединению процессов обучения и воспитания, создает оптимальные условия для реализации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системно-деятельностного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подхода, повышает уровень достижения предметных, </a:t>
          </a:r>
          <a:r>
            <a:rPr lang="ru-RU" sz="1800" b="1" dirty="0" err="1" smtClean="0">
              <a:latin typeface="Times New Roman" pitchFamily="18" charset="0"/>
              <a:cs typeface="Times New Roman" pitchFamily="18" charset="0"/>
            </a:rPr>
            <a:t>метапредметных</a:t>
          </a: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 и личностных результатов обучающихся.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7CC72987-46E7-43BC-BD6B-27F03362469C}" type="parTrans" cxnId="{FABE9C68-7E74-4FEB-9E84-D1C1FA37B1DF}">
      <dgm:prSet/>
      <dgm:spPr/>
      <dgm:t>
        <a:bodyPr/>
        <a:lstStyle/>
        <a:p>
          <a:endParaRPr lang="ru-RU"/>
        </a:p>
      </dgm:t>
    </dgm:pt>
    <dgm:pt modelId="{2F1D5630-6572-4B76-87A3-D18627AF34CE}" type="sibTrans" cxnId="{FABE9C68-7E74-4FEB-9E84-D1C1FA37B1DF}">
      <dgm:prSet/>
      <dgm:spPr/>
      <dgm:t>
        <a:bodyPr/>
        <a:lstStyle/>
        <a:p>
          <a:endParaRPr lang="ru-RU"/>
        </a:p>
      </dgm:t>
    </dgm:pt>
    <dgm:pt modelId="{7E2770E8-2362-48B4-B450-3B1DA0251D3A}">
      <dgm:prSet/>
      <dgm:spPr/>
      <dgm:t>
        <a:bodyPr/>
        <a:lstStyle/>
        <a:p>
          <a:endParaRPr lang="ru-RU"/>
        </a:p>
      </dgm:t>
    </dgm:pt>
    <dgm:pt modelId="{4EBB6035-ECEC-4574-92D2-ECA2B69D4C05}" type="parTrans" cxnId="{10129D2B-AAB2-4264-9F9C-1011B0F0A607}">
      <dgm:prSet/>
      <dgm:spPr/>
      <dgm:t>
        <a:bodyPr/>
        <a:lstStyle/>
        <a:p>
          <a:endParaRPr lang="ru-RU"/>
        </a:p>
      </dgm:t>
    </dgm:pt>
    <dgm:pt modelId="{133D0799-56DB-4FA3-B62D-9631349DCB59}" type="sibTrans" cxnId="{10129D2B-AAB2-4264-9F9C-1011B0F0A607}">
      <dgm:prSet/>
      <dgm:spPr/>
      <dgm:t>
        <a:bodyPr/>
        <a:lstStyle/>
        <a:p>
          <a:endParaRPr lang="ru-RU"/>
        </a:p>
      </dgm:t>
    </dgm:pt>
    <dgm:pt modelId="{F5C2C9A7-1E92-444F-946F-5E256F855545}" type="pres">
      <dgm:prSet presAssocID="{24AAFBA6-B7E3-40B2-B7BE-8B82B80B87F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727DD4-BD75-46CD-B4CE-B99559B50E40}" type="pres">
      <dgm:prSet presAssocID="{24AAFBA6-B7E3-40B2-B7BE-8B82B80B87F7}" presName="ellipse" presStyleLbl="trBgShp" presStyleIdx="0" presStyleCnt="1"/>
      <dgm:spPr/>
    </dgm:pt>
    <dgm:pt modelId="{4667BBB4-1F12-4777-B0B1-90467E6530F5}" type="pres">
      <dgm:prSet presAssocID="{24AAFBA6-B7E3-40B2-B7BE-8B82B80B87F7}" presName="arrow1" presStyleLbl="fgShp" presStyleIdx="0" presStyleCnt="1" custScaleY="139444" custLinFactNeighborX="-4281" custLinFactNeighborY="-69876"/>
      <dgm:spPr>
        <a:solidFill>
          <a:srgbClr val="00B0F0"/>
        </a:solidFill>
      </dgm:spPr>
    </dgm:pt>
    <dgm:pt modelId="{8166C6E0-8195-43CE-A263-C8CA58C86B2A}" type="pres">
      <dgm:prSet presAssocID="{24AAFBA6-B7E3-40B2-B7BE-8B82B80B87F7}" presName="rectangle" presStyleLbl="revTx" presStyleIdx="0" presStyleCnt="1" custScaleX="171295" custScaleY="136237" custLinFactNeighborX="11177" custLinFactNeighborY="355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D01787-6289-47C3-BF1D-8B0D93D24B10}" type="pres">
      <dgm:prSet presAssocID="{9D72596A-6FA8-4A23-B957-6534FCE486C7}" presName="item1" presStyleLbl="node1" presStyleIdx="0" presStyleCnt="3" custScaleX="165814" custLinFactNeighborX="-18665" custLinFactNeighborY="-5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A4179B-0C77-4892-B9BD-F17C887A20E8}" type="pres">
      <dgm:prSet presAssocID="{0BE19408-CBC4-4E86-B773-56590F435EB4}" presName="item2" presStyleLbl="node1" presStyleIdx="1" presStyleCnt="3" custScaleX="163620" custLinFactX="63920" custLinFactNeighborX="100000" custLinFactNeighborY="-253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49D5BE-3002-40CE-A497-C2029DCF15CA}" type="pres">
      <dgm:prSet presAssocID="{63DC181F-1982-41D9-A6C3-97C94184C296}" presName="item3" presStyleLbl="node1" presStyleIdx="2" presStyleCnt="3" custScaleX="166877" custScaleY="103363" custLinFactX="-40091" custLinFactNeighborX="-100000" custLinFactNeighborY="2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460011-03CF-4E6E-B284-8F52E121C0BE}" type="pres">
      <dgm:prSet presAssocID="{24AAFBA6-B7E3-40B2-B7BE-8B82B80B87F7}" presName="funnel" presStyleLbl="trAlignAcc1" presStyleIdx="0" presStyleCnt="1" custScaleX="131487" custScaleY="91450" custLinFactNeighborX="-2867" custLinFactNeighborY="-3344"/>
      <dgm:spPr>
        <a:solidFill>
          <a:srgbClr val="FFFFFF">
            <a:alpha val="40000"/>
          </a:srgbClr>
        </a:solidFill>
      </dgm:spPr>
    </dgm:pt>
  </dgm:ptLst>
  <dgm:cxnLst>
    <dgm:cxn modelId="{57281ED9-D092-465B-BD36-04E994CF6E44}" type="presOf" srcId="{0BE19408-CBC4-4E86-B773-56590F435EB4}" destId="{A0D01787-6289-47C3-BF1D-8B0D93D24B10}" srcOrd="0" destOrd="0" presId="urn:microsoft.com/office/officeart/2005/8/layout/funnel1"/>
    <dgm:cxn modelId="{FD1FFE5A-0E89-4844-9719-69F74AC9E5CB}" type="presOf" srcId="{9D72596A-6FA8-4A23-B957-6534FCE486C7}" destId="{2FA4179B-0C77-4892-B9BD-F17C887A20E8}" srcOrd="0" destOrd="0" presId="urn:microsoft.com/office/officeart/2005/8/layout/funnel1"/>
    <dgm:cxn modelId="{10129D2B-AAB2-4264-9F9C-1011B0F0A607}" srcId="{24AAFBA6-B7E3-40B2-B7BE-8B82B80B87F7}" destId="{7E2770E8-2362-48B4-B450-3B1DA0251D3A}" srcOrd="4" destOrd="0" parTransId="{4EBB6035-ECEC-4574-92D2-ECA2B69D4C05}" sibTransId="{133D0799-56DB-4FA3-B62D-9631349DCB59}"/>
    <dgm:cxn modelId="{26D2D95F-5A28-4937-95BD-6353FCDC6907}" srcId="{24AAFBA6-B7E3-40B2-B7BE-8B82B80B87F7}" destId="{9D72596A-6FA8-4A23-B957-6534FCE486C7}" srcOrd="1" destOrd="0" parTransId="{0ADE51CB-A6D5-407C-8C7F-1DC6ED74B278}" sibTransId="{752E6EEE-D1BB-4208-8011-7A7DAEDA26EB}"/>
    <dgm:cxn modelId="{FEBA378E-ACEC-4AD0-806A-C72D27985EBA}" type="presOf" srcId="{24AAFBA6-B7E3-40B2-B7BE-8B82B80B87F7}" destId="{F5C2C9A7-1E92-444F-946F-5E256F855545}" srcOrd="0" destOrd="0" presId="urn:microsoft.com/office/officeart/2005/8/layout/funnel1"/>
    <dgm:cxn modelId="{F3357C78-28B1-492F-A23E-A279EACD1AFD}" srcId="{24AAFBA6-B7E3-40B2-B7BE-8B82B80B87F7}" destId="{0BE19408-CBC4-4E86-B773-56590F435EB4}" srcOrd="2" destOrd="0" parTransId="{FB6A2471-2C4A-4483-B979-12B79676D72C}" sibTransId="{6299D620-27B9-4055-B563-9B649D112208}"/>
    <dgm:cxn modelId="{DD12749E-FF91-434F-A188-C9E6EA1FB757}" type="presOf" srcId="{63DC181F-1982-41D9-A6C3-97C94184C296}" destId="{8166C6E0-8195-43CE-A263-C8CA58C86B2A}" srcOrd="0" destOrd="0" presId="urn:microsoft.com/office/officeart/2005/8/layout/funnel1"/>
    <dgm:cxn modelId="{98988703-B918-4ADE-9BE4-1190F7C81E22}" type="presOf" srcId="{04271129-54BD-424E-8753-40A908FF9577}" destId="{0449D5BE-3002-40CE-A497-C2029DCF15CA}" srcOrd="0" destOrd="0" presId="urn:microsoft.com/office/officeart/2005/8/layout/funnel1"/>
    <dgm:cxn modelId="{FABE9C68-7E74-4FEB-9E84-D1C1FA37B1DF}" srcId="{24AAFBA6-B7E3-40B2-B7BE-8B82B80B87F7}" destId="{63DC181F-1982-41D9-A6C3-97C94184C296}" srcOrd="3" destOrd="0" parTransId="{7CC72987-46E7-43BC-BD6B-27F03362469C}" sibTransId="{2F1D5630-6572-4B76-87A3-D18627AF34CE}"/>
    <dgm:cxn modelId="{CA0EF745-24D0-45B6-9BFA-3BB46F5F40B5}" srcId="{24AAFBA6-B7E3-40B2-B7BE-8B82B80B87F7}" destId="{04271129-54BD-424E-8753-40A908FF9577}" srcOrd="0" destOrd="0" parTransId="{6EDB13A7-7E88-4027-BC88-66B62A8A4284}" sibTransId="{9CC0A85F-E273-4383-B95D-C13E3591DB29}"/>
    <dgm:cxn modelId="{A3BF768D-E418-472E-BE71-FF74884B0001}" type="presParOf" srcId="{F5C2C9A7-1E92-444F-946F-5E256F855545}" destId="{9D727DD4-BD75-46CD-B4CE-B99559B50E40}" srcOrd="0" destOrd="0" presId="urn:microsoft.com/office/officeart/2005/8/layout/funnel1"/>
    <dgm:cxn modelId="{9FBD7700-EEB1-45BA-8BBC-20755F5C937C}" type="presParOf" srcId="{F5C2C9A7-1E92-444F-946F-5E256F855545}" destId="{4667BBB4-1F12-4777-B0B1-90467E6530F5}" srcOrd="1" destOrd="0" presId="urn:microsoft.com/office/officeart/2005/8/layout/funnel1"/>
    <dgm:cxn modelId="{98C88421-FCE1-4F77-8FDA-BAB5FDC4F728}" type="presParOf" srcId="{F5C2C9A7-1E92-444F-946F-5E256F855545}" destId="{8166C6E0-8195-43CE-A263-C8CA58C86B2A}" srcOrd="2" destOrd="0" presId="urn:microsoft.com/office/officeart/2005/8/layout/funnel1"/>
    <dgm:cxn modelId="{EBF58705-39B7-4C8F-BE35-5282ACAF20E2}" type="presParOf" srcId="{F5C2C9A7-1E92-444F-946F-5E256F855545}" destId="{A0D01787-6289-47C3-BF1D-8B0D93D24B10}" srcOrd="3" destOrd="0" presId="urn:microsoft.com/office/officeart/2005/8/layout/funnel1"/>
    <dgm:cxn modelId="{8EA0EBAB-DCAD-487B-8044-A00D8076323D}" type="presParOf" srcId="{F5C2C9A7-1E92-444F-946F-5E256F855545}" destId="{2FA4179B-0C77-4892-B9BD-F17C887A20E8}" srcOrd="4" destOrd="0" presId="urn:microsoft.com/office/officeart/2005/8/layout/funnel1"/>
    <dgm:cxn modelId="{80596BDF-6836-420E-8A0E-C11F95D7F8FF}" type="presParOf" srcId="{F5C2C9A7-1E92-444F-946F-5E256F855545}" destId="{0449D5BE-3002-40CE-A497-C2029DCF15CA}" srcOrd="5" destOrd="0" presId="urn:microsoft.com/office/officeart/2005/8/layout/funnel1"/>
    <dgm:cxn modelId="{7D542D66-0984-408F-A7B6-EA3FAC55EC0A}" type="presParOf" srcId="{F5C2C9A7-1E92-444F-946F-5E256F855545}" destId="{F3460011-03CF-4E6E-B284-8F52E121C0BE}" srcOrd="6" destOrd="0" presId="urn:microsoft.com/office/officeart/2005/8/layout/funne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6E5F7A-57FC-47FE-A402-A7499F1E4E94}" type="doc">
      <dgm:prSet loTypeId="urn:microsoft.com/office/officeart/2005/8/layout/arrow2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3094FF5-A396-41AE-8E26-182E2D5345AB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Задача 3: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Провести анализ результативности применения проектной деятельности на уроках, занятиях внеурочной и внеклассной деятельности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110DE89-DD14-4882-8317-0125DF43E6E0}" type="parTrans" cxnId="{BC9F7F07-512C-456E-A86C-60641D724585}">
      <dgm:prSet/>
      <dgm:spPr/>
      <dgm:t>
        <a:bodyPr/>
        <a:lstStyle/>
        <a:p>
          <a:endParaRPr lang="ru-RU"/>
        </a:p>
      </dgm:t>
    </dgm:pt>
    <dgm:pt modelId="{32E2C9A1-6C7D-4019-987F-8C84584A7062}" type="sibTrans" cxnId="{BC9F7F07-512C-456E-A86C-60641D724585}">
      <dgm:prSet/>
      <dgm:spPr/>
      <dgm:t>
        <a:bodyPr/>
        <a:lstStyle/>
        <a:p>
          <a:endParaRPr lang="ru-RU"/>
        </a:p>
      </dgm:t>
    </dgm:pt>
    <dgm:pt modelId="{8D0BDEC1-131B-4867-9A88-5A3F4B879BCE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Задача 1: 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Изучить особенности проектной деятельности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4620B80-8C54-45D7-9D42-F04C4C1D0F51}" type="parTrans" cxnId="{8236165C-6C6A-4E2D-B1E1-C9DAAB9B406D}">
      <dgm:prSet/>
      <dgm:spPr/>
      <dgm:t>
        <a:bodyPr/>
        <a:lstStyle/>
        <a:p>
          <a:endParaRPr lang="ru-RU"/>
        </a:p>
      </dgm:t>
    </dgm:pt>
    <dgm:pt modelId="{D61B90DE-8265-4E8C-90FF-2836C60B95B3}" type="sibTrans" cxnId="{8236165C-6C6A-4E2D-B1E1-C9DAAB9B406D}">
      <dgm:prSet/>
      <dgm:spPr/>
      <dgm:t>
        <a:bodyPr/>
        <a:lstStyle/>
        <a:p>
          <a:endParaRPr lang="ru-RU"/>
        </a:p>
      </dgm:t>
    </dgm:pt>
    <dgm:pt modelId="{2F6C50C5-8588-4CEF-AFC0-E1004F05979C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Цель: 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создать условия для достижения образовательных результатов ФГОС на уроках истории и обществознания,    занятиях внеурочной и внеклассной деятельности средствами включения учащихся в проектную  деятельность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F4DF77E-54F6-4EAF-96C9-0BF30BDA0306}" type="parTrans" cxnId="{32759832-DFB6-4E11-9BCE-59C58D7F4D7C}">
      <dgm:prSet/>
      <dgm:spPr/>
      <dgm:t>
        <a:bodyPr/>
        <a:lstStyle/>
        <a:p>
          <a:endParaRPr lang="ru-RU"/>
        </a:p>
      </dgm:t>
    </dgm:pt>
    <dgm:pt modelId="{E050000B-0C74-4ACA-AAFE-8276C7BBC895}" type="sibTrans" cxnId="{32759832-DFB6-4E11-9BCE-59C58D7F4D7C}">
      <dgm:prSet/>
      <dgm:spPr/>
      <dgm:t>
        <a:bodyPr/>
        <a:lstStyle/>
        <a:p>
          <a:endParaRPr lang="ru-RU"/>
        </a:p>
      </dgm:t>
    </dgm:pt>
    <dgm:pt modelId="{B86A919B-DD7E-4299-975C-A99642B2505B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Задача 2: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Использовать  проектную деятельность на уроках, занятиях внеурочной и внеклассной деятельности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3C19C64-D36E-4ABC-9EE2-A6DA81337A56}" type="parTrans" cxnId="{DBBE4C0C-8072-42A2-A095-7C3EB1790B0A}">
      <dgm:prSet/>
      <dgm:spPr/>
      <dgm:t>
        <a:bodyPr/>
        <a:lstStyle/>
        <a:p>
          <a:endParaRPr lang="ru-RU"/>
        </a:p>
      </dgm:t>
    </dgm:pt>
    <dgm:pt modelId="{AE97ED28-9C56-4440-9379-07D860617911}" type="sibTrans" cxnId="{DBBE4C0C-8072-42A2-A095-7C3EB1790B0A}">
      <dgm:prSet/>
      <dgm:spPr/>
      <dgm:t>
        <a:bodyPr/>
        <a:lstStyle/>
        <a:p>
          <a:endParaRPr lang="ru-RU"/>
        </a:p>
      </dgm:t>
    </dgm:pt>
    <dgm:pt modelId="{84E371B6-14DE-4376-AB58-8B3EB2832A58}" type="pres">
      <dgm:prSet presAssocID="{C86E5F7A-57FC-47FE-A402-A7499F1E4E94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CEE7D8-841F-4BEC-BCC6-0549B93B7204}" type="pres">
      <dgm:prSet presAssocID="{C86E5F7A-57FC-47FE-A402-A7499F1E4E94}" presName="arrow" presStyleLbl="bgShp" presStyleIdx="0" presStyleCn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5C19798A-3135-4BA2-9D57-795F913D6B67}" type="pres">
      <dgm:prSet presAssocID="{C86E5F7A-57FC-47FE-A402-A7499F1E4E94}" presName="arrowDiagram4" presStyleCnt="0"/>
      <dgm:spPr/>
    </dgm:pt>
    <dgm:pt modelId="{AA9EE401-1AB0-4726-A8E3-6A2D919FD8F3}" type="pres">
      <dgm:prSet presAssocID="{C3094FF5-A396-41AE-8E26-182E2D5345AB}" presName="bullet4a" presStyleLbl="node1" presStyleIdx="0" presStyleCnt="4"/>
      <dgm:spPr/>
    </dgm:pt>
    <dgm:pt modelId="{88475259-4D42-4A40-82CC-EEF9FC1A9937}" type="pres">
      <dgm:prSet presAssocID="{C3094FF5-A396-41AE-8E26-182E2D5345AB}" presName="textBox4a" presStyleLbl="revTx" presStyleIdx="0" presStyleCnt="4" custScaleX="105504" custLinFactX="100000" custLinFactY="-100000" custLinFactNeighborX="140247" custLinFactNeighborY="-1418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DAB4F-832F-4FAC-A448-D80A602B5654}" type="pres">
      <dgm:prSet presAssocID="{8D0BDEC1-131B-4867-9A88-5A3F4B879BCE}" presName="bullet4b" presStyleLbl="node1" presStyleIdx="1" presStyleCnt="4"/>
      <dgm:spPr/>
    </dgm:pt>
    <dgm:pt modelId="{6B4B74A2-08B5-4E87-AECC-8CB5E9481982}" type="pres">
      <dgm:prSet presAssocID="{8D0BDEC1-131B-4867-9A88-5A3F4B879BCE}" presName="textBox4b" presStyleLbl="revTx" presStyleIdx="1" presStyleCnt="4" custLinFactNeighborX="-86183" custLinFactNeighborY="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55FB39-F94D-4DB1-87FE-B5E6BA326498}" type="pres">
      <dgm:prSet presAssocID="{2F6C50C5-8588-4CEF-AFC0-E1004F05979C}" presName="bullet4c" presStyleLbl="node1" presStyleIdx="2" presStyleCnt="4"/>
      <dgm:spPr/>
    </dgm:pt>
    <dgm:pt modelId="{C935C6BE-9596-478B-825C-B055F760A61D}" type="pres">
      <dgm:prSet presAssocID="{2F6C50C5-8588-4CEF-AFC0-E1004F05979C}" presName="textBox4c" presStyleLbl="revTx" presStyleIdx="2" presStyleCnt="4" custLinFactX="33435" custLinFactNeighborX="100000" custLinFactNeighborY="-612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39123-1AA9-455F-8790-76FEEAFCE312}" type="pres">
      <dgm:prSet presAssocID="{B86A919B-DD7E-4299-975C-A99642B2505B}" presName="bullet4d" presStyleLbl="node1" presStyleIdx="3" presStyleCnt="4"/>
      <dgm:spPr/>
    </dgm:pt>
    <dgm:pt modelId="{4F4661C2-0449-449A-A3F6-CE662D0A0F77}" type="pres">
      <dgm:prSet presAssocID="{B86A919B-DD7E-4299-975C-A99642B2505B}" presName="textBox4d" presStyleLbl="revTx" presStyleIdx="3" presStyleCnt="4" custScaleX="95150" custScaleY="86769" custLinFactX="-100000" custLinFactNeighborX="-112915" custLinFactNeighborY="13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071C9C-6935-4863-88A6-335068724354}" type="presOf" srcId="{B86A919B-DD7E-4299-975C-A99642B2505B}" destId="{4F4661C2-0449-449A-A3F6-CE662D0A0F77}" srcOrd="0" destOrd="0" presId="urn:microsoft.com/office/officeart/2005/8/layout/arrow2"/>
    <dgm:cxn modelId="{7E4F74EB-EF56-44FF-B2D6-653528586C72}" type="presOf" srcId="{2F6C50C5-8588-4CEF-AFC0-E1004F05979C}" destId="{C935C6BE-9596-478B-825C-B055F760A61D}" srcOrd="0" destOrd="0" presId="urn:microsoft.com/office/officeart/2005/8/layout/arrow2"/>
    <dgm:cxn modelId="{F820A1F7-9CFF-486A-AA10-C164C823AE37}" type="presOf" srcId="{C3094FF5-A396-41AE-8E26-182E2D5345AB}" destId="{88475259-4D42-4A40-82CC-EEF9FC1A9937}" srcOrd="0" destOrd="0" presId="urn:microsoft.com/office/officeart/2005/8/layout/arrow2"/>
    <dgm:cxn modelId="{32759832-DFB6-4E11-9BCE-59C58D7F4D7C}" srcId="{C86E5F7A-57FC-47FE-A402-A7499F1E4E94}" destId="{2F6C50C5-8588-4CEF-AFC0-E1004F05979C}" srcOrd="2" destOrd="0" parTransId="{5F4DF77E-54F6-4EAF-96C9-0BF30BDA0306}" sibTransId="{E050000B-0C74-4ACA-AAFE-8276C7BBC895}"/>
    <dgm:cxn modelId="{8236165C-6C6A-4E2D-B1E1-C9DAAB9B406D}" srcId="{C86E5F7A-57FC-47FE-A402-A7499F1E4E94}" destId="{8D0BDEC1-131B-4867-9A88-5A3F4B879BCE}" srcOrd="1" destOrd="0" parTransId="{C4620B80-8C54-45D7-9D42-F04C4C1D0F51}" sibTransId="{D61B90DE-8265-4E8C-90FF-2836C60B95B3}"/>
    <dgm:cxn modelId="{CCDDB5A4-3434-422D-BF0E-2B5160159147}" type="presOf" srcId="{8D0BDEC1-131B-4867-9A88-5A3F4B879BCE}" destId="{6B4B74A2-08B5-4E87-AECC-8CB5E9481982}" srcOrd="0" destOrd="0" presId="urn:microsoft.com/office/officeart/2005/8/layout/arrow2"/>
    <dgm:cxn modelId="{B236CCFD-A0C1-4AAB-B93F-130D547717AC}" type="presOf" srcId="{C86E5F7A-57FC-47FE-A402-A7499F1E4E94}" destId="{84E371B6-14DE-4376-AB58-8B3EB2832A58}" srcOrd="0" destOrd="0" presId="urn:microsoft.com/office/officeart/2005/8/layout/arrow2"/>
    <dgm:cxn modelId="{BC9F7F07-512C-456E-A86C-60641D724585}" srcId="{C86E5F7A-57FC-47FE-A402-A7499F1E4E94}" destId="{C3094FF5-A396-41AE-8E26-182E2D5345AB}" srcOrd="0" destOrd="0" parTransId="{9110DE89-DD14-4882-8317-0125DF43E6E0}" sibTransId="{32E2C9A1-6C7D-4019-987F-8C84584A7062}"/>
    <dgm:cxn modelId="{DBBE4C0C-8072-42A2-A095-7C3EB1790B0A}" srcId="{C86E5F7A-57FC-47FE-A402-A7499F1E4E94}" destId="{B86A919B-DD7E-4299-975C-A99642B2505B}" srcOrd="3" destOrd="0" parTransId="{B3C19C64-D36E-4ABC-9EE2-A6DA81337A56}" sibTransId="{AE97ED28-9C56-4440-9379-07D860617911}"/>
    <dgm:cxn modelId="{A860B20E-4494-4A4A-827B-0DD9B8DB3423}" type="presParOf" srcId="{84E371B6-14DE-4376-AB58-8B3EB2832A58}" destId="{EBCEE7D8-841F-4BEC-BCC6-0549B93B7204}" srcOrd="0" destOrd="0" presId="urn:microsoft.com/office/officeart/2005/8/layout/arrow2"/>
    <dgm:cxn modelId="{4CAA3705-4DCB-4566-A014-603BADF708C8}" type="presParOf" srcId="{84E371B6-14DE-4376-AB58-8B3EB2832A58}" destId="{5C19798A-3135-4BA2-9D57-795F913D6B67}" srcOrd="1" destOrd="0" presId="urn:microsoft.com/office/officeart/2005/8/layout/arrow2"/>
    <dgm:cxn modelId="{487B0286-BB97-4EFB-A70E-9979ECB88D13}" type="presParOf" srcId="{5C19798A-3135-4BA2-9D57-795F913D6B67}" destId="{AA9EE401-1AB0-4726-A8E3-6A2D919FD8F3}" srcOrd="0" destOrd="0" presId="urn:microsoft.com/office/officeart/2005/8/layout/arrow2"/>
    <dgm:cxn modelId="{31A0AF05-08D2-4567-9647-1F10716475CE}" type="presParOf" srcId="{5C19798A-3135-4BA2-9D57-795F913D6B67}" destId="{88475259-4D42-4A40-82CC-EEF9FC1A9937}" srcOrd="1" destOrd="0" presId="urn:microsoft.com/office/officeart/2005/8/layout/arrow2"/>
    <dgm:cxn modelId="{5272252A-DE5C-4049-B327-2F0D6E8AD818}" type="presParOf" srcId="{5C19798A-3135-4BA2-9D57-795F913D6B67}" destId="{949DAB4F-832F-4FAC-A448-D80A602B5654}" srcOrd="2" destOrd="0" presId="urn:microsoft.com/office/officeart/2005/8/layout/arrow2"/>
    <dgm:cxn modelId="{289DE044-6EDA-4F44-A106-6E6230D75FA5}" type="presParOf" srcId="{5C19798A-3135-4BA2-9D57-795F913D6B67}" destId="{6B4B74A2-08B5-4E87-AECC-8CB5E9481982}" srcOrd="3" destOrd="0" presId="urn:microsoft.com/office/officeart/2005/8/layout/arrow2"/>
    <dgm:cxn modelId="{7BB51EF7-D92E-4BDE-96ED-C3CDC6E57425}" type="presParOf" srcId="{5C19798A-3135-4BA2-9D57-795F913D6B67}" destId="{E755FB39-F94D-4DB1-87FE-B5E6BA326498}" srcOrd="4" destOrd="0" presId="urn:microsoft.com/office/officeart/2005/8/layout/arrow2"/>
    <dgm:cxn modelId="{A083A670-3F55-46FE-8B31-E2835D53CD0D}" type="presParOf" srcId="{5C19798A-3135-4BA2-9D57-795F913D6B67}" destId="{C935C6BE-9596-478B-825C-B055F760A61D}" srcOrd="5" destOrd="0" presId="urn:microsoft.com/office/officeart/2005/8/layout/arrow2"/>
    <dgm:cxn modelId="{1AA6C9DC-5740-404B-BF50-3E5E3D6D8526}" type="presParOf" srcId="{5C19798A-3135-4BA2-9D57-795F913D6B67}" destId="{3D639123-1AA9-455F-8790-76FEEAFCE312}" srcOrd="6" destOrd="0" presId="urn:microsoft.com/office/officeart/2005/8/layout/arrow2"/>
    <dgm:cxn modelId="{0762E28C-E718-4CF6-AA56-AC1FC2789FB9}" type="presParOf" srcId="{5C19798A-3135-4BA2-9D57-795F913D6B67}" destId="{4F4661C2-0449-449A-A3F6-CE662D0A0F77}" srcOrd="7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0.05096</cdr:x>
      <cdr:y>0</cdr:y>
    </cdr:from>
    <cdr:to>
      <cdr:x>0.61021</cdr:x>
      <cdr:y>0.47981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01917" y="0"/>
          <a:ext cx="4410635" cy="26212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</a:t>
          </a:r>
        </a:p>
        <a:p xmlns:a="http://schemas.openxmlformats.org/drawingml/2006/main">
          <a:endParaRPr lang="ru-RU" sz="1400" dirty="0" smtClean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400" dirty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</a:t>
          </a:r>
        </a:p>
        <a:p xmlns:a="http://schemas.openxmlformats.org/drawingml/2006/main">
          <a:endParaRPr lang="ru-RU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99152-007D-428F-BF91-E6A2169E5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4/24/2022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21906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408029" y="3138443"/>
            <a:ext cx="4584032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n w="0"/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68414" y="1335742"/>
            <a:ext cx="4519448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Публичная презентация результатов педагогической  деятельности  учителя истории и обществознания МБОУ «СОШ №10 г. Новоалтайска Алтайского края»                   </a:t>
            </a:r>
            <a:r>
              <a:rPr lang="ru-RU" sz="2300" b="1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Доброгорской</a:t>
            </a:r>
            <a:r>
              <a:rPr lang="ru-RU" sz="23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Е.В.</a:t>
            </a:r>
          </a:p>
          <a:p>
            <a:pPr algn="ctr"/>
            <a:r>
              <a:rPr lang="ru-RU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961648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Организация образовательного процесса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Социально-ориентированное направление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65413" y="1228166"/>
            <a:ext cx="3485169" cy="23218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8-11 классы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Библиотека в цифровой среде (прием «Корзина идей») 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10 класс: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Брейн-ринг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«Я - студент»! (метод «Листок самодиагностики»)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Проект «Я считаю» (метод «Мозговой штурм» )</a:t>
            </a:r>
          </a:p>
        </p:txBody>
      </p:sp>
      <p:pic>
        <p:nvPicPr>
          <p:cNvPr id="12" name="Содержимое 3" descr="ш.JPG"/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838092" y="4332455"/>
            <a:ext cx="2938356" cy="20683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14" name="Прямоугольник 13"/>
          <p:cNvSpPr/>
          <p:nvPr/>
        </p:nvSpPr>
        <p:spPr>
          <a:xfrm>
            <a:off x="6239265" y="3862898"/>
            <a:ext cx="2355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Брейн-ринг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«Я - студент»! </a:t>
            </a:r>
            <a:endParaRPr lang="ru-RU" sz="1400" b="1" dirty="0"/>
          </a:p>
        </p:txBody>
      </p:sp>
      <p:pic>
        <p:nvPicPr>
          <p:cNvPr id="55299" name="Picture 3" descr="C:\Documents and Settings\Светлана Петровна\Мои документы\Downloads\Фото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0845" y="2066965"/>
            <a:ext cx="3011221" cy="1693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" name="Прямоугольник 16"/>
          <p:cNvSpPr/>
          <p:nvPr/>
        </p:nvSpPr>
        <p:spPr>
          <a:xfrm>
            <a:off x="5828043" y="1357422"/>
            <a:ext cx="27733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Библиотека в цифровой среде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кадр из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видео-ролика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Литрес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3538185"/>
            <a:ext cx="3415553" cy="219026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6350"/>
            <a:bevelB w="635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образовательного процесса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01905" y="1270000"/>
            <a:ext cx="6920753" cy="4906963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Мною разработана программа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«Индивидуальный проект»,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которая   средствами ТРКМ способствует: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формированию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креативной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критически мыслящий, активно и целенаправленно познающий мир, осознающий ценность образования и науки личности;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повышению уровня коммуникативной, информационной компетенций обучающихся;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	В Программе предусмотрены следующие аспекты: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преемственность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ориентация на образовательные потребности обучающихся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возможность индивидуализации и дифференциации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самостоятельности и творческого потенциала </a:t>
            </a:r>
          </a:p>
          <a:p>
            <a:pPr>
              <a:buFont typeface="Wingdings" pitchFamily="2" charset="2"/>
              <a:buChar char="Ø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Позитивная динамика уровня учебных достижений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97741" y="1270000"/>
            <a:ext cx="6723530" cy="4906963"/>
          </a:xfrm>
          <a:solidFill>
            <a:schemeClr val="bg2"/>
          </a:solidFill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600" b="1" dirty="0" smtClean="0"/>
              <a:t>Предмет                                                     </a:t>
            </a:r>
            <a:endParaRPr lang="ru-RU" sz="1600" dirty="0" smtClean="0"/>
          </a:p>
          <a:p>
            <a:r>
              <a:rPr lang="ru-RU" sz="1600" b="1" dirty="0" smtClean="0"/>
              <a:t>Средний тестовый балл ЕГЭ</a:t>
            </a:r>
          </a:p>
          <a:p>
            <a:pPr>
              <a:buNone/>
            </a:pPr>
            <a:r>
              <a:rPr lang="ru-RU" sz="1600" b="1" dirty="0" smtClean="0"/>
              <a:t>              по ОО/АК</a:t>
            </a:r>
            <a:endParaRPr lang="ru-RU" sz="1600" dirty="0" smtClean="0"/>
          </a:p>
          <a:p>
            <a:r>
              <a:rPr lang="ru-RU" sz="1600" b="1" dirty="0" smtClean="0"/>
              <a:t>2019 год ОО/АК</a:t>
            </a:r>
            <a:endParaRPr lang="ru-RU" sz="1600" dirty="0" smtClean="0"/>
          </a:p>
          <a:p>
            <a:r>
              <a:rPr lang="ru-RU" sz="1600" b="1" dirty="0" smtClean="0"/>
              <a:t>2020 ОО/АК</a:t>
            </a:r>
            <a:endParaRPr lang="ru-RU" sz="1600" dirty="0" smtClean="0"/>
          </a:p>
          <a:p>
            <a:r>
              <a:rPr lang="ru-RU" sz="1600" b="1" dirty="0" smtClean="0"/>
              <a:t>2021 ОО/АК</a:t>
            </a:r>
            <a:endParaRPr lang="ru-RU" sz="1600" dirty="0" smtClean="0"/>
          </a:p>
          <a:p>
            <a:r>
              <a:rPr lang="ru-RU" sz="1600" dirty="0" smtClean="0"/>
              <a:t>История</a:t>
            </a:r>
          </a:p>
          <a:p>
            <a:r>
              <a:rPr lang="ru-RU" sz="1600" dirty="0" smtClean="0"/>
              <a:t>57,57/55,26</a:t>
            </a:r>
          </a:p>
          <a:p>
            <a:r>
              <a:rPr lang="ru-RU" sz="1600" dirty="0" smtClean="0"/>
              <a:t>59,8/56,0</a:t>
            </a:r>
          </a:p>
          <a:p>
            <a:r>
              <a:rPr lang="ru-RU" sz="1600" dirty="0" smtClean="0"/>
              <a:t>61,86/53,19</a:t>
            </a:r>
          </a:p>
          <a:p>
            <a:r>
              <a:rPr lang="ru-RU" sz="1600" dirty="0" smtClean="0"/>
              <a:t>Обществознание</a:t>
            </a:r>
          </a:p>
          <a:p>
            <a:r>
              <a:rPr lang="ru-RU" sz="1600" dirty="0" smtClean="0"/>
              <a:t>55,76/53,05</a:t>
            </a:r>
          </a:p>
          <a:p>
            <a:r>
              <a:rPr lang="ru-RU" sz="1600" dirty="0" smtClean="0"/>
              <a:t>56,55/54,44</a:t>
            </a:r>
          </a:p>
          <a:p>
            <a:r>
              <a:rPr lang="ru-RU" sz="1600" dirty="0" smtClean="0"/>
              <a:t>56,58/54,93</a:t>
            </a:r>
          </a:p>
          <a:p>
            <a:pPr>
              <a:buNone/>
            </a:pPr>
            <a:r>
              <a:rPr lang="ru-RU" sz="1600" b="1" dirty="0" smtClean="0"/>
              <a:t>Предмет </a:t>
            </a:r>
            <a:endParaRPr lang="ru-RU" sz="1600" dirty="0" smtClean="0"/>
          </a:p>
          <a:p>
            <a:r>
              <a:rPr lang="ru-RU" sz="1600" b="1" dirty="0" smtClean="0"/>
              <a:t>Средний тестовый балл ОГЭ</a:t>
            </a:r>
          </a:p>
          <a:p>
            <a:pPr>
              <a:buNone/>
            </a:pPr>
            <a:r>
              <a:rPr lang="ru-RU" sz="1600" b="1" dirty="0" smtClean="0"/>
              <a:t>                 по ОО/АК</a:t>
            </a:r>
            <a:endParaRPr lang="ru-RU" sz="1600" dirty="0" smtClean="0"/>
          </a:p>
          <a:p>
            <a:r>
              <a:rPr lang="ru-RU" sz="1600" b="1" dirty="0" smtClean="0"/>
              <a:t>2019 год ОО/АК</a:t>
            </a:r>
            <a:endParaRPr lang="ru-RU" sz="1600" dirty="0" smtClean="0"/>
          </a:p>
          <a:p>
            <a:r>
              <a:rPr lang="ru-RU" sz="1600" b="1" dirty="0" smtClean="0"/>
              <a:t>2020 ОО/АК</a:t>
            </a:r>
            <a:endParaRPr lang="ru-RU" sz="1600" dirty="0" smtClean="0"/>
          </a:p>
          <a:p>
            <a:r>
              <a:rPr lang="ru-RU" sz="1600" b="1" dirty="0" smtClean="0"/>
              <a:t>2021 ОО/АК</a:t>
            </a:r>
            <a:endParaRPr lang="ru-RU" sz="1600" dirty="0" smtClean="0"/>
          </a:p>
          <a:p>
            <a:r>
              <a:rPr lang="ru-RU" sz="1600" dirty="0" smtClean="0"/>
              <a:t>История</a:t>
            </a:r>
          </a:p>
          <a:p>
            <a:r>
              <a:rPr lang="ru-RU" sz="1600" dirty="0" smtClean="0"/>
              <a:t>4/3,45</a:t>
            </a:r>
          </a:p>
          <a:p>
            <a:r>
              <a:rPr lang="ru-RU" sz="1600" dirty="0" smtClean="0"/>
              <a:t> Не преподавала в выпускных классах</a:t>
            </a:r>
          </a:p>
          <a:p>
            <a:r>
              <a:rPr lang="ru-RU" sz="1600" dirty="0" smtClean="0"/>
              <a:t>ОГЭ не проводилось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Позитивные результаты внеурочной и внеклассной деятельности обучающихся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97741" y="1270000"/>
            <a:ext cx="6723530" cy="4906963"/>
          </a:xfrm>
          <a:solidFill>
            <a:srgbClr val="FFFFFF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Рисунок SmartArt 3"/>
          <p:cNvGraphicFramePr>
            <a:graphicFrameLocks/>
          </p:cNvGraphicFramePr>
          <p:nvPr/>
        </p:nvGraphicFramePr>
        <p:xfrm>
          <a:off x="1667434" y="1299884"/>
          <a:ext cx="7351059" cy="49316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11208"/>
                <a:gridCol w="3622158"/>
                <a:gridCol w="1308847"/>
                <a:gridCol w="1308846"/>
              </a:tblGrid>
              <a:tr h="50311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Уровень и наименование конкурса,</a:t>
                      </a:r>
                      <a:r>
                        <a:rPr lang="ru-RU" sz="1600" baseline="0" dirty="0" smtClean="0"/>
                        <a:t> олимпиады и </a:t>
                      </a:r>
                      <a:r>
                        <a:rPr lang="ru-RU" sz="1600" baseline="0" dirty="0" err="1" smtClean="0"/>
                        <a:t>т.д</a:t>
                      </a:r>
                      <a:r>
                        <a:rPr lang="ru-RU" sz="1600" baseline="0" dirty="0" smtClean="0"/>
                        <a:t> по предметам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участников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Результат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4719">
                <a:tc>
                  <a:txBody>
                    <a:bodyPr/>
                    <a:lstStyle/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pc="5" dirty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400" spc="5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1400" spc="5" dirty="0">
                          <a:latin typeface="Times New Roman" pitchFamily="18" charset="0"/>
                          <a:cs typeface="Times New Roman" pitchFamily="18" charset="0"/>
                        </a:rPr>
                        <a:t>-201</a:t>
                      </a:r>
                      <a:r>
                        <a:rPr lang="ru-RU" sz="1400" spc="5" dirty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latin typeface="Times New Roman" pitchFamily="18" charset="0"/>
                          <a:cs typeface="Times New Roman" pitchFamily="18" charset="0"/>
                        </a:rPr>
                        <a:t>Всероссийская олимпиада школьников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 dirty="0">
                          <a:latin typeface="Times New Roman" pitchFamily="18" charset="0"/>
                          <a:cs typeface="Times New Roman" pitchFamily="18" charset="0"/>
                        </a:rPr>
                        <a:t>Муниципальный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6 участников/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2 призера/</a:t>
                      </a:r>
                      <a:r>
                        <a:rPr lang="ru-RU" sz="1400" kern="5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72008">
                <a:tc>
                  <a:txBody>
                    <a:bodyPr/>
                    <a:lstStyle/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spc="5" dirty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400" spc="5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1400" spc="5" dirty="0">
                          <a:latin typeface="Times New Roman" pitchFamily="18" charset="0"/>
                          <a:cs typeface="Times New Roman" pitchFamily="18" charset="0"/>
                        </a:rPr>
                        <a:t>-201</a:t>
                      </a:r>
                      <a:r>
                        <a:rPr lang="ru-RU" sz="1400" spc="5" dirty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latin typeface="Times New Roman" pitchFamily="18" charset="0"/>
                          <a:cs typeface="Times New Roman" pitchFamily="18" charset="0"/>
                        </a:rPr>
                        <a:t>Всероссийская олимпиада школьников 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>
                          <a:latin typeface="Times New Roman" pitchFamily="18" charset="0"/>
                          <a:cs typeface="Times New Roman" pitchFamily="18" charset="0"/>
                        </a:rPr>
                        <a:t>Региональный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участник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4719">
                <a:tc>
                  <a:txBody>
                    <a:bodyPr/>
                    <a:lstStyle/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 dirty="0">
                          <a:latin typeface="Times New Roman" pitchFamily="18" charset="0"/>
                          <a:cs typeface="Times New Roman" pitchFamily="18" charset="0"/>
                        </a:rPr>
                        <a:t>2019-2020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1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latin typeface="Times New Roman" pitchFamily="18" charset="0"/>
                          <a:cs typeface="Times New Roman" pitchFamily="18" charset="0"/>
                        </a:rPr>
                        <a:t>Всероссийская олимпиада школьников 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>
                          <a:latin typeface="Times New Roman" pitchFamily="18" charset="0"/>
                          <a:cs typeface="Times New Roman" pitchFamily="18" charset="0"/>
                        </a:rPr>
                        <a:t>Муниципальный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8 участников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3 призера/</a:t>
                      </a:r>
                      <a:r>
                        <a:rPr lang="ru-RU" sz="1400" kern="5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72008">
                <a:tc>
                  <a:txBody>
                    <a:bodyPr/>
                    <a:lstStyle/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 dirty="0">
                          <a:latin typeface="Times New Roman" pitchFamily="18" charset="0"/>
                          <a:cs typeface="Times New Roman" pitchFamily="18" charset="0"/>
                        </a:rPr>
                        <a:t>2019-2020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latin typeface="Times New Roman" pitchFamily="18" charset="0"/>
                          <a:cs typeface="Times New Roman" pitchFamily="18" charset="0"/>
                        </a:rPr>
                        <a:t>Всероссийская олимпиада школьников по праву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>
                          <a:latin typeface="Times New Roman" pitchFamily="18" charset="0"/>
                          <a:cs typeface="Times New Roman" pitchFamily="18" charset="0"/>
                        </a:rPr>
                        <a:t>Региональный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участник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5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2020-2021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Всероссийская олимпиада школьников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участников/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призера/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5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2020-2021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Всероссийская олимпиада школьников по праву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участник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5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2020-2021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Олимпиада школьников «Ломоносов» 2020/21 учебного года. История российской государственности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участник/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призер/</a:t>
                      </a:r>
                      <a:r>
                        <a:rPr lang="ru-RU" sz="1400" b="1" kern="50" dirty="0"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5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2020-2021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50"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Олимпиада школьников «Ломоносов» 2020/21 учебного года. История российской государственности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5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Федеральный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участник/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R="1714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5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призер/</a:t>
                      </a:r>
                      <a:r>
                        <a:rPr lang="ru-RU" sz="1400" b="1" kern="50" dirty="0"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Позитивные результаты внеурочной и внеклассной деятельности обучающихся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97741" y="1270000"/>
            <a:ext cx="6723530" cy="4906963"/>
          </a:xfrm>
          <a:solidFill>
            <a:srgbClr val="FFFFFF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Рисунок SmartArt 3"/>
          <p:cNvGraphicFramePr>
            <a:graphicFrameLocks/>
          </p:cNvGraphicFramePr>
          <p:nvPr/>
        </p:nvGraphicFramePr>
        <p:xfrm>
          <a:off x="1792941" y="1299881"/>
          <a:ext cx="6990618" cy="3823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723"/>
                <a:gridCol w="3219442"/>
                <a:gridCol w="1262914"/>
                <a:gridCol w="1451539"/>
              </a:tblGrid>
              <a:tr h="7142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Уровень и наименование конкурса,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олимпиады и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т.д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предметам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21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2018-2019</a:t>
                      </a:r>
                    </a:p>
                    <a:p>
                      <a:pPr algn="just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среди общеобразовательных организаций Алтайского края на лучшую работу с электронными ресурсами «Школьная библиотека в цифровой среде»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Диплом победителя</a:t>
                      </a:r>
                    </a:p>
                    <a:p>
                      <a:pPr algn="just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5499"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2020-2021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Турнир знатоков избирательного права «Границы моего Я» «Центральная городская библиотека имени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Л.С.Мерзликина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4855"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2020-2021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на получения гранта губернатора Алтайского края «Я считаю»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5739"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2021-2022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Чемпионат по финансовой грамотности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Призер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Позитивные результаты по выполнению функции классного руководителя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31576" y="1386542"/>
            <a:ext cx="6892737" cy="490696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2006 года ориентирую деятельность на создание классных детских объединений, которые имеют свою Программу. При разработке Программ учитываю: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социальный состав класса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возрастные и индивидуальные особенности и потребности обучающихся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включения родительской общественности в деятельность классных коллективов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обязательное включение обучающихся и их родителей в проектную деятельность</a:t>
            </a: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556033" y="891380"/>
            <a:ext cx="7156978" cy="5814589"/>
            <a:chOff x="1246" y="1679"/>
            <a:chExt cx="3185" cy="465"/>
          </a:xfrm>
        </p:grpSpPr>
        <p:sp>
          <p:nvSpPr>
            <p:cNvPr id="3" name="Freeform 15"/>
            <p:cNvSpPr>
              <a:spLocks/>
            </p:cNvSpPr>
            <p:nvPr/>
          </p:nvSpPr>
          <p:spPr bwMode="gray">
            <a:xfrm>
              <a:off x="1363" y="1938"/>
              <a:ext cx="2891" cy="206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Rectangle 16"/>
            <p:cNvSpPr>
              <a:spLocks noChangeArrowheads="1"/>
            </p:cNvSpPr>
            <p:nvPr/>
          </p:nvSpPr>
          <p:spPr bwMode="gray">
            <a:xfrm>
              <a:off x="1246" y="1679"/>
              <a:ext cx="3185" cy="420"/>
            </a:xfrm>
            <a:prstGeom prst="rect">
              <a:avLst/>
            </a:prstGeom>
            <a:gradFill rotWithShape="1">
              <a:gsLst>
                <a:gs pos="0">
                  <a:srgbClr val="9EB0FE">
                    <a:gamma/>
                    <a:tint val="51373"/>
                    <a:invGamma/>
                  </a:srgbClr>
                </a:gs>
                <a:gs pos="100000">
                  <a:srgbClr val="9EB0FE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 smtClean="0"/>
            </a:p>
            <a:p>
              <a:endParaRPr lang="en-US" dirty="0"/>
            </a:p>
          </p:txBody>
        </p:sp>
      </p:grpSp>
      <p:pic>
        <p:nvPicPr>
          <p:cNvPr id="5" name="Содержимое 8" descr="IMG-20200320-WA00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306" y="338500"/>
            <a:ext cx="2570397" cy="34232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Содержимое 12" descr="фото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873602" y="1324211"/>
            <a:ext cx="3208581" cy="24064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20" descr="фото 3.JPG"/>
          <p:cNvPicPr>
            <a:picLocks noChangeAspect="1"/>
          </p:cNvPicPr>
          <p:nvPr/>
        </p:nvPicPr>
        <p:blipFill>
          <a:blip r:embed="rId4" cstate="print"/>
          <a:srcRect t="9171" r="15308"/>
          <a:stretch>
            <a:fillRect/>
          </a:stretch>
        </p:blipFill>
        <p:spPr>
          <a:xfrm rot="5400000">
            <a:off x="1333446" y="3744106"/>
            <a:ext cx="2646071" cy="21283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Содержимое 22" descr="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24009" y="914892"/>
            <a:ext cx="2605868" cy="34060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24" descr="IMG_073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22140" y="4521302"/>
            <a:ext cx="2828961" cy="21217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Содержимое 26" descr="в.JPG"/>
          <p:cNvPicPr>
            <a:picLocks noChangeAspect="1"/>
          </p:cNvPicPr>
          <p:nvPr/>
        </p:nvPicPr>
        <p:blipFill>
          <a:blip r:embed="rId7" cstate="print"/>
          <a:srcRect l="17858"/>
          <a:stretch>
            <a:fillRect/>
          </a:stretch>
        </p:blipFill>
        <p:spPr>
          <a:xfrm>
            <a:off x="6264166" y="3906030"/>
            <a:ext cx="2430024" cy="22096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Обобщение и распространение опыта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89528" y="877047"/>
          <a:ext cx="7082119" cy="3770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2285"/>
                <a:gridCol w="3499834"/>
              </a:tblGrid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Тематика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Выступление на УМО учителей общественно-научных и естественнонаучных дисциплин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Элективный курс «Индивидуальный проект»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как условие реализации ФГОС СОО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Выступление на педагогическом совете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Критерии  оценки уровня выполнения и защиты индивидуальных проектов обучающихся в рамках реализации программы элективного курса «Индивидуальный проект» для обучающихся 10-11 классов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Мастер-класс в рамках  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IX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муниципального методического фестиваля «Моя педагогическая инициатива»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Особенности организации проектной деятельности обучающихся средней школы. (Из опыта работы по реализации программы элективного курса «Индивидуальный проект»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Конкурс методических разработок «Я реализую ФГОС»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«Приемы кристаллизации тем исследования в условиях формирования умений самостоятельной проектной деятельности  обучающихся средней школы»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776248" y="742277"/>
            <a:ext cx="6819111" cy="6289144"/>
            <a:chOff x="1128" y="1680"/>
            <a:chExt cx="3144" cy="486"/>
          </a:xfrm>
        </p:grpSpPr>
        <p:sp>
          <p:nvSpPr>
            <p:cNvPr id="4" name="Freeform 11"/>
            <p:cNvSpPr>
              <a:spLocks/>
            </p:cNvSpPr>
            <p:nvPr/>
          </p:nvSpPr>
          <p:spPr bwMode="gray">
            <a:xfrm>
              <a:off x="1354" y="1938"/>
              <a:ext cx="2822" cy="228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Rectangle 12"/>
            <p:cNvSpPr>
              <a:spLocks noChangeArrowheads="1"/>
            </p:cNvSpPr>
            <p:nvPr/>
          </p:nvSpPr>
          <p:spPr bwMode="gray">
            <a:xfrm>
              <a:off x="1128" y="1680"/>
              <a:ext cx="3144" cy="430"/>
            </a:xfrm>
            <a:prstGeom prst="rect">
              <a:avLst/>
            </a:prstGeom>
            <a:gradFill rotWithShape="1">
              <a:gsLst>
                <a:gs pos="0">
                  <a:srgbClr val="DACB5E">
                    <a:gamma/>
                    <a:tint val="21176"/>
                    <a:invGamma/>
                  </a:srgbClr>
                </a:gs>
                <a:gs pos="100000">
                  <a:srgbClr val="DACB5E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dirty="0" smtClean="0"/>
                <a:t>.</a:t>
              </a:r>
            </a:p>
            <a:p>
              <a:endParaRPr lang="en-US" dirty="0"/>
            </a:p>
          </p:txBody>
        </p:sp>
      </p:grp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933903" y="1355834"/>
          <a:ext cx="6611006" cy="4698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5503"/>
                <a:gridCol w="3305503"/>
              </a:tblGrid>
              <a:tr h="1040525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Повышение квалификации «Технология наставничества в сопровождении детей и семей, находящихся в трудной жизненной ситуации»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Участие в разработке Программ воспитания и социализации обучающихся ОО;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Веду работу по реализации МИПР для обучающихся и их семей находящихся в социально опасной ситуации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06493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«Совершенствование подходов к оцениванию развернутых ответов экзаменационных работ участников ГИА экспертами краевой предметной комиссии по обществознанию»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Участие в работе краевой комиссии по оцениванию развернутых ответов экзаменационных работ участников ГИА. 2018, 2019 – основной эксперт, 2020-старший эксперт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24746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«Совершенствование профессиональных компетенций учителей с учетом ФГОС и Концепции преподавания учебного преподавания учебного предмета «Обществознание» в образовательных организациях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Росссийской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Федерации, реализующих основные общеобразовательные программы»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1.Создаю 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ИКТ-презентации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 для сопровождения собственного выступления, так и для организации образовательной деятельности обучающихся.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2.Систематически и целенаправленно использую упражнения рабочих тетрадей в образовательном процессе5-9 классов, формирую собственный банк заданий, используя типовые упражнения рабочих тетрадей.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3.Участвовала в разработке Положения ШМО«Нормы оценки по учебным предметам в МБОУ «СОШ № 10 г. Новоалтайска Алтайского края»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132082" y="882869"/>
            <a:ext cx="37101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</a:t>
            </a:r>
            <a:endParaRPr lang="en-US" dirty="0"/>
          </a:p>
        </p:txBody>
      </p:sp>
      <p:sp>
        <p:nvSpPr>
          <p:cNvPr id="52" name="Text Box 5"/>
          <p:cNvSpPr txBox="1">
            <a:spLocks noChangeArrowheads="1"/>
          </p:cNvSpPr>
          <p:nvPr/>
        </p:nvSpPr>
        <p:spPr bwMode="gray">
          <a:xfrm>
            <a:off x="3629251" y="3962400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sz="2400" dirty="0">
              <a:solidFill>
                <a:srgbClr val="000000"/>
              </a:solidFill>
            </a:endParaRPr>
          </a:p>
        </p:txBody>
      </p:sp>
      <p:grpSp>
        <p:nvGrpSpPr>
          <p:cNvPr id="57" name="Group 10"/>
          <p:cNvGrpSpPr>
            <a:grpSpLocks/>
          </p:cNvGrpSpPr>
          <p:nvPr/>
        </p:nvGrpSpPr>
        <p:grpSpPr bwMode="auto">
          <a:xfrm>
            <a:off x="2387347" y="854481"/>
            <a:ext cx="6371083" cy="1171858"/>
            <a:chOff x="1311" y="1770"/>
            <a:chExt cx="2928" cy="450"/>
          </a:xfrm>
        </p:grpSpPr>
        <p:sp>
          <p:nvSpPr>
            <p:cNvPr id="58" name="Freeform 11"/>
            <p:cNvSpPr>
              <a:spLocks/>
            </p:cNvSpPr>
            <p:nvPr/>
          </p:nvSpPr>
          <p:spPr bwMode="gray">
            <a:xfrm>
              <a:off x="1440" y="1938"/>
              <a:ext cx="2736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Rectangle 12"/>
            <p:cNvSpPr>
              <a:spLocks noChangeArrowheads="1"/>
            </p:cNvSpPr>
            <p:nvPr/>
          </p:nvSpPr>
          <p:spPr bwMode="gray">
            <a:xfrm>
              <a:off x="1311" y="1770"/>
              <a:ext cx="2928" cy="450"/>
            </a:xfrm>
            <a:prstGeom prst="rect">
              <a:avLst/>
            </a:prstGeom>
            <a:gradFill rotWithShape="1">
              <a:gsLst>
                <a:gs pos="0">
                  <a:srgbClr val="DACB5E">
                    <a:gamma/>
                    <a:tint val="21176"/>
                    <a:invGamma/>
                  </a:srgbClr>
                </a:gs>
                <a:gs pos="100000">
                  <a:srgbClr val="DACB5E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1999г.</a:t>
              </a:r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 - окончила Алтайский государственный педагогический</a:t>
              </a:r>
            </a:p>
            <a:p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университет. Исторический  факультет.</a:t>
              </a:r>
            </a:p>
            <a:p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 Специальность: История. Преподаватель 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1" name="Group 14"/>
          <p:cNvGrpSpPr>
            <a:grpSpLocks/>
          </p:cNvGrpSpPr>
          <p:nvPr/>
        </p:nvGrpSpPr>
        <p:grpSpPr bwMode="auto">
          <a:xfrm>
            <a:off x="2366682" y="2662518"/>
            <a:ext cx="6067869" cy="1930194"/>
            <a:chOff x="1344" y="1680"/>
            <a:chExt cx="2928" cy="448"/>
          </a:xfrm>
        </p:grpSpPr>
        <p:sp>
          <p:nvSpPr>
            <p:cNvPr id="62" name="Freeform 15"/>
            <p:cNvSpPr>
              <a:spLocks/>
            </p:cNvSpPr>
            <p:nvPr/>
          </p:nvSpPr>
          <p:spPr bwMode="gray">
            <a:xfrm>
              <a:off x="1440" y="1938"/>
              <a:ext cx="2736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Rectangle 16"/>
            <p:cNvSpPr>
              <a:spLocks noChangeArrowheads="1"/>
            </p:cNvSpPr>
            <p:nvPr/>
          </p:nvSpPr>
          <p:spPr bwMode="gray">
            <a:xfrm>
              <a:off x="1344" y="1680"/>
              <a:ext cx="2928" cy="393"/>
            </a:xfrm>
            <a:prstGeom prst="rect">
              <a:avLst/>
            </a:prstGeom>
            <a:gradFill rotWithShape="1">
              <a:gsLst>
                <a:gs pos="0">
                  <a:srgbClr val="9EB0FE">
                    <a:gamma/>
                    <a:tint val="51373"/>
                    <a:invGamma/>
                  </a:srgbClr>
                </a:gs>
                <a:gs pos="100000">
                  <a:srgbClr val="9EB0FE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805952" y="3209365"/>
            <a:ext cx="53788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2015 и до настоящего момента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МБОУ «СОШ №10 города Новоалтайска Алтайского края». Учитель истории и обществознания.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517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43257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 опыта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599" y="2687638"/>
            <a:ext cx="6858000" cy="165576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«Проектная деятельность на уроках истории и обществознания, занятиях внеурочной и внеклассной деятельности в условиях достижения образовательных результатов ФГОС»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1" y="375133"/>
            <a:ext cx="7886699" cy="1047221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 опыта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3976" y="1574800"/>
            <a:ext cx="6938683" cy="4906963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Затруднения, возникающие в педагогическим сообществе, которые я успешно решаю: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выбор наиболее эффективной технологии, способствующей реализации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подхода, как методологической основы ФГОС</a:t>
            </a:r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имплементация проектной деятельности 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условиях образовательной организации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оптимальное использование способов проектной деятельности обучающихся для достижения образовательных результатов, соответствующих ФГОС по истории и обществознанию, программам внеурочной и внеклассной деятельности</a:t>
            </a:r>
          </a:p>
          <a:p>
            <a:pPr algn="just">
              <a:buFont typeface="Wingdings" pitchFamily="2" charset="2"/>
              <a:buChar char="Ø"/>
            </a:pPr>
            <a:endParaRPr lang="ru-RU" sz="18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73753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Условия становления опыта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0525" y="1398494"/>
            <a:ext cx="3868340" cy="88246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Социальный статус семей обучающихся МБОУ «СОШ № 10 г. Новоалтайска Алтайского края»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845391" y="1855694"/>
          <a:ext cx="4121056" cy="4849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966448" y="1021977"/>
            <a:ext cx="3989294" cy="95025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Становление опыта 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происходило в период введения и реализации ФГОС ООО на базе МБОУ «СОШ № 10 г. Новоалтайска Алтайского края»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975412" y="1936375"/>
            <a:ext cx="3980329" cy="463475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Образовательная организация 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далее-ОО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 находится в центральной части города. Транспортная сеть обеспечивает беспрепятственный  подъезд обучающихся из отдаленных районов, мобильную взаимосвязь ОО с правовыми, социальными, культурными центрами г. Новоалтайска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Численность обучающихся ежегодно увеличивается в среднем на 10% и в настоящее время насчитывает 1062 человека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  реализации основных образовательных программ ОО ориентируется на основные тенденции развития Российского образования, социальный статус семей, контингент обучающихся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Особенностью образовательной деятельности, организуемой в МБОУ «СОШ № 10г. Новоалтайска Алтайского края» является направленность на инклюзивное образование: из 38 классов-комплектов в 24 реализуются  программы  для обучающихся с разными образовательными  потребностями.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4"/>
            <a:ext cx="8229600" cy="79795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Ведущая педагогическая идея опыта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Рисунок SmartArt 5"/>
          <p:cNvGraphicFramePr>
            <a:graphicFrameLocks noGrp="1"/>
          </p:cNvGraphicFramePr>
          <p:nvPr>
            <p:ph type="dgm" idx="1"/>
          </p:nvPr>
        </p:nvGraphicFramePr>
        <p:xfrm>
          <a:off x="510989" y="1147482"/>
          <a:ext cx="8229600" cy="5360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Технология опыта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Рисунок SmartArt 3"/>
          <p:cNvGraphicFramePr>
            <a:graphicFrameLocks noGrp="1"/>
          </p:cNvGraphicFramePr>
          <p:nvPr>
            <p:ph type="dgm" idx="1"/>
          </p:nvPr>
        </p:nvGraphicFramePr>
        <p:xfrm>
          <a:off x="510989" y="1057836"/>
          <a:ext cx="8229600" cy="5046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7375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Организация образовательного процесса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Гражданско-патриотическое направление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0830" y="1425389"/>
            <a:ext cx="3868340" cy="77096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10 класс. Проект «Человек и война» Особенности формирования личностных и </a:t>
            </a:r>
            <a:r>
              <a:rPr lang="ru-RU" sz="1400" b="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образовательных результатов</a:t>
            </a: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96006" y="2250141"/>
            <a:ext cx="5941288" cy="4025153"/>
          </a:xfrm>
          <a:solidFill>
            <a:srgbClr val="FFFFFF"/>
          </a:solidFill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Продукты: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Стадия вызова: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прием «Картинная галерея» (картины, фотографии содержащие собирательные фрагменты образа )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Стадия осмысления: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метод ТРКМ «Представьте, что вы…» Представьте, что вы солдат…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Формируемые УУД: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умения говорить эмоционально, выражать свою точку зрения, опираясь на факты, ссылаясь на источники информации, умения делать выводы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Стадия рефлексии: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«Прием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»-существенное о предмете изучения, представление результатов,  самоанализ приобретенных умений и способов деятельности, формирование собственного отношения к новым знаниям и умениям</a:t>
            </a:r>
            <a:endParaRPr lang="ru-RU" sz="1400" dirty="0" smtClean="0"/>
          </a:p>
          <a:p>
            <a:pPr lvl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6351" y="1425388"/>
            <a:ext cx="3887391" cy="932330"/>
          </a:xfrm>
          <a:solidFill>
            <a:srgbClr val="FFFFFF"/>
          </a:solidFill>
        </p:spPr>
        <p:txBody>
          <a:bodyPr>
            <a:norm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1084729" y="2505075"/>
            <a:ext cx="7431813" cy="368458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30"/>
            <a:ext cx="7886700" cy="7375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Организация образовательного процесса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Правовое направление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0830" y="1030941"/>
            <a:ext cx="5367546" cy="116541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 класс «Особенности юридической ответственности несовершеннолетних». 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Особенности формирования личностных и </a:t>
            </a:r>
            <a:r>
              <a:rPr lang="ru-RU" sz="1400" b="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> образовательных результатов</a:t>
            </a:r>
          </a:p>
          <a:p>
            <a:pPr algn="just"/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96006" y="2250141"/>
            <a:ext cx="7133594" cy="4025153"/>
          </a:xfrm>
          <a:solidFill>
            <a:srgbClr val="FFFFFF"/>
          </a:solidFill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Продукты: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Стадия вызова: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прием «Ассоциативный ряд» (фотографии детей в различных жизненных ситуациях)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Стадия осмысления: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метод ТРКМ «Скажите, а чем дети на фотографиях отличаются друг от друга» …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Формируемые УУД: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умения говорить аргументировано, выражать свою точку зрения, опираясь на факты, ссылаясь на источники информации, умения делать выводы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Стадия рефлексии: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представление результатов,  самоанализ приобретенных умений и способов деятельности, формирование собственного отношения к новым знаниям и умениям </a:t>
            </a:r>
          </a:p>
          <a:p>
            <a:pPr lvl="0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2821</TotalTime>
  <Words>1188</Words>
  <Application>Microsoft Office PowerPoint</Application>
  <PresentationFormat>Экран (4:3)</PresentationFormat>
  <Paragraphs>193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           </vt:lpstr>
      <vt:lpstr>     Тема опыта</vt:lpstr>
      <vt:lpstr>Актуальность опыта</vt:lpstr>
      <vt:lpstr>Условия становления опыта</vt:lpstr>
      <vt:lpstr>Ведущая педагогическая идея опыта</vt:lpstr>
      <vt:lpstr>Технология опыта</vt:lpstr>
      <vt:lpstr>     Организация образовательного процесса          Гражданско-патриотическое направление</vt:lpstr>
      <vt:lpstr>     Организация образовательного процесса          Правовое направление</vt:lpstr>
      <vt:lpstr>Организация образовательного процесса          Социально-ориентированное направление</vt:lpstr>
      <vt:lpstr>Организация образовательного процесса</vt:lpstr>
      <vt:lpstr>        Позитивная динамика уровня учебных достижений</vt:lpstr>
      <vt:lpstr>        Позитивные результаты внеурочной и внеклассной деятельности обучающихся</vt:lpstr>
      <vt:lpstr>        Позитивные результаты внеурочной и внеклассной деятельности обучающихся</vt:lpstr>
      <vt:lpstr>       Позитивные результаты по выполнению функции классного руководителя</vt:lpstr>
      <vt:lpstr>Слайд 16</vt:lpstr>
      <vt:lpstr>Обобщение и распространение опыта</vt:lpstr>
      <vt:lpstr>Слайд 18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admin</cp:lastModifiedBy>
  <cp:revision>371</cp:revision>
  <dcterms:created xsi:type="dcterms:W3CDTF">2016-11-18T14:12:19Z</dcterms:created>
  <dcterms:modified xsi:type="dcterms:W3CDTF">2022-04-24T15:36:05Z</dcterms:modified>
</cp:coreProperties>
</file>