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60"/>
  </p:normalViewPr>
  <p:slideViewPr>
    <p:cSldViewPr>
      <p:cViewPr varScale="1">
        <p:scale>
          <a:sx n="110" d="100"/>
          <a:sy n="110" d="100"/>
        </p:scale>
        <p:origin x="157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588C4C0-4CA7-4001-9AFC-6DE608692170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A7230C-3AF1-46FB-A0AB-80413E75E2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9074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488C4-1BD3-4F96-8D6A-3D51600C45BF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5DD76-AAB2-4251-B8DC-C7835F4605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700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1546B9-3ADE-490D-AB01-BDC301022C22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E78D4D4B-C92F-4469-BCD6-0BC62FFC69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0446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9CAC-51F5-4F96-96B1-D68E6B88F886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48099-7A7E-4B88-93F5-5D56F1FE46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2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C8B6F6A-62A8-4E24-BFA8-7FD82C0DC601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</a:lstStyle>
          <a:p>
            <a:fld id="{D63EE570-3D3C-43E4-AC49-299308760C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7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C3FB-4DF4-4B99-9554-1763F936220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68B41-3B8C-48B8-8FB9-B41BA831AE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238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C9D3B-7848-44B9-A627-56262FC61B9A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D0795-570D-4754-9853-9644553345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52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29303-A2A9-4812-A6BF-8CAEA547492D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FAA79-03FA-482E-B4FF-CBA298F542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653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BB552-28BA-4D03-A47B-04B8FECB2D6A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05AB9-2A0C-4BBB-AA51-0E1275611B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767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3E550-2527-4801-B747-9D3BAD868510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CAD86-37EE-4F93-A73B-924ADB0015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421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7B0EA1-E554-43F5-85E9-A3A34A11042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9C434-DCFA-42EA-93E9-CFC19B4185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800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37C5919-2C34-4ED5-87DE-027139FF53EA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BA159D6-256F-43E1-8649-F6F0FDB609C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6" r:id="rId2"/>
    <p:sldLayoutId id="2147483714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5" r:id="rId9"/>
    <p:sldLayoutId id="2147483712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anose="05020102010507070707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anose="05020102010507070707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anose="05000000000000000000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428604"/>
            <a:ext cx="5829094" cy="31432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u="sng" dirty="0" smtClean="0"/>
              <a:t/>
            </a:r>
            <a:br>
              <a:rPr lang="ru-RU" sz="4800" u="sng" dirty="0" smtClean="0"/>
            </a:br>
            <a:r>
              <a:rPr lang="ru-RU" sz="4800" u="sng" dirty="0" smtClean="0"/>
              <a:t/>
            </a:r>
            <a:br>
              <a:rPr lang="ru-RU" sz="4800" u="sng" dirty="0" smtClean="0"/>
            </a:br>
            <a:r>
              <a:rPr lang="ru-RU" sz="4800" u="sng" dirty="0" smtClean="0"/>
              <a:t/>
            </a:r>
            <a:br>
              <a:rPr lang="ru-RU" sz="4800" u="sng" dirty="0" smtClean="0"/>
            </a:br>
            <a:r>
              <a:rPr lang="ru-RU" sz="4800" u="sng" dirty="0" smtClean="0"/>
              <a:t>РАЗВИТИЕ МЕЛКОЙ МОТОРИКИ У ДОШКОЛЬНИКОВ</a:t>
            </a: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63" y="4653135"/>
            <a:ext cx="5114925" cy="720081"/>
          </a:xfrm>
        </p:spPr>
        <p:txBody>
          <a:bodyPr/>
          <a:lstStyle/>
          <a:p>
            <a:pPr algn="ctr" eaLnBrk="1" hangingPunct="1"/>
            <a:r>
              <a:rPr lang="ru-RU" altLang="ru-RU" dirty="0" smtClean="0"/>
              <a:t>Автор: учитель-дефектолог </a:t>
            </a:r>
            <a:r>
              <a:rPr lang="ru-RU" altLang="ru-RU" dirty="0" err="1" smtClean="0"/>
              <a:t>Кондакова</a:t>
            </a:r>
            <a:r>
              <a:rPr lang="ru-RU" altLang="ru-RU" dirty="0" smtClean="0"/>
              <a:t> И.А.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7900988" cy="5813425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Перебирание</a:t>
            </a:r>
            <a:r>
              <a:rPr lang="ru-RU" altLang="ru-RU" smtClean="0"/>
              <a:t>. </a:t>
            </a:r>
          </a:p>
          <a:p>
            <a:pPr eaLnBrk="1" hangingPunct="1"/>
            <a:r>
              <a:rPr lang="ru-RU" altLang="ru-RU" smtClean="0"/>
              <a:t>Попросите ребенка помочь вам разобрать, например, крупы и бобовые, предварительно смешав их между собой. Учтите, что задание должно быть по силам ребенку.</a:t>
            </a:r>
          </a:p>
          <a:p>
            <a:pPr eaLnBrk="1" hangingPunct="1"/>
            <a:r>
              <a:rPr lang="ru-RU" altLang="ru-RU" smtClean="0"/>
              <a:t>Чем старше ребенок, тем величина предметов может быть меньше (от «фасоль+горох» в начале, до «рис+гречка+фасоль» по мере освоения.). Чем меньше ребенок, тем меньше компонентов может быть смешано. 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4791075"/>
            <a:ext cx="28575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239000" cy="59563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Нанизывание бусинок.</a:t>
            </a:r>
          </a:p>
          <a:p>
            <a:pPr algn="ctr" eaLnBrk="1" hangingPunct="1"/>
            <a:endParaRPr lang="ru-RU" altLang="ru-RU" smtClean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928688"/>
            <a:ext cx="40005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357563"/>
            <a:ext cx="4459288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793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7239000" cy="5813425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Выкладывание фигурок из счетных палочек.</a:t>
            </a:r>
          </a:p>
          <a:p>
            <a:pPr algn="ctr" eaLnBrk="1" hangingPunct="1"/>
            <a:endParaRPr lang="ru-RU" altLang="ru-RU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500188"/>
            <a:ext cx="3038475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86188"/>
            <a:ext cx="314325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239000" cy="59563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Шнуровка.</a:t>
            </a:r>
            <a:endParaRPr lang="ru-RU" altLang="ru-RU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143000"/>
            <a:ext cx="4143375" cy="31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497138"/>
            <a:ext cx="4143375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615238" cy="5956300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Массаж пальцев и кистей.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 </a:t>
            </a:r>
            <a:r>
              <a:rPr lang="ru-RU" dirty="0" smtClean="0"/>
              <a:t>Используются массажные движения по ладоням, кистям и предплечьям обеих рук: поглаживание, растирание, лёгкое надавливание, пощипывание, похлопывание, сгибание, разгибание пальчиков, как всех, так и поочерёдно.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err="1" smtClean="0"/>
              <a:t>Самомассаж</a:t>
            </a:r>
            <a:r>
              <a:rPr lang="ru-RU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катание одного грецкого ореха, игольчатых бигуди;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катание ребристого карандаша;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использование </a:t>
            </a:r>
            <a:r>
              <a:rPr lang="ru-RU" dirty="0" err="1" smtClean="0"/>
              <a:t>су-джок</a:t>
            </a:r>
            <a:r>
              <a:rPr lang="ru-RU" dirty="0" smtClean="0"/>
              <a:t>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сжимание массажных мячиков разной плотности и др.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4071938"/>
            <a:ext cx="214312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239000" cy="59563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Разноцветные прищепки.</a:t>
            </a:r>
          </a:p>
          <a:p>
            <a:pPr algn="just" eaLnBrk="1" hangingPunct="1"/>
            <a:r>
              <a:rPr lang="ru-RU" altLang="ru-RU" b="1" smtClean="0"/>
              <a:t> </a:t>
            </a:r>
            <a:r>
              <a:rPr lang="ru-RU" altLang="ru-RU" smtClean="0"/>
              <a:t>Суть игры состоит в том, чтобы научить ребенка самостоятельно прищеплять прищепки.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428875"/>
            <a:ext cx="4070350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000375"/>
            <a:ext cx="3616325" cy="271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7239000" cy="5884863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Рисование и раскрашивание картинок</a:t>
            </a:r>
            <a:r>
              <a:rPr lang="ru-RU" altLang="ru-RU" smtClean="0"/>
              <a:t>. 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43000"/>
            <a:ext cx="484505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857625"/>
            <a:ext cx="3602038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7239000" cy="4572000"/>
          </a:xfrm>
        </p:spPr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Трафареты.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Начинать рекомендуется с трафаретов для внутренней обводки (так как ребенку легче обводить внутри, чем снаружи) и с самых простых форм (например, круг или квадрат). Практический совет: вы можете приобрести готовые трафареты, но лучше изготовить их самим. Дело в том, что большинство стандартных трафаретов имеют маленькую толщину, и ребенку не удобно их обводить, так как карандаш все время соскальзывает. Поэтому трафареты должны быть достаточно "пухлыми". Хороший выход - вырезать их из куска линолеума.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786313"/>
            <a:ext cx="27146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572000"/>
            <a:ext cx="27416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239000" cy="59563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Вырезание картинок.</a:t>
            </a:r>
          </a:p>
          <a:p>
            <a:pPr algn="just" eaLnBrk="1" hangingPunct="1"/>
            <a:endParaRPr lang="ru-RU" altLang="ru-RU" smtClean="0"/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357313"/>
            <a:ext cx="381476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357313"/>
            <a:ext cx="4479925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500063"/>
            <a:ext cx="7929563" cy="4143375"/>
          </a:xfrm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Пальчиковые игры.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Суть занятия состоит в том, чтобы научить ребенка с помощью пальцев изображать какие-то предметы или живых существ. При этом все движения пальцев должны объясняться малышу. Это поможет ребенку разобраться с такими понятиями, как «сверху, снизу, правый, левый» и так далее. Пальчиковая гимнастика, которую ребенок выполняет, иллюстрируя движениями рук различные стихотворения, обеспечивает хорошую тренировку пальцев и подготовку мышц руки к письму.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429125"/>
            <a:ext cx="441960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444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b="1" i="1" smtClean="0"/>
          </a:p>
          <a:p>
            <a:pPr eaLnBrk="1" hangingPunct="1"/>
            <a:endParaRPr lang="ru-RU" altLang="ru-RU" b="1" i="1" smtClean="0"/>
          </a:p>
          <a:p>
            <a:pPr eaLnBrk="1" hangingPunct="1"/>
            <a:r>
              <a:rPr lang="ru-RU" altLang="ru-RU" b="1" i="1" smtClean="0"/>
              <a:t>Мелкая моторика</a:t>
            </a:r>
            <a:r>
              <a:rPr lang="ru-RU" altLang="ru-RU" smtClean="0"/>
              <a:t>– это совокупность скоординированных действий мышечной, костной и нервной систем человека, зачастую в сочетании со зрительной системой в выполнении мелких, точных движений кистями и пальцами рук и ног. Часто для понятия «мелкая моторика» используется такой термин как «ловкость».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14313"/>
            <a:ext cx="5715000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7239000" cy="460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7686675" cy="6215062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200" dirty="0" smtClean="0"/>
              <a:t>Если ребенка не увлекают развивающие пособия - предложите ему настоящие дела. Вот упражнения, в которых малыш может тренировать мелкую моторику, помогая родителям и чувствуя себя нужным и почти взрослым: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Снимать шкурку с овощей, сваренных в мундире. Очищать крутые яйца. Чистить мандарины.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Разбирать расколотые грецкие орехи (ядра от скорлупок). Очищать фисташки.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err="1" smtClean="0"/>
              <a:t>Отшелушивать</a:t>
            </a:r>
            <a:r>
              <a:rPr lang="ru-RU" dirty="0" smtClean="0"/>
              <a:t> пленку с жаренных орехов.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Открывать почтовый ящик ключом.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Помогать сматывать нитки или веревку в клубок (О том, кто их размотал лучше умолчать)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Начищать обувь для всей семьи специальной губкой.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Вешать белье, используя прищепки (нужно натянуть веревку для ребенка).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Помогать родителям отвинчивать различные пробки - у канистр с водой, пены для ванн, зубной пасты и т.п.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Рвать, мять бумагу и набивать ей убираемую на хранение обувь.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Доставать что-то из узкой щели под шкафом, диваном, между мебелью.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Вытирать пыль, ничего не упуская.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Искать край скотча. Отлеплять и прилеплять наклейки.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Перелистывать страницы книги.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Затачивать карандаши (точилкой). Стирать нарисованные каракули ластиком.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285750" y="500063"/>
            <a:ext cx="7500938" cy="5956300"/>
          </a:xfrm>
        </p:spPr>
        <p:txBody>
          <a:bodyPr/>
          <a:lstStyle/>
          <a:p>
            <a:pPr eaLnBrk="1" hangingPunct="1"/>
            <a:r>
              <a:rPr lang="ru-RU" altLang="ru-RU" smtClean="0"/>
              <a:t>После таких «тренировочных» игр и прописи не страшны будут, особенно если к ребенку они попадут тоже заранее. Когда пальчики немного окрепнут и научатся уверенно держать карандаш и ручку, купите детские прописи. Они не только помогут ребенку перейти на следующую ступеньку подготовки, но и приоткроют завесу тайны над школьными уроками. Скорее всего, у ребенка сразу не получится обвести все идеально и буквочки, домики, крючки будут плясать в разные стороны, но ведь он только учится. А это значит, что в школе у него уж точно все получится! 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2428875"/>
            <a:ext cx="17018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444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14313" y="642938"/>
            <a:ext cx="7858125" cy="6000750"/>
          </a:xfrm>
        </p:spPr>
        <p:txBody>
          <a:bodyPr/>
          <a:lstStyle/>
          <a:p>
            <a:pPr eaLnBrk="1" hangingPunct="1"/>
            <a:r>
              <a:rPr lang="ru-RU" altLang="ru-RU" smtClean="0"/>
              <a:t>Учёные пришли к выводу, что приблизительно треть всей поверхности двигательной проекции головного мозга занимает именно проекция кисти рук, которая располагается рядом с речевой зоной. Из этого следует следующий вывод: развитие речи ребёнка и развитие мелкой моторики – два взаимосвязанных неразрывных процесса. К сфере мелкой моторики относится огромное разнообразие всяческих движений. Это и примитивные жесты, такие как захват различных объектов, это и очень мелкие движения, от качества которых зависит почерк человека. 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813" y="165100"/>
            <a:ext cx="7072312" cy="65230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972452" cy="246601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Уроки правописания – лидеры среди самых нелюбимых занятий </a:t>
            </a:r>
            <a:r>
              <a:rPr lang="ru-RU" dirty="0" err="1" smtClean="0"/>
              <a:t>младшеклассников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А все почему?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2357438"/>
            <a:ext cx="7400925" cy="4098925"/>
          </a:xfrm>
        </p:spPr>
        <p:txBody>
          <a:bodyPr/>
          <a:lstStyle/>
          <a:p>
            <a:pPr eaLnBrk="1" hangingPunct="1"/>
            <a:r>
              <a:rPr lang="ru-RU" altLang="ru-RU" smtClean="0"/>
              <a:t>Да потому, что наука чистописания дается нетренированным ручкам нелегко. Закорючки и хвостики не помещаются в заданные линеечки, а буквы прыгают на листе школьной тетрадки, словно лягушата. 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786313"/>
            <a:ext cx="357187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14875"/>
            <a:ext cx="300037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57188" y="2714625"/>
            <a:ext cx="7643812" cy="2500313"/>
          </a:xfrm>
        </p:spPr>
        <p:txBody>
          <a:bodyPr/>
          <a:lstStyle/>
          <a:p>
            <a:pPr eaLnBrk="1" hangingPunct="1"/>
            <a:r>
              <a:rPr lang="ru-RU" altLang="ru-RU" smtClean="0"/>
              <a:t>От того, как подготовлена рука ребенка, во многом зависят его первые школьные успехи. Поэтому тренировать мелкую моторику лучше раньше, чем поздно. Существует несколько эффективных способов развития мелкой моторики.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85750"/>
            <a:ext cx="2844800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5000625"/>
            <a:ext cx="2143125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972452" cy="17145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КАРТОТЕКА ИГР ДЛЯ РАЗВИТИЯ МЕЛКОЙ МОТОРИКИ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Мозаика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r>
              <a:rPr lang="ru-RU" altLang="ru-RU" smtClean="0"/>
              <a:t>Выкладывайте с ребенком сначала в ряд детали одного цвета, а потом незамысловатые узоры (шестигранная мозаика похожая на соты более эффективна).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endParaRPr lang="ru-RU" altLang="ru-RU" smtClean="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071938"/>
            <a:ext cx="33496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4143375"/>
            <a:ext cx="3363912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7239000" cy="5884863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Игры с мелкими предметами</a:t>
            </a:r>
            <a:r>
              <a:rPr lang="ru-RU" altLang="ru-RU" smtClean="0"/>
              <a:t> (пазлы, конструкторы и т.д.).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r>
              <a:rPr lang="ru-RU" altLang="ru-RU" smtClean="0"/>
              <a:t>Чем больше мелких частей в пазлах, тем эффективнее развивается мелкая моторика.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endParaRPr lang="ru-RU" altLang="ru-RU" smtClean="0"/>
          </a:p>
          <a:p>
            <a:pPr algn="ctr" eaLnBrk="1" hangingPunct="1"/>
            <a:endParaRPr lang="ru-RU" altLang="ru-RU" smtClean="0"/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714625"/>
            <a:ext cx="4786312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214813"/>
            <a:ext cx="340836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07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239000" cy="59563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Лепка из мягкого пластилина.</a:t>
            </a:r>
          </a:p>
          <a:p>
            <a:pPr algn="just" eaLnBrk="1" hangingPunct="1"/>
            <a:endParaRPr lang="ru-RU" altLang="ru-RU" smtClean="0"/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43000"/>
            <a:ext cx="4000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643313"/>
            <a:ext cx="404812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</TotalTime>
  <Words>888</Words>
  <Application>Microsoft Office PowerPoint</Application>
  <PresentationFormat>Экран (4:3)</PresentationFormat>
  <Paragraphs>52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Trebuchet MS</vt:lpstr>
      <vt:lpstr>Wingdings</vt:lpstr>
      <vt:lpstr>Wingdings 2</vt:lpstr>
      <vt:lpstr>Изящная</vt:lpstr>
      <vt:lpstr>   РАЗВИТИЕ МЕЛКОЙ МОТОРИКИ У ДОШКОЛЬНИКОВ</vt:lpstr>
      <vt:lpstr>Презентация PowerPoint</vt:lpstr>
      <vt:lpstr>Презентация PowerPoint</vt:lpstr>
      <vt:lpstr>Презентация PowerPoint</vt:lpstr>
      <vt:lpstr>Уроки правописания – лидеры среди самых нелюбимых занятий младшеклассников.  А все почему? </vt:lpstr>
      <vt:lpstr>Презентация PowerPoint</vt:lpstr>
      <vt:lpstr>КАРТОТЕКА ИГР ДЛЯ РАЗВИТИЯ МЕЛКОЙ МОТОРИКИ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ДОШКОЛЬНИКОВ</dc:title>
  <dc:creator>пользователь</dc:creator>
  <cp:lastModifiedBy>Irina</cp:lastModifiedBy>
  <cp:revision>16</cp:revision>
  <dcterms:created xsi:type="dcterms:W3CDTF">2017-01-16T14:18:00Z</dcterms:created>
  <dcterms:modified xsi:type="dcterms:W3CDTF">2022-04-24T17:30:16Z</dcterms:modified>
</cp:coreProperties>
</file>