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99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8" r:id="rId16"/>
    <p:sldId id="272" r:id="rId17"/>
    <p:sldId id="275" r:id="rId18"/>
    <p:sldId id="276" r:id="rId19"/>
    <p:sldId id="269" r:id="rId20"/>
    <p:sldId id="270" r:id="rId21"/>
    <p:sldId id="277" r:id="rId22"/>
    <p:sldId id="273" r:id="rId23"/>
    <p:sldId id="278" r:id="rId24"/>
    <p:sldId id="282" r:id="rId25"/>
    <p:sldId id="285" r:id="rId26"/>
    <p:sldId id="281" r:id="rId27"/>
    <p:sldId id="279" r:id="rId28"/>
    <p:sldId id="284" r:id="rId29"/>
    <p:sldId id="280" r:id="rId30"/>
    <p:sldId id="289" r:id="rId31"/>
    <p:sldId id="290" r:id="rId32"/>
    <p:sldId id="291" r:id="rId33"/>
    <p:sldId id="292" r:id="rId34"/>
    <p:sldId id="293" r:id="rId35"/>
    <p:sldId id="286" r:id="rId36"/>
    <p:sldId id="288" r:id="rId37"/>
    <p:sldId id="294" r:id="rId38"/>
    <p:sldId id="287" r:id="rId39"/>
    <p:sldId id="298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66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litfest.ru/writings/obrazy-kapitanskaya-dochka.html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"Как писать сочинение по литературе".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48944" y="6093296"/>
            <a:ext cx="4695056" cy="76470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smtClean="0"/>
              <a:t>Полюдина Анастасия Эдуардовна – учитель русского языка и литературы МБОУ «СОШ №11»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760512"/>
          </a:xfrm>
        </p:spPr>
        <p:txBody>
          <a:bodyPr/>
          <a:lstStyle/>
          <a:p>
            <a:r>
              <a:rPr lang="ru-RU" b="1" dirty="0" smtClean="0"/>
              <a:t>Обзорные темы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062664" cy="583264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Отличаются широким охватом материала; нередко они предполагают только его описание или репродуктивное изложение (пересказ). Иногда содержание таких тем составляет рассмотрение изменений объекта с течением времени (в рамках различных культурных эпох). В этом случае в тему включаются сопоставительные элементы. 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Например: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"Образ Петербурга в русской лирике серебряного века".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"Изображение войны в книге Л.Толстого "Война и мир".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"Темное царство" в драме А.Островского "Гроза".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"Москва и москвичи в изображении М.Булгакова".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Эти темы предполагают ширину охвата материала и умение видеть объект "сверху", разом отмечая все его основные особенности в развитии. Требуется также приводить большое количество примеров из текста и уметь их сопоставлять.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820472" cy="1397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Темы, связанные с раскрытием особенностей мастерства писателя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1800"/>
            <a:ext cx="8640960" cy="48955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предполагают хорошее знание литературоведческих понятий и отработанные навыки "обращения" с ними: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вы должны уметь характеризовать литературных героев,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анализировать художественные описания (пейзаж, портрет, интерьер),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видеть особенности авторского повествования,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разбираться в композиции произведения и т.д.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Главное, вы должны уметь видеть эстетическую и идейную ценность этих элементов художественного произведения, составляющих его творческую уникальность;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ваша задача - показать своеобразие авторского художественного видения путем анализа тех его аспектов, по которым сформулирована тема. 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Примеры подобных тем: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Мастерство Л.Толстого в изображении истории.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Мастерство И.Тургенева-пейзажиста в "Записках охотника".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Мастерство реалистического изображения жизни в рассказах А.Чехова.</a:t>
            </a:r>
            <a:endParaRPr lang="ru-RU" i="1" dirty="0">
              <a:solidFill>
                <a:srgbClr val="7030A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760512"/>
          </a:xfrm>
        </p:spPr>
        <p:txBody>
          <a:bodyPr/>
          <a:lstStyle/>
          <a:p>
            <a:r>
              <a:rPr lang="ru-RU" b="1" dirty="0" smtClean="0"/>
              <a:t>Сочинения по цитате: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774632" cy="511946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здесь важно выявить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тему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цитируемого высказывания,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сформулировать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проблемный вопрос,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"спрятанный" в цитате, и назвать те его аспекты, на которых вы собираетесь подробно остановиться в сочинении;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если цитата взята из анализируемого произведения, это нужно указать;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если цитата предполагает свободный выбор произведений, их круг нужно очертить во вступлении к сочинению (перечислить и кратко охарактеризовать согласно теме и проблеме цитаты), при этом нужно показать умение правильно отбирать произведения для анализа.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904528"/>
          </a:xfrm>
        </p:spPr>
        <p:txBody>
          <a:bodyPr/>
          <a:lstStyle/>
          <a:p>
            <a:r>
              <a:rPr lang="ru-RU" b="1" dirty="0" smtClean="0"/>
              <a:t>Смешанные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08720"/>
            <a:ext cx="7620000" cy="5263480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Темы, в которых сочетаются разные подходы к произведению.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Безусловно,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б́ольшая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часть тем сочетает в себе элементы различных видов - и описательность (обзорность), и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проблемность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и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литературный анализ текста, и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сопоставительность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и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поэтому предполагает разносторонний подход.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И здесь вам нужно самостоятельно определить, какой подход - обзорный, проблемный, аналитический или другой - вы изберете как ведущий.</a:t>
            </a:r>
          </a:p>
          <a:p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>
            <a:normAutofit/>
          </a:bodyPr>
          <a:lstStyle/>
          <a:p>
            <a:r>
              <a:rPr lang="ru-RU" b="1" dirty="0" smtClean="0"/>
              <a:t>Свободные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76064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 Темы предполагают широкую по содержанию формулировку, не "привязанную" к какой-либо литературной эпохе, автору или произведению.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Они зачастую опираются на житейский опыт человека, но материалом свободной темы следует выбирать именно литературные произведения, выводя при этом рассуждения за рамки чистого литературоведения, так как свободные темы в большей степени, чем все другие, допускают или даже приветствуют ваше личностное отношение к тем или иным проблемам.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Здесь требуется умение жестко отобрать материал анализа, отсечь лишнее, чтобы не уйти от темы, не упустить необходимого, чтобы тема не была раскрыта поверхностно.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/>
          <a:lstStyle/>
          <a:p>
            <a:r>
              <a:rPr lang="ru-RU" b="1" dirty="0" smtClean="0"/>
              <a:t>Виды сочинений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134672" cy="576064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сочинение-описание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(характеристика) -  нужно изобразить какое-либо явление и раскрыть его признаки. Частые темы — внутренние и внешние портреты, состояния героев, природа и так далее. 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сочинение-повествование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-  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требуется перечислить последовательные действия, рассказать о событиях в их временной последовательности. Нужно включить такие компоненты как завязка (начало действия), развитие действия, кульминация (наиболее важный момент в развитии действия) и развязка (конец действия).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mbria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сочинение-рассуждение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 -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подразумевает различные жанры — от отзыва о прочитанной книге до литературно-критической статьи. Здесь нужно выносить проблему, поставленную в прочитанном произведении, на обсуждение. 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3111500" y="2349500"/>
            <a:ext cx="7620000" cy="1397000"/>
          </a:xfrm>
        </p:spPr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  <p:pic>
        <p:nvPicPr>
          <p:cNvPr id="3074" name="Picture 2" descr="https://nauchniestati.ru/wp-content/uploads/2019/10/zolotaja_osen.jpg"/>
          <p:cNvPicPr>
            <a:picLocks noChangeAspect="1" noChangeArrowheads="1"/>
          </p:cNvPicPr>
          <p:nvPr/>
        </p:nvPicPr>
        <p:blipFill>
          <a:blip r:embed="rId2" cstate="print"/>
          <a:srcRect l="8571" t="3790" r="5714" b="4061"/>
          <a:stretch>
            <a:fillRect/>
          </a:stretch>
        </p:blipFill>
        <p:spPr bwMode="auto">
          <a:xfrm>
            <a:off x="2339752" y="-6763"/>
            <a:ext cx="4680520" cy="68647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2931988" y="2349500"/>
            <a:ext cx="7620000" cy="1397000"/>
          </a:xfrm>
        </p:spPr>
        <p:txBody>
          <a:bodyPr/>
          <a:lstStyle/>
          <a:p>
            <a:r>
              <a:rPr lang="ru-RU" dirty="0" smtClean="0"/>
              <a:t>повествование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nauchniestati.ru/wp-content/uploads/2019/10/voyna.jpg"/>
          <p:cNvPicPr>
            <a:picLocks noChangeAspect="1" noChangeArrowheads="1"/>
          </p:cNvPicPr>
          <p:nvPr/>
        </p:nvPicPr>
        <p:blipFill>
          <a:blip r:embed="rId2" cstate="print"/>
          <a:srcRect l="5556" r="6944" b="10791"/>
          <a:stretch>
            <a:fillRect/>
          </a:stretch>
        </p:blipFill>
        <p:spPr bwMode="auto">
          <a:xfrm>
            <a:off x="2195736" y="0"/>
            <a:ext cx="4896544" cy="68877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3111500" y="2349500"/>
            <a:ext cx="7620000" cy="1397000"/>
          </a:xfrm>
        </p:spPr>
        <p:txBody>
          <a:bodyPr/>
          <a:lstStyle/>
          <a:p>
            <a:r>
              <a:rPr lang="ru-RU" dirty="0" smtClean="0"/>
              <a:t>рассуждение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nauchniestati.ru/wp-content/uploads/2019/10/obraz_pechorina.jpg"/>
          <p:cNvPicPr>
            <a:picLocks noChangeAspect="1" noChangeArrowheads="1"/>
          </p:cNvPicPr>
          <p:nvPr/>
        </p:nvPicPr>
        <p:blipFill>
          <a:blip r:embed="rId2" cstate="print"/>
          <a:srcRect l="6870" t="5901" r="7944" b="15350"/>
          <a:stretch>
            <a:fillRect/>
          </a:stretch>
        </p:blipFill>
        <p:spPr bwMode="auto">
          <a:xfrm>
            <a:off x="1979712" y="0"/>
            <a:ext cx="566928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>
            <a:normAutofit/>
          </a:bodyPr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196752"/>
            <a:ext cx="7620000" cy="497544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Сочинение по литературе - это особый школьный литературоведческий жанр, в первую очередь, письменный анализ литературных произведений, и начинать работу над ним надо с малого, например, с 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анализа эпизода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. Научившись этому, вы освоите специфику обращения с художественным текстом, отработаете на небольшом по объему материале навыки литературного анализа, потому что анализ эпизода - это анализ литературного произведения в миниатюре. Кроме того, чтобы глубоко и полно раскрыть в сочинении многие темы, нужно уметь кратко или подробно анализировать некоторые эпизоды или сцены произведения.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/>
          <a:lstStyle/>
          <a:p>
            <a:r>
              <a:rPr lang="ru-RU" b="1" dirty="0" smtClean="0"/>
              <a:t>История термина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968552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Рассмотрим значение слова "со</a:t>
            </a:r>
            <a:r>
              <a:rPr lang="ru-RU" u="sng" dirty="0" smtClean="0">
                <a:latin typeface="Cambria" pitchFamily="18" charset="0"/>
                <a:ea typeface="Cambria" pitchFamily="18" charset="0"/>
              </a:rPr>
              <a:t>чин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ение": в его состав входит корень "-чин-", имеющий значение "порядок, иерархия". То есть, сочинение - это упорядочение мыслей, приведение их в надлежащий порядок, продиктованный выбранной темой и материалом анализа.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Важно не путать сочинение 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эссе,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оно отличается от сочинений тем, что подразумевает аргументированное рассуждение, содержащее субъективную авторскую позицию — как правило, по социально значимым и философским вопросам. Эссе пишется по другим шаблонам и оценивается иначе, нежели сочинение.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>
            <a:normAutofit/>
          </a:bodyPr>
          <a:lstStyle/>
          <a:p>
            <a:r>
              <a:rPr lang="ru-RU" b="1" dirty="0" smtClean="0"/>
              <a:t>Шаблоны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134672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Так, например, во вступлении можно использовать следующие фразы:</a:t>
            </a: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«Эта тема давно волнует человечество»,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«Над этой проблемой задумывался не один автор, и (Имя Автора) также не был исключением».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А в заключении уместно будет сказать:</a:t>
            </a: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«Это произведение учит нас…»,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«Подводя итог, можно сказать, что…» и т. д.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Не стесняйтесь использовать такие выражения, как:</a:t>
            </a: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«Я полностью разделяю точку зрения автора»,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«Авторская позиция заключается в…»,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i="1" dirty="0" smtClean="0">
                <a:latin typeface="Cambria" pitchFamily="18" charset="0"/>
                <a:ea typeface="Cambria" pitchFamily="18" charset="0"/>
              </a:rPr>
              <a:t>«Данная тема отображена в…» и т. д.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Эссе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mbria" pitchFamily="18" charset="0"/>
                <a:ea typeface="Cambria" pitchFamily="18" charset="0"/>
              </a:rPr>
              <a:t>Эссе – литературный жанр, в основе которого лежит ассоциативное мышление. </a:t>
            </a:r>
          </a:p>
          <a:p>
            <a:r>
              <a:rPr lang="ru-RU" sz="2800" dirty="0" smtClean="0">
                <a:latin typeface="Cambria" pitchFamily="18" charset="0"/>
                <a:ea typeface="Cambria" pitchFamily="18" charset="0"/>
              </a:rPr>
              <a:t>Эссе представляет собой мини-сочинение со свободной композицией, выражающей особые впечатления, касающиеся конкретного вопроса. 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05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Как правильно писать эссе?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6165304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Вступление.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Здесь можно рассказать детали из биографии автора или историю создания произведения, затронуть исторический контекст или упомянуть о других произведениях, повествующих о данной проблеме.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Постановка проблемы.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Плавно подведя вступление к этой части, обозначьте проблему, заявленную в теме сочинения и отображенную в произведении.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Комментарий к проблеме.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Здесь следует указать, какое место проблема занимает в тексте и в современном обществе.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Позиция автора.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Для того, чтобы осветить этот пункт, необходимо ознакомиться не только с литературной критикой, но и с историческими пособиями. Только полное понимание контекста поможет вам как можно точнее составить представление об авторе и его произведении.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Собственное мнение.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Здесь рекомендуется выразить ваш взгляд на данную проблему. Однако не стоит посвящать этой части сочинения слишком много места и времени.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Литературные аргументы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. Вспоминаем произведения со схожей проблематикой, выстраиваем связи и логические цепочки.</a:t>
            </a:r>
          </a:p>
          <a:p>
            <a:r>
              <a:rPr lang="ru-RU" sz="2600" b="1" dirty="0" smtClean="0">
                <a:latin typeface="Cambria" pitchFamily="18" charset="0"/>
                <a:ea typeface="Cambria" pitchFamily="18" charset="0"/>
              </a:rPr>
              <a:t>Заключение. </a:t>
            </a:r>
            <a:r>
              <a:rPr lang="ru-RU" sz="2600" dirty="0" smtClean="0">
                <a:latin typeface="Cambria" pitchFamily="18" charset="0"/>
                <a:ea typeface="Cambria" pitchFamily="18" charset="0"/>
              </a:rPr>
              <a:t>Обобщаем сказанное и подводим итоги.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Рекомендации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mbria" pitchFamily="18" charset="0"/>
                <a:ea typeface="Cambria" pitchFamily="18" charset="0"/>
              </a:rPr>
              <a:t>Конкретно сформулируйте тему сочинения. Эссе должно отвечать лишь на один вопрос. Делайте акцент на доверительном стиле общения с читателем. Пусть повествование будет непринужденным. Избегайте усложненных предложений и неясных изречений.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5257800" cy="1930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Понятие о литературном герое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397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ambria" pitchFamily="18" charset="0"/>
                <a:ea typeface="Cambria" pitchFamily="18" charset="0"/>
              </a:rPr>
              <a:t>Герой литературного произведения </a:t>
            </a:r>
            <a:r>
              <a:rPr lang="ru-RU" sz="4000" dirty="0" smtClean="0">
                <a:latin typeface="Cambria" pitchFamily="18" charset="0"/>
                <a:ea typeface="Cambria" pitchFamily="18" charset="0"/>
              </a:rPr>
              <a:t>– </a:t>
            </a:r>
            <a:r>
              <a:rPr lang="ru-RU" sz="3600" dirty="0" smtClean="0">
                <a:latin typeface="Cambria" pitchFamily="18" charset="0"/>
                <a:ea typeface="Cambria" pitchFamily="18" charset="0"/>
              </a:rPr>
              <a:t>образ человека, который воплощает авторские переживания и раздумья о жизни.</a:t>
            </a:r>
            <a:endParaRPr lang="ru-RU" sz="4000" dirty="0">
              <a:latin typeface="Cambria" pitchFamily="18" charset="0"/>
              <a:ea typeface="Cambria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484785"/>
          <a:ext cx="9144000" cy="54480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5656"/>
                <a:gridCol w="1572344"/>
                <a:gridCol w="2401391"/>
                <a:gridCol w="646609"/>
                <a:gridCol w="771726"/>
                <a:gridCol w="2276274"/>
              </a:tblGrid>
              <a:tr h="419782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  <a:ea typeface="Cambria" pitchFamily="18" charset="0"/>
                        </a:rPr>
                        <a:t>Эпос</a:t>
                      </a:r>
                      <a:endParaRPr lang="ru-RU" b="1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  <a:ea typeface="Cambria" pitchFamily="18" charset="0"/>
                        </a:rPr>
                        <a:t>Лирика</a:t>
                      </a:r>
                      <a:endParaRPr lang="ru-RU" b="1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mbria" pitchFamily="18" charset="0"/>
                          <a:ea typeface="Cambria" pitchFamily="18" charset="0"/>
                        </a:rPr>
                        <a:t>Драма</a:t>
                      </a:r>
                      <a:endParaRPr lang="ru-RU" b="1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782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Персонажи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Лирический герой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Действующие лица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6390"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Автор</a:t>
                      </a:r>
                      <a:r>
                        <a:rPr lang="ru-RU" baseline="0" dirty="0" smtClean="0">
                          <a:latin typeface="Cambria" pitchFamily="18" charset="0"/>
                          <a:ea typeface="Cambria" pitchFamily="18" charset="0"/>
                        </a:rPr>
                        <a:t> последовательно описывает героев, их поступки, характеры, взаимоотношения с окружающими.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Писатель изображает только чувства и мысли героя,</a:t>
                      </a:r>
                      <a:r>
                        <a:rPr lang="ru-RU" baseline="0" dirty="0" smtClean="0">
                          <a:latin typeface="Cambria" pitchFamily="18" charset="0"/>
                          <a:ea typeface="Cambria" pitchFamily="18" charset="0"/>
                        </a:rPr>
                        <a:t> не упоминая о событиях его жизни, поступках.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Возникает впечатление, что герои действуют без помощи</a:t>
                      </a:r>
                      <a:r>
                        <a:rPr lang="ru-RU" baseline="0" dirty="0" smtClean="0">
                          <a:latin typeface="Cambria" pitchFamily="18" charset="0"/>
                          <a:ea typeface="Cambria" pitchFamily="18" charset="0"/>
                        </a:rPr>
                        <a:t> автора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726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Главные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Второстепенные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Эпизодические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Главные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Внесценические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H="1">
            <a:off x="4644008" y="4293096"/>
            <a:ext cx="1944216" cy="1152128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6660232" y="4221088"/>
            <a:ext cx="216024" cy="1224136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164288" y="4221088"/>
            <a:ext cx="1080120" cy="1224136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827584" y="5013176"/>
            <a:ext cx="360040" cy="432048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31640" y="5013176"/>
            <a:ext cx="504056" cy="432048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7846640" cy="6048672"/>
          </a:xfrm>
        </p:spPr>
        <p:txBody>
          <a:bodyPr>
            <a:normAutofit/>
          </a:bodyPr>
          <a:lstStyle/>
          <a:p>
            <a:pPr marL="0" indent="268288">
              <a:buNone/>
            </a:pPr>
            <a:r>
              <a:rPr lang="ru-RU" sz="3200" b="1" dirty="0" smtClean="0">
                <a:latin typeface="Cambria" pitchFamily="18" charset="0"/>
                <a:ea typeface="Cambria" pitchFamily="18" charset="0"/>
              </a:rPr>
              <a:t>Портрет героя </a:t>
            </a:r>
            <a:r>
              <a:rPr lang="ru-RU" sz="3200" dirty="0" smtClean="0">
                <a:latin typeface="Cambria" pitchFamily="18" charset="0"/>
                <a:ea typeface="Cambria" pitchFamily="18" charset="0"/>
              </a:rPr>
              <a:t>– это описание его внешнего вида и особенностей поведения. </a:t>
            </a:r>
          </a:p>
          <a:p>
            <a:pPr marL="0" indent="268288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Писатель создает портрет героя для того, чтобы читатель смог его представить. Но не только внешность интересует автора, ведь через внешние характеристики он описывает и внутреннее состояние: черты характера, качества личности и даже мировоззрение персонажа может быть отражено в описании внешнего вида.</a:t>
            </a:r>
          </a:p>
          <a:p>
            <a:pPr marL="0" indent="268288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Детализированный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(охватывает все стороны внешности героя, вплоть до его костюма, движений, жестов</a:t>
            </a:r>
            <a:r>
              <a:rPr lang="ru-RU" dirty="0" smtClean="0"/>
              <a:t>)</a:t>
            </a:r>
            <a:r>
              <a:rPr lang="en-US" dirty="0" smtClean="0">
                <a:latin typeface="Cambria" pitchFamily="18" charset="0"/>
                <a:ea typeface="Cambria" pitchFamily="18" charset="0"/>
              </a:rPr>
              <a:t>/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психологический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(психологические особенности, социальные детали образа)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mbria" pitchFamily="18" charset="0"/>
                <a:ea typeface="Cambria" pitchFamily="18" charset="0"/>
              </a:rPr>
              <a:t>Характеристика героя в литературе:</a:t>
            </a:r>
            <a:endParaRPr lang="ru-RU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268760"/>
            <a:ext cx="8424936" cy="5256584"/>
          </a:xfrm>
        </p:spPr>
        <p:txBody>
          <a:bodyPr>
            <a:normAutofit fontScale="92500" lnSpcReduction="10000"/>
          </a:bodyPr>
          <a:lstStyle/>
          <a:p>
            <a:pPr marL="3175" indent="-3175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Внешний облик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героя составляют: </a:t>
            </a:r>
          </a:p>
          <a:p>
            <a:pPr marL="3175" indent="-3175">
              <a:lnSpc>
                <a:spcPct val="110000"/>
              </a:lnSpc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Портрет – фигура, лицо, телосложение и т.д.; </a:t>
            </a:r>
          </a:p>
          <a:p>
            <a:pPr marL="3175" indent="-3175">
              <a:lnSpc>
                <a:spcPct val="110000"/>
              </a:lnSpc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Одежда. Она может отражать черты характера героя; </a:t>
            </a:r>
          </a:p>
          <a:p>
            <a:pPr marL="3175" indent="-3175">
              <a:lnSpc>
                <a:spcPct val="110000"/>
              </a:lnSpc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Речь; Возраст; Профессия; История жизни.</a:t>
            </a:r>
            <a:br>
              <a:rPr lang="ru-RU" dirty="0" smtClean="0">
                <a:latin typeface="Cambria" pitchFamily="18" charset="0"/>
                <a:ea typeface="Cambria" pitchFamily="18" charset="0"/>
              </a:rPr>
            </a:b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marL="3175" indent="-3175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Внутренний облик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героя состоит из: </a:t>
            </a:r>
          </a:p>
          <a:p>
            <a:pPr marL="3175" indent="-3175"/>
            <a:r>
              <a:rPr lang="ru-RU" dirty="0" smtClean="0">
                <a:latin typeface="Cambria" pitchFamily="18" charset="0"/>
                <a:ea typeface="Cambria" pitchFamily="18" charset="0"/>
              </a:rPr>
              <a:t>Этических убеждений и мировоззрения </a:t>
            </a:r>
          </a:p>
          <a:p>
            <a:pPr marL="3175" indent="-3175"/>
            <a:r>
              <a:rPr lang="ru-RU" dirty="0" smtClean="0">
                <a:latin typeface="Cambria" pitchFamily="18" charset="0"/>
                <a:ea typeface="Cambria" pitchFamily="18" charset="0"/>
              </a:rPr>
              <a:t>Привязанностей и мыслей </a:t>
            </a:r>
          </a:p>
          <a:p>
            <a:pPr marL="3175" indent="-3175"/>
            <a:r>
              <a:rPr lang="ru-RU" dirty="0" smtClean="0">
                <a:latin typeface="Cambria" pitchFamily="18" charset="0"/>
                <a:ea typeface="Cambria" pitchFamily="18" charset="0"/>
              </a:rPr>
              <a:t>Веры или ее отсутствия </a:t>
            </a:r>
          </a:p>
          <a:p>
            <a:pPr marL="3175" indent="-3175"/>
            <a:r>
              <a:rPr lang="ru-RU" dirty="0" smtClean="0">
                <a:latin typeface="Cambria" pitchFamily="18" charset="0"/>
                <a:ea typeface="Cambria" pitchFamily="18" charset="0"/>
              </a:rPr>
              <a:t>Поступки и высказываний.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"/>
          <a:ext cx="9144000" cy="6885385"/>
        </p:xfrm>
        <a:graphic>
          <a:graphicData uri="http://schemas.openxmlformats.org/drawingml/2006/table">
            <a:tbl>
              <a:tblPr/>
              <a:tblGrid>
                <a:gridCol w="381000"/>
                <a:gridCol w="7503368"/>
                <a:gridCol w="1259632"/>
              </a:tblGrid>
              <a:tr h="3397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Элементы характеристики героя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Информация о героя: цитаты, впечатления после прочтения текста, выводы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Первая встреча с героем / анализ имени героя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Портретная характеристика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Портрет. Внешний облик, как он дан автором и в восприятии других персонажей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Место, занимаемое героем  в произведении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Общественное и семейное положение героя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Семья, полученное воспитание, история жизни. Род занятий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Обстановка, в которой живёт герой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Описание предметов быта, жилища, одежды, условий жизни как средство самовыражения героя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Речь героя/ речевая характеристика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8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Поступки, особенности/ мотивы поведения, деятельности, влияние на окружающих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Понимание героем целей жизни, его основные интересы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Черты характера. Эволюция личности в процессе развития сюжета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Чувства литературного героя, его отношение к другим действующим лицам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Отношение других действующих лиц к данному герою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Сопоставление с другими персонажами или литературным героем другого автора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Отношение автора к герою и значение героя  в раскрытии идеи произведения /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Прямая авторская характеристика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9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 литературного персонажа его современниками / Герой как порождение своей эпохи и выразитель определенного мировоззрения. Определение типического и индивидуального в литературном герое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Ваше личное отношение к персонажу и такому типу людей в жизни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725" marR="257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124744"/>
            <a:ext cx="7620000" cy="5047456"/>
          </a:xfrm>
        </p:spPr>
        <p:txBody>
          <a:bodyPr>
            <a:normAutofit lnSpcReduction="10000"/>
          </a:bodyPr>
          <a:lstStyle/>
          <a:p>
            <a:pPr marL="3175" indent="349250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Персонаж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– изображенное в художественном произведении лицо (как правило второстепенен, имеет устойчивый набор функций)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Это может быть личность, но также животное, растение, ландшафт, утварь, фантастическое существо, понятие, вовлеченный в действие (герой) или только эпизодически указанный.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Можно поделить их на главных (первого плана), побочных (второго плана) и эпизодических.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Лицо, представленное и характеризующееся в действии, а не в описаниях – драматургия</a:t>
            </a:r>
            <a:r>
              <a:rPr lang="en-US" dirty="0" smtClean="0">
                <a:latin typeface="Cambria" pitchFamily="18" charset="0"/>
                <a:ea typeface="Cambria" pitchFamily="18" charset="0"/>
              </a:rPr>
              <a:t>//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Любое действующее лицо, субъект действия вообще – эпос.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760512"/>
          </a:xfrm>
        </p:spPr>
        <p:txBody>
          <a:bodyPr>
            <a:normAutofit/>
          </a:bodyPr>
          <a:lstStyle/>
          <a:p>
            <a:r>
              <a:rPr lang="ru-RU" b="1" dirty="0" smtClean="0"/>
              <a:t>Требования к сочинению: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760640"/>
          </a:xfrm>
        </p:spPr>
        <p:txBody>
          <a:bodyPr>
            <a:noAutofit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должно точно соответствовать выбранной теме.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должно быть основано на знании текста.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должно показать знание всех произведений школьной программы по выбранной теме.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демонстрация точных знаний литературоведческой терминологии, которая вами используется. Если вы приводите термин, не имеющий в науке однозначного определения (например, символ), следует специально оговорить, что вы под ним понимаете.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не должно быть фактических ошибок: нельзя путать и изменять имена персонажей нельзя путать события, их время и место, художественные детали и подробности, недопустимы ошибки в цитировании, в датировке и т.д.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2645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Cambria" pitchFamily="18" charset="0"/>
                <a:ea typeface="Cambria" pitchFamily="18" charset="0"/>
              </a:rPr>
              <a:t>Система персонажей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– это соотнесенность действующих лиц художественного произведения друг с другом.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990656" cy="5445224"/>
          </a:xfrm>
        </p:spPr>
        <p:txBody>
          <a:bodyPr>
            <a:normAutofit fontScale="77500" lnSpcReduction="20000"/>
          </a:bodyPr>
          <a:lstStyle/>
          <a:p>
            <a:pPr marL="0" indent="352425">
              <a:buNone/>
            </a:pPr>
            <a:r>
              <a:rPr lang="ru-RU" sz="2600" dirty="0" smtClean="0">
                <a:latin typeface="Cambria" pitchFamily="18" charset="0"/>
                <a:ea typeface="Cambria" pitchFamily="18" charset="0"/>
              </a:rPr>
              <a:t>Система персонажей, как правило, рассматривается с двух точек зрения: </a:t>
            </a:r>
          </a:p>
          <a:p>
            <a:pPr marL="0" indent="352425"/>
            <a:r>
              <a:rPr lang="ru-RU" dirty="0" smtClean="0">
                <a:latin typeface="Cambria" pitchFamily="18" charset="0"/>
                <a:ea typeface="Cambria" pitchFamily="18" charset="0"/>
              </a:rPr>
              <a:t>Система персонажей как средство характеристики действующих лиц, как выражение принципа композиции – то есть, как авторскую позицию; </a:t>
            </a:r>
          </a:p>
          <a:p>
            <a:pPr marL="0" indent="352425"/>
            <a:r>
              <a:rPr lang="ru-RU" dirty="0" smtClean="0">
                <a:latin typeface="Cambria" pitchFamily="18" charset="0"/>
                <a:ea typeface="Cambria" pitchFamily="18" charset="0"/>
              </a:rPr>
              <a:t>Система персонажей как система взаимоотношений действующих лиц (столкновения, борьба и т.д.).  Рассматривается с точки зрения содержания произведения.</a:t>
            </a:r>
            <a:br>
              <a:rPr lang="ru-RU" dirty="0" smtClean="0">
                <a:latin typeface="Cambria" pitchFamily="18" charset="0"/>
                <a:ea typeface="Cambria" pitchFamily="18" charset="0"/>
              </a:rPr>
            </a:br>
            <a:endParaRPr lang="ru-RU" sz="2600" dirty="0" smtClean="0">
              <a:latin typeface="Cambria" pitchFamily="18" charset="0"/>
              <a:ea typeface="Cambria" pitchFamily="18" charset="0"/>
            </a:endParaRPr>
          </a:p>
          <a:p>
            <a:pPr marL="0" indent="352425">
              <a:buNone/>
            </a:pPr>
            <a:r>
              <a:rPr lang="ru-RU" sz="2600" dirty="0" smtClean="0">
                <a:latin typeface="Cambria" pitchFamily="18" charset="0"/>
                <a:ea typeface="Cambria" pitchFamily="18" charset="0"/>
              </a:rPr>
              <a:t>Система персонажей – это взаимосвязи между действующими лицами произведения. Важнейшим свойством является иерархичность. Персонаж в большинстве случае находится в точке пересечения трех линий: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Первая линия – соратники, друзья (отношения доброжелательные);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Вторя линия – недоброжелатели, враги (отношения враждебные);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Третья линия - посторонние люди (отношения нейтральные).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92500" lnSpcReduction="20000"/>
          </a:bodyPr>
          <a:lstStyle/>
          <a:p>
            <a:pPr marL="0" indent="352425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Выделяют несколько </a:t>
            </a:r>
            <a:r>
              <a:rPr lang="ru-RU" b="1" dirty="0" smtClean="0">
                <a:latin typeface="Cambria" pitchFamily="18" charset="0"/>
                <a:ea typeface="Cambria" pitchFamily="18" charset="0"/>
              </a:rPr>
              <a:t>категорий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персонажей: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 Главные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- являются центральными действующими лицами, обладают самостоятельными характерами и имеют прямую связь со всеми уровнями содержания художественного произведения.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Второстепенные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- принимают достаточно активное участие в сюжете. Они имеют собственный характер, однако им уделяется гораздо меньше авторского внимания. Основная функция – способствовать наиболее полному раскрытию образов главных персонажей.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Эпизодические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-появляются в одном-двух эпизодах сюжета. Такие персонажи часто не обладают собственным характером и стоят на периферии авторского внимания. Основная функция - в нужный момент давать толчок сюжетному действию либо оттенять те или иные качества главных или второстепенных персонажей.</a:t>
            </a:r>
          </a:p>
          <a:p>
            <a:r>
              <a:rPr lang="ru-RU" b="1" dirty="0" smtClean="0">
                <a:latin typeface="Cambria" pitchFamily="18" charset="0"/>
                <a:ea typeface="Cambria" pitchFamily="18" charset="0"/>
              </a:rPr>
              <a:t>Внесценические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- действующие лица, о которых идет речь, но при этом они не принимают участия в действии.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200"/>
            <a:ext cx="8892480" cy="1397000"/>
          </a:xfrm>
        </p:spPr>
        <p:txBody>
          <a:bodyPr>
            <a:normAutofit/>
          </a:bodyPr>
          <a:lstStyle/>
          <a:p>
            <a:r>
              <a:rPr lang="ru-RU" sz="3100" smtClean="0">
                <a:latin typeface="Cambria" pitchFamily="18" charset="0"/>
                <a:ea typeface="Cambria" pitchFamily="18" charset="0"/>
              </a:rPr>
              <a:t>КАК ПОДГОТОВИТЬСЯ К НАПИСАНИЮ СОЧИНЕНИЯ О ПЕРСОНАЖЕ ЛИТЕРАТУРНОГО ПРОИЗВЕДЕНИЯ: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Внимательно перечитать текст произведения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Выделить те описания, характеристики, эпизоды, которые непосредственно связаны с данным литературным персонажем, и отметить их закладками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Проанализировать тему сочинения и составить его план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Подобрать цитаты из текста 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Написать черновой вариант сочинения, внимательно проверить черновик и аккуратно переписать сочинение в тетрадь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200"/>
            <a:ext cx="8712968" cy="1397000"/>
          </a:xfrm>
        </p:spPr>
        <p:txBody>
          <a:bodyPr/>
          <a:lstStyle/>
          <a:p>
            <a:pPr algn="ctr"/>
            <a:r>
              <a:rPr lang="ru-RU" sz="4000" dirty="0" smtClean="0">
                <a:latin typeface="Cambria" pitchFamily="18" charset="0"/>
                <a:ea typeface="Cambria" pitchFamily="18" charset="0"/>
              </a:rPr>
              <a:t>Сопоставительная характеристика героев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.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445224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Какие герои сопоставляются, почему сравниваются именно они.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Что общего между героями: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 умственном отношении (интеллект, образование, взгляды на мир и человека, цель в жизни);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 эмоциональном (духовном) развитии (их отношение к людям, качества их характера: доброта, общительность, мстительность, завистливость, целеустремленность, избалованность и т.д.);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 социальном (материальном, профессиональном) плане; в отношении с окружающими людьми. </a:t>
            </a:r>
          </a:p>
          <a:p>
            <a:pPr marL="457200" indent="-457200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3. Что отличает двух героев. </a:t>
            </a:r>
          </a:p>
          <a:p>
            <a:pPr marL="457200" indent="-457200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4. Для чего автор сопоставляет этих героев. </a:t>
            </a:r>
          </a:p>
          <a:p>
            <a:pPr marL="457200" indent="-457200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5. Отношение автора к героям. </a:t>
            </a:r>
          </a:p>
          <a:p>
            <a:pPr marL="457200" indent="-457200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6. Ваше отношение к данным персонажам.</a:t>
            </a:r>
            <a:br>
              <a:rPr lang="ru-RU" dirty="0" smtClean="0">
                <a:latin typeface="Cambria" pitchFamily="18" charset="0"/>
                <a:ea typeface="Cambria" pitchFamily="18" charset="0"/>
              </a:rPr>
            </a:b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6200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ambria" pitchFamily="18" charset="0"/>
                <a:ea typeface="Cambria" pitchFamily="18" charset="0"/>
              </a:rPr>
              <a:t>    Групповая характеристика героев 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124744"/>
            <a:ext cx="4572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6. Какие черты личности выявляются в произведении: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с помощью портрета;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в речевой характеристике героев;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через поступки героев;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с помощью предыстории и биографии героев;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через окружающую обстановку;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через характеристику других действующих лиц;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в авторской характеристике. </a:t>
            </a:r>
          </a:p>
          <a:p>
            <a:pPr marL="457200" indent="-457200">
              <a:buNone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7. Заключение. Зачем созданы данные образы, какие вопросы, проблемы они помогают решать в произведении.</a:t>
            </a:r>
            <a:endParaRPr lang="ru-RU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52736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Вступление (место героев в произведении).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Основная часть. Характеристика героев как определенного социального типа.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Социальное и материальное положение героев.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Мировоззрение, круг умственных интересов героев: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профессия,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занятия;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цель в жизни; 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уровень развития. </a:t>
            </a:r>
          </a:p>
          <a:p>
            <a:pPr marL="457200" indent="-457200">
              <a:buNone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5. Мир чувств героев: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отношения с окружающими людьми;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  <a:ea typeface="Cambria" pitchFamily="18" charset="0"/>
              </a:rPr>
              <a:t>внутренние переживания, чувства, эмоции героев.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134672" cy="6525344"/>
          </a:xfrm>
        </p:spPr>
        <p:txBody>
          <a:bodyPr>
            <a:normAutofit/>
          </a:bodyPr>
          <a:lstStyle/>
          <a:p>
            <a:pPr marL="3175" indent="-3175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Характер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– совокупность черт образа персонажа.</a:t>
            </a:r>
            <a:endParaRPr lang="ru-RU" b="1" dirty="0" smtClean="0">
              <a:latin typeface="Cambria" pitchFamily="18" charset="0"/>
              <a:ea typeface="Cambria" pitchFamily="18" charset="0"/>
            </a:endParaRPr>
          </a:p>
          <a:p>
            <a:pPr marL="3175" indent="-3175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Создавая литературного героя, писатель обычно наделяет его тем или иным характером: </a:t>
            </a:r>
          </a:p>
          <a:p>
            <a:pPr marL="3175" indent="349250"/>
            <a:r>
              <a:rPr lang="ru-RU" dirty="0" smtClean="0">
                <a:latin typeface="Cambria" pitchFamily="18" charset="0"/>
                <a:ea typeface="Cambria" pitchFamily="18" charset="0"/>
              </a:rPr>
              <a:t>односторонним или многосторонним,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 цельным - противоречивым,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статичным - развивающимся и т. д.</a:t>
            </a:r>
          </a:p>
          <a:p>
            <a:pPr marL="0" indent="0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Свое понимание, оценку характеров писатель передает читатель, домысливая и претворяя прототипы.</a:t>
            </a:r>
          </a:p>
          <a:p>
            <a:pPr marL="0" indent="0">
              <a:buNone/>
            </a:pP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Прототип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 - реально существовавшее лицо, представление о котором послужило автору литературного произведения основой для создания образа героя.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052736"/>
            <a:ext cx="7620000" cy="5472608"/>
          </a:xfrm>
        </p:spPr>
        <p:txBody>
          <a:bodyPr/>
          <a:lstStyle/>
          <a:p>
            <a:pPr marL="3175" indent="349250">
              <a:buNone/>
            </a:pPr>
            <a:r>
              <a:rPr lang="ru-RU" b="1" dirty="0" smtClean="0">
                <a:latin typeface="Cambria" pitchFamily="18" charset="0"/>
                <a:ea typeface="Cambria" pitchFamily="18" charset="0"/>
              </a:rPr>
              <a:t>Тип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– художественный образ большого жизненного обобщения, в котором нашли выражение характерные, типические черты поколения или социальной группы.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«лишний человек» («зачем я жил, для какой цели я родился?») «Герой нашего времени» М.Ю Лермонтов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«маленький человек» (тема милосердия, безмерной любви к человеку, отторгнутому обществом) «Станционный смотритель» А.С. Пушкин, Н.В. Гоголь «Шинель» А.А. 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Башмачкин</a:t>
            </a:r>
            <a:endParaRPr lang="ru-RU" dirty="0" smtClean="0">
              <a:latin typeface="Cambria" pitchFamily="18" charset="0"/>
              <a:ea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296472" cy="1296144"/>
          </a:xfrm>
        </p:spPr>
        <p:txBody>
          <a:bodyPr/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Примеры: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268760"/>
            <a:ext cx="4896544" cy="4470400"/>
          </a:xfrm>
        </p:spPr>
        <p:txBody>
          <a:bodyPr/>
          <a:lstStyle/>
          <a:p>
            <a:r>
              <a:rPr lang="en-CA" sz="3600" dirty="0" smtClean="0">
                <a:hlinkClick r:id="rId2"/>
              </a:rPr>
              <a:t>https://litfest.ru/writings/obrazy-kapitanskaya-dochka.html</a:t>
            </a: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986" name="Picture 2" descr="https://www.syl.ru/misc/i/ai/327769/188620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32656"/>
            <a:ext cx="5535748" cy="65253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640960" cy="6858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 fontAlgn="base"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8 класс. Сочинение на тему: «Мой любимый герой — Мцыри» (347 слов)</a:t>
            </a:r>
          </a:p>
          <a:p>
            <a:pPr fontAlgn="base"/>
            <a:r>
              <a:rPr lang="ru-RU" sz="2600" dirty="0" smtClean="0">
                <a:latin typeface="Cambria" pitchFamily="18" charset="0"/>
                <a:ea typeface="Cambria" pitchFamily="18" charset="0"/>
              </a:rPr>
              <a:t> В 1839 Лермонтов создаёт романтическую поэму, на которую сразу же обратили внимание читатели и рецензенты. Первая публикация произведения была с цензурными правками, из-за чего смысл немного изменился. Несмотря на такие условия публикации, интерес к данному произведению был большой, многие люди одобрили героя, который не останавливал борьбу с несправедливостью. Именно поэтому поэма «Мцыри» оставила огромный след на моем мироощущении. Я убежден(а), что главный герой — невероятный человек, который навсегда останется примером для меня.</a:t>
            </a:r>
          </a:p>
          <a:p>
            <a:pPr fontAlgn="base"/>
            <a:r>
              <a:rPr lang="ru-RU" sz="2600" dirty="0" smtClean="0">
                <a:latin typeface="Cambria" pitchFamily="18" charset="0"/>
                <a:ea typeface="Cambria" pitchFamily="18" charset="0"/>
              </a:rPr>
              <a:t>Мцыри — это прозвище молодого послушника, который стал им не по своей воле. Вот уже шесть лет он живет в монастыре по воле русского генерала, который когда-то увез с собой сироту, но оставил его в монастыре из-за крайней слабости мальчика. Такая жизнь, конечно же, не нравится герою, в каждом своём поступке, в каждом сказанном слове слышатся мечты о вольном Кавказе. Он скучает по своим родным местам, по местам, где он родился. Герой показывает себя не только как меланхоличного человека, но и совершает поступки смелого и решительного юноши. В схватке с барсом герой не обращает внимание на то, что это не равный бой. Мцыри сражается, как будто это совсем не сложно, именно в этом моменте проявляется его характер. Читатель понимает, что Мцыри готов бороться с несправедливостью и объявить бунт своей судьбе. Он, безусловно, желает сбежать из этого места в свой родной Кавказ. И уже, кажется, все получилось, но он так и не смог осуществить свою мечту. Его нашли израненным и уставшим, ведь эти три дня стали большим испытанием для него. В итоге, Мцыри остался в монастыре на всю оставшуюся жизнь. Хоть автор и заканчивает своё произведение открытой концовкой, можно догадаться, что главный герой не сможет реализовать свою мечту не потому, что он неинициативный, а потому что он не может перебороть систему и людей, которые стоят выше него. В своем стремлении домой он одинок, ведь никто не поможет ему выбраться из той жизни, в которой он оказался пленником.</a:t>
            </a:r>
          </a:p>
          <a:p>
            <a:pPr fontAlgn="base"/>
            <a:r>
              <a:rPr lang="ru-RU" sz="2600" dirty="0" smtClean="0">
                <a:latin typeface="Cambria" pitchFamily="18" charset="0"/>
                <a:ea typeface="Cambria" pitchFamily="18" charset="0"/>
              </a:rPr>
              <a:t>Мцыри — мой любимый литературный герой, который заключил в себе главные характеристики хорошего человека. Он смел, горд и любит свою родину. Его сердце жаждет любви и семьи. Он — живой и свободный человек, но свободный не физически, а ментально.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2646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Образ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 — это конкретная и в то же время обобщенная картина человеческой жизни, созданной при помощи вымысла и имеющая эстетическое значение» (Л. И. Тимофеев). Он содержит в себе авторский оценочно — субъективный момент к изображаемому предмету (Н. А. Гуляев).</a:t>
            </a:r>
          </a:p>
          <a:p>
            <a:r>
              <a:rPr lang="ru-RU" sz="2800" i="1" dirty="0" smtClean="0">
                <a:latin typeface="Cambria" pitchFamily="18" charset="0"/>
                <a:ea typeface="Cambria" pitchFamily="18" charset="0"/>
              </a:rPr>
              <a:t>Изображения человеческой личности классифицируются как образы 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— </a:t>
            </a:r>
            <a:r>
              <a:rPr lang="ru-RU" sz="2800" i="1" dirty="0" smtClean="0">
                <a:latin typeface="Cambria" pitchFamily="18" charset="0"/>
                <a:ea typeface="Cambria" pitchFamily="18" charset="0"/>
              </a:rPr>
              <a:t>персонажи, предметы (образы — вещи), явления природы (образы — пейзажи). </a:t>
            </a:r>
            <a:r>
              <a:rPr lang="ru-RU" sz="2800" dirty="0" smtClean="0">
                <a:latin typeface="Cambria" pitchFamily="18" charset="0"/>
                <a:ea typeface="Cambria" pitchFamily="18" charset="0"/>
              </a:rPr>
              <a:t>Писатель должен передать правду социальную, использовать вымысел, воссоздать индивидуальный характер, обобщать обстоятельства (П. К. Волынский).</a:t>
            </a:r>
            <a:endParaRPr lang="ru-RU" sz="28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904528"/>
          </a:xfrm>
        </p:spPr>
        <p:txBody>
          <a:bodyPr/>
          <a:lstStyle/>
          <a:p>
            <a:r>
              <a:rPr lang="ru-RU" b="1" dirty="0" smtClean="0"/>
              <a:t>Требования к сочинению: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80526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Содержание должно быть логичным. Сохранение основных элементов композиции: 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вступление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 ("вход в тему"),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основная часть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(главные мысли и их доказательство),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заключение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(итоги по теме, выводы, "выход" из темы).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Все ваши мысли (идеи, тезисы, положения и т.д.) должны быть доказаны. Единственным аргументом является художественный текст. Ссылки на черновики, варианты произведений, дневники писателей, мемуарную литературу, а также литературоведческие труды и критику - сопутствующий материал. 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Цитаты должны быть абсолютно точными и правильно оформленными.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Стиль сочинения должен быть единым. Необходимо соответствие стиля и содержания сочинения.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43808" y="332656"/>
            <a:ext cx="3744416" cy="177281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Тема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О чём говорится в тексте?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(круг событий и явлений, составляющих основу художественного произведения)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2276872"/>
            <a:ext cx="3744416" cy="201622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Проблема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Над чем размышляет автор?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(отбор и выделение в избранной теме тех вопросов, которые особенно интересуют писателя)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4581128"/>
            <a:ext cx="3744416" cy="227687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Идея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Что автор хочет сказать выбранными картинами жизни?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(авторское решение проблемы, выражающее сущность отношения писателя к жизни)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60232" y="764704"/>
            <a:ext cx="2483768" cy="100811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Второстепенная 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(побочная, фоновая)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4869160"/>
            <a:ext cx="2627784" cy="198884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Субъективная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(может соответствовать</a:t>
            </a:r>
            <a:r>
              <a:rPr lang="ru-RU" dirty="0">
                <a:latin typeface="Cambria" pitchFamily="18" charset="0"/>
                <a:ea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или нет читательскому пониманию жизни)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60232" y="4941168"/>
            <a:ext cx="2483768" cy="191683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Объективная</a:t>
            </a:r>
          </a:p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(шире выводов, сделанных автором)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3356992"/>
            <a:ext cx="2771800" cy="100811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Психологическая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0" y="2204864"/>
            <a:ext cx="2771800" cy="100811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Нравственная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764704"/>
            <a:ext cx="2771800" cy="100811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Центральная (основная, главная)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76256" y="2924944"/>
            <a:ext cx="2267744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Социальная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876256" y="3645024"/>
            <a:ext cx="2267744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Философская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>
            <a:off x="4716016" y="2132856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  <a:endCxn id="10" idx="0"/>
          </p:cNvCxnSpPr>
          <p:nvPr/>
        </p:nvCxnSpPr>
        <p:spPr>
          <a:xfrm>
            <a:off x="4716016" y="4293096"/>
            <a:ext cx="0" cy="288032"/>
          </a:xfrm>
          <a:prstGeom prst="straightConnector1">
            <a:avLst/>
          </a:prstGeom>
          <a:ln w="12700"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6876256" y="2276872"/>
            <a:ext cx="2267744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itchFamily="18" charset="0"/>
                <a:ea typeface="Cambria" pitchFamily="18" charset="0"/>
              </a:rPr>
              <a:t>Политическая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692696"/>
            <a:ext cx="7620000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Cambria" pitchFamily="18" charset="0"/>
                <a:ea typeface="Cambria" pitchFamily="18" charset="0"/>
              </a:rPr>
              <a:t>ВИДЫ ПРОБЛЕМ: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философские (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н-р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о жизни и смерти, цели в жизни);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социальные (неравноправие, бедность…);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-политические (</a:t>
            </a:r>
            <a:r>
              <a:rPr lang="ru-RU" dirty="0" err="1" smtClean="0">
                <a:latin typeface="Cambria" pitchFamily="18" charset="0"/>
                <a:ea typeface="Cambria" pitchFamily="18" charset="0"/>
              </a:rPr>
              <a:t>н-р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, взаимоотношения между народами, странами);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-научные (происхождение человечества, изменение климата на земле);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-экологические (загрязнение окружающей среды);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- нравственные (добро и зло, взаимопонимание, одиночество).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68760"/>
          <a:ext cx="9144000" cy="384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9712"/>
                <a:gridCol w="3384376"/>
                <a:gridCol w="37799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Тема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Cambria" pitchFamily="18" charset="0"/>
                          <a:ea typeface="Cambria" pitchFamily="18" charset="0"/>
                        </a:rPr>
                        <a:t>Проблема</a:t>
                      </a:r>
                      <a:endParaRPr lang="ru-RU" dirty="0">
                        <a:solidFill>
                          <a:srgbClr val="FF000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Идея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«Отцы» и «дети»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Почему взрослые дети не стремятся проявить действенную любовь к родителям? Понимают ли взрослые дети, что теперь уже их родители нуждаются в помощи? 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Взрослые дети часто не понимают, что со временем проявление любви к родителям должно измениться, потому что пожилые родители нуждаются в действенной помощи и заботе. 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90452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Структура (композиция):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424936" cy="5400600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latin typeface="Cambria" pitchFamily="18" charset="0"/>
                <a:ea typeface="Cambria" pitchFamily="18" charset="0"/>
              </a:rPr>
              <a:t>Вступление</a:t>
            </a:r>
            <a:r>
              <a:rPr lang="ru-RU" sz="2900" dirty="0" smtClean="0">
                <a:latin typeface="Cambria" pitchFamily="18" charset="0"/>
                <a:ea typeface="Cambria" pitchFamily="18" charset="0"/>
              </a:rPr>
              <a:t>: чтобы эта часть получилась удачной, сформулируйте в ней те проблемные ВОПРОСЫ, на которые можно в принципе ответить в рамках вашей темы, и, выбрав из них один-два, на которые будете отвечать в сочинении, обоснуйте свой выбор. Приведите термины и их определения, которые помогут раскрыть ваше понимание. Смело формулируйте вопросительные предложения. Иногда во вступлении кратко характеризуется эпоха создания произведения или само произведение, если тема сочинения предполагает анализ какого-то отдельного его аспекта.</a:t>
            </a:r>
          </a:p>
          <a:p>
            <a:r>
              <a:rPr lang="ru-RU" sz="2900" b="1" dirty="0" smtClean="0">
                <a:latin typeface="Cambria" pitchFamily="18" charset="0"/>
                <a:ea typeface="Cambria" pitchFamily="18" charset="0"/>
              </a:rPr>
              <a:t>Основная часть</a:t>
            </a:r>
            <a:r>
              <a:rPr lang="ru-RU" sz="2900" dirty="0" smtClean="0">
                <a:latin typeface="Cambria" pitchFamily="18" charset="0"/>
                <a:ea typeface="Cambria" pitchFamily="18" charset="0"/>
              </a:rPr>
              <a:t>: главное ее содержание - это развернутый и доказательный ОТВЕТ на те вопросы, которые вы сформулировали во вступлении. Вы убеждаете читателя вашей работы в том, что вопросы вы поставили правильно и правильно их решаете. По объему эта часть самая большая.</a:t>
            </a:r>
          </a:p>
          <a:p>
            <a:r>
              <a:rPr lang="ru-RU" sz="2900" b="1" dirty="0" smtClean="0">
                <a:latin typeface="Cambria" pitchFamily="18" charset="0"/>
                <a:ea typeface="Cambria" pitchFamily="18" charset="0"/>
              </a:rPr>
              <a:t>Заключение:</a:t>
            </a:r>
            <a:r>
              <a:rPr lang="ru-RU" sz="2900" dirty="0" smtClean="0">
                <a:latin typeface="Cambria" pitchFamily="18" charset="0"/>
                <a:ea typeface="Cambria" pitchFamily="18" charset="0"/>
              </a:rPr>
              <a:t> задача этой части - ПОДВЕДЕНИЕ ИТОГОВ в рамках ваших рассуждений во второй части по тем проблемным вопросам, которые вы сформулировали во вступлении. Вы должны обобщить ваши выводы, используя при этом ключевые слова или термины, входящие в формулировку выбранной темы: если в ней были слова "проблема", "композиция ", "образ", "пейзаж" и т.д., повторите их в заключительных выводах. Помните, что заключение и вступление во многом по содержанию повторяют друг друга. Вы меняете лишь </a:t>
            </a: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форму - от вопросительной к утвердительной.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Обратите внимание!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Работая над сочинением, в том числе и над анализом эпизода, составляйте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план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 рассуждений.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Проблемный план </a:t>
            </a:r>
            <a:r>
              <a:rPr lang="ru-RU" dirty="0" smtClean="0">
                <a:latin typeface="Cambria" pitchFamily="18" charset="0"/>
                <a:ea typeface="Cambria" pitchFamily="18" charset="0"/>
              </a:rPr>
              <a:t>предпочтительней, так как позволяет сразу сформулировать проблемные вопросы, развернутые и доказательные ответы на которые составят основную часть вашей работы.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/>
          <a:lstStyle/>
          <a:p>
            <a:r>
              <a:rPr lang="ru-RU" b="1" dirty="0" smtClean="0"/>
              <a:t>Виды тем по литературе: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980728"/>
            <a:ext cx="7620000" cy="51914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проблемные,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сопоставительные,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обзорные,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темы, связанные с раскрытием особенностей мастерства писателя,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анализ литературного произведения (лирики, драмы, эпических произведений),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анализ эпизода,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сочинение по цитате,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смешанные,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" pitchFamily="18" charset="0"/>
              </a:rPr>
              <a:t>свободные.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832520"/>
          </a:xfrm>
        </p:spPr>
        <p:txBody>
          <a:bodyPr/>
          <a:lstStyle/>
          <a:p>
            <a:r>
              <a:rPr lang="ru-RU" b="1" dirty="0" smtClean="0"/>
              <a:t>Проблемные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805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Те, основным содержанием которых становится постановка вопросов (проблем) научного, эстетического или этического характера. В формулировку таких тем зачастую входит сам термин "проблема". 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Например: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"Проблема прошлого, настоящего и будущего в поэме Н.Гоголя "Мертвые души";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"Трагизм сатиры М.Е. Салтыкова-Щедрина";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"Устроит ли героев Достоевского счастье героев Толстого? "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Если формулировка такой темы начинается со слова "проблема", то саму работу над темой начинайте с объяснения этого понятия. В таких темах нужно не отвечать на вопросы, а задавать их, ища при этом обязательного соответствия с теми вопросами, которые задаются авторами или продиктованы временем.</a:t>
            </a:r>
            <a:br>
              <a:rPr lang="ru-RU" dirty="0" smtClean="0">
                <a:latin typeface="Cambria" pitchFamily="18" charset="0"/>
                <a:ea typeface="Cambria" pitchFamily="18" charset="0"/>
              </a:rPr>
            </a:br>
            <a:r>
              <a:rPr lang="ru-RU" dirty="0" smtClean="0">
                <a:latin typeface="Cambria" pitchFamily="18" charset="0"/>
                <a:ea typeface="Cambria" pitchFamily="18" charset="0"/>
              </a:rPr>
              <a:t>Эти темы требуют обязательной строгой логичности изложения.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904528"/>
          </a:xfrm>
        </p:spPr>
        <p:txBody>
          <a:bodyPr/>
          <a:lstStyle/>
          <a:p>
            <a:r>
              <a:rPr lang="ru-RU" b="1" dirty="0" smtClean="0"/>
              <a:t>Сопоставительные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5733256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То есть предполагающие сравнение (сопоставление) двух и более объектов по признакам, определенным формулировкой. В формулировку таких тем обычно включается несколько объектов, соединенных союзом "и". 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Например:</a:t>
            </a:r>
            <a:b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      Отец и сын </a:t>
            </a:r>
            <a:r>
              <a:rPr lang="ru-RU" i="1" dirty="0" err="1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Кирсановы</a:t>
            </a:r>
            <a:r>
              <a:rPr lang="ru-RU" i="1" dirty="0" smtClean="0">
                <a:solidFill>
                  <a:srgbClr val="7030A0"/>
                </a:solidFill>
                <a:latin typeface="Cambria" pitchFamily="18" charset="0"/>
                <a:ea typeface="Cambria" pitchFamily="18" charset="0"/>
              </a:rPr>
              <a:t> в романе И.Тургенева "Отцы и дети".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В сопоставительной теме равное внимание должно быть уделено всем объектам исследования, заявленным в формулировке.</a:t>
            </a:r>
            <a:br>
              <a:rPr lang="ru-RU" dirty="0" smtClean="0">
                <a:latin typeface="Cambria" pitchFamily="18" charset="0"/>
                <a:ea typeface="Cambria" pitchFamily="18" charset="0"/>
              </a:rPr>
            </a:br>
            <a:r>
              <a:rPr lang="ru-RU" dirty="0" smtClean="0">
                <a:latin typeface="Cambria" pitchFamily="18" charset="0"/>
                <a:ea typeface="Cambria" pitchFamily="18" charset="0"/>
              </a:rPr>
              <a:t>Сравнительные темы обязательно предполагают строгую последовательность изложения и наличие обязательных общих выводов и умозаключений, вытекающих из сравнения.</a:t>
            </a:r>
          </a:p>
          <a:p>
            <a:r>
              <a:rPr lang="ru-RU" dirty="0" smtClean="0">
                <a:latin typeface="Cambria" pitchFamily="18" charset="0"/>
                <a:ea typeface="Cambria" pitchFamily="18" charset="0"/>
              </a:rPr>
              <a:t>+ - и общее</a:t>
            </a:r>
            <a:endParaRPr lang="ru-RU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_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451</TotalTime>
  <Words>2549</Words>
  <Application>Microsoft Office PowerPoint</Application>
  <PresentationFormat>Экран (4:3)</PresentationFormat>
  <Paragraphs>265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Books_16x9</vt:lpstr>
      <vt:lpstr>"Как писать сочинение по литературе".</vt:lpstr>
      <vt:lpstr>История термина</vt:lpstr>
      <vt:lpstr>Требования к сочинению:</vt:lpstr>
      <vt:lpstr>Требования к сочинению:</vt:lpstr>
      <vt:lpstr>Структура (композиция):</vt:lpstr>
      <vt:lpstr>Обратите внимание! </vt:lpstr>
      <vt:lpstr>Виды тем по литературе:</vt:lpstr>
      <vt:lpstr>Проблемные темы</vt:lpstr>
      <vt:lpstr>Сопоставительные темы</vt:lpstr>
      <vt:lpstr>Обзорные темы </vt:lpstr>
      <vt:lpstr>Темы, связанные с раскрытием особенностей мастерства писателя </vt:lpstr>
      <vt:lpstr>Сочинения по цитате: </vt:lpstr>
      <vt:lpstr>Смешанные</vt:lpstr>
      <vt:lpstr>Свободные</vt:lpstr>
      <vt:lpstr>Виды сочинений</vt:lpstr>
      <vt:lpstr>описание</vt:lpstr>
      <vt:lpstr>повествование</vt:lpstr>
      <vt:lpstr>рассуждение</vt:lpstr>
      <vt:lpstr>Рекомендации</vt:lpstr>
      <vt:lpstr>Шаблоны</vt:lpstr>
      <vt:lpstr>Эссе</vt:lpstr>
      <vt:lpstr>Как правильно писать эссе?</vt:lpstr>
      <vt:lpstr>Рекомендации</vt:lpstr>
      <vt:lpstr>Понятие о литературном герое</vt:lpstr>
      <vt:lpstr>Герой литературного произведения – образ человека, который воплощает авторские переживания и раздумья о жизни.</vt:lpstr>
      <vt:lpstr>Слайд 26</vt:lpstr>
      <vt:lpstr>Характеристика героя в литературе:</vt:lpstr>
      <vt:lpstr>Слайд 28</vt:lpstr>
      <vt:lpstr>Слайд 29</vt:lpstr>
      <vt:lpstr>Система персонажей – это соотнесенность действующих лиц художественного произведения друг с другом.</vt:lpstr>
      <vt:lpstr>Слайд 31</vt:lpstr>
      <vt:lpstr>КАК ПОДГОТОВИТЬСЯ К НАПИСАНИЮ СОЧИНЕНИЯ О ПЕРСОНАЖЕ ЛИТЕРАТУРНОГО ПРОИЗВЕДЕНИЯ: </vt:lpstr>
      <vt:lpstr>Сопоставительная характеристика героев. </vt:lpstr>
      <vt:lpstr>    Групповая характеристика героев </vt:lpstr>
      <vt:lpstr>Слайд 35</vt:lpstr>
      <vt:lpstr>Слайд 36</vt:lpstr>
      <vt:lpstr>Примеры: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 писать сочинение по литературе".</dc:title>
  <dc:creator>Anastasia Stasya</dc:creator>
  <cp:lastModifiedBy>Анастасия</cp:lastModifiedBy>
  <cp:revision>19</cp:revision>
  <dcterms:created xsi:type="dcterms:W3CDTF">2020-10-02T17:31:12Z</dcterms:created>
  <dcterms:modified xsi:type="dcterms:W3CDTF">2022-04-24T15:56:44Z</dcterms:modified>
</cp:coreProperties>
</file>