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5" r:id="rId5"/>
    <p:sldId id="260" r:id="rId6"/>
    <p:sldId id="267" r:id="rId7"/>
    <p:sldId id="261" r:id="rId8"/>
    <p:sldId id="268" r:id="rId9"/>
    <p:sldId id="262" r:id="rId10"/>
    <p:sldId id="269" r:id="rId11"/>
    <p:sldId id="263" r:id="rId12"/>
    <p:sldId id="270" r:id="rId13"/>
    <p:sldId id="264" r:id="rId14"/>
    <p:sldId id="271" r:id="rId15"/>
    <p:sldId id="257" r:id="rId16"/>
    <p:sldId id="272" r:id="rId17"/>
    <p:sldId id="273" r:id="rId18"/>
    <p:sldId id="274" r:id="rId19"/>
    <p:sldId id="277" r:id="rId20"/>
    <p:sldId id="278" r:id="rId21"/>
    <p:sldId id="279" r:id="rId22"/>
    <p:sldId id="280" r:id="rId23"/>
    <p:sldId id="281" r:id="rId24"/>
    <p:sldId id="282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-16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EE532A-0C24-48C7-826E-8E2197D38A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D0140E8-1AF6-4C1F-B10C-43BEAE7F19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2AF6A20-1167-466E-B2CA-69B2C8499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5683-3250-4FB4-84ED-9022183D0EB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8700B06-B433-4F0D-866B-CA9BEB559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8416C9E-6C40-40D3-A234-9838E93A5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AC989-A606-485D-8EA0-DB7DF055D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103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4C657DD-C5CF-4F81-BD57-F0D0C25D1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DBBB86F-D2F8-48CE-9D3E-2E462000A8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AE5933F-92D8-44B7-A165-11D6454F3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5683-3250-4FB4-84ED-9022183D0EB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EF753EA-E075-4798-8EB1-3302129D4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70C16A0-190C-4726-9F3E-2C3B29DF8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AC989-A606-485D-8EA0-DB7DF055D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635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7A2E2652-6FCF-4F2B-9584-40C0BA174F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8138F293-6FFF-4D73-8AA7-A654338554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6C84E7F-34ED-4606-9301-BE7ABFD66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5683-3250-4FB4-84ED-9022183D0EB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C80F4AF-30E9-4D68-81B8-AB07C7200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C94478A-DB60-480A-86A1-12B57615C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AC989-A606-485D-8EA0-DB7DF055D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271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391A8DA-8FD3-4A82-83A4-318AF5390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F4AFE15-075D-4A97-A014-6E73DD8074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6C08A55-F465-4EF0-AC37-28BFEA538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5683-3250-4FB4-84ED-9022183D0EB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F5E9BC4-FACB-41E3-9A01-B4521C135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CEE6A63-78E8-464E-ABC8-AA6DBC234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AC989-A606-485D-8EA0-DB7DF055D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718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C58388B-CFC0-4434-A512-9BDECCB4E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AA355BF-E4EA-487C-B141-5DDF711021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C425775-4655-44DE-B0AA-2AC82F59D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5683-3250-4FB4-84ED-9022183D0EB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C63EA3B-841E-4A04-A0EC-646E79120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8B74B17-10E1-4057-8901-BF58B5024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AC989-A606-485D-8EA0-DB7DF055D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956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F909CFD-9426-46E9-86B5-1F1C78C8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F69C1A8-257C-421E-AE90-F84D604532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56C09F25-7050-48D3-99A0-E183E0F998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30A9F34-08DA-434B-959C-AD57022FE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5683-3250-4FB4-84ED-9022183D0EB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0B1BAD0-DD4E-4FF1-A195-68154E850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0ECABEE-A79D-42F8-A512-1B81BBBAE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AC989-A606-485D-8EA0-DB7DF055D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964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CEEE146-C941-4E7C-8317-D4C1A891D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38F350F-2655-491E-B5CE-3D3DF284DB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0F65BFD3-60F6-4A2E-921A-2FA08F11FA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E391470A-7D6A-44AB-8A05-12643236E3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138E5234-DE1E-4F4A-8122-E21BD9A690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6AFB39A4-3699-4026-A1B8-A80FA9DA1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5683-3250-4FB4-84ED-9022183D0EB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D6F4013A-C563-41A5-9046-797190BEB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47C79C5C-45BD-4F72-8A51-68BBCAC09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AC989-A606-485D-8EA0-DB7DF055D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07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4A152F0-AFFF-4519-A189-6E0C73884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BE78B37A-814E-4882-90F8-453D9C9CB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5683-3250-4FB4-84ED-9022183D0EB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2F598CEA-547C-414E-8D74-A16828D32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2705D1F8-5097-4DD1-880B-C9B5485FE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AC989-A606-485D-8EA0-DB7DF055D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43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27A320D6-6259-4BDF-94AF-24C7B1C01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5683-3250-4FB4-84ED-9022183D0EB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18E47260-52C1-4CB2-B6E6-68B620CBF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3F4A0088-684F-4D0A-B698-127C2202A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AC989-A606-485D-8EA0-DB7DF055D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850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6B2071C-3766-4558-BAB4-799C158F3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4BA8AD3-4C6F-4514-83B7-32221B5072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138F0763-51A7-4D31-A1C0-7CEA7B2E8A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B3612C4-0B7D-4E25-91E2-08F104F26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5683-3250-4FB4-84ED-9022183D0EB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6C6F8DB4-EB6C-491B-89FE-ACBE5C504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1C26325-2576-44F1-90BA-A6B42D9A6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AC989-A606-485D-8EA0-DB7DF055D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548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EB68EAC-3B04-41F6-A43C-A5B340A49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6E9C86EB-30D0-49A7-896B-2848DD1FA9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652C7A01-C4D3-416C-B56D-6210CD291D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387D98D-66B2-4681-AF28-CA3E96550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5683-3250-4FB4-84ED-9022183D0EB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D700E49-5F26-4A16-84FE-23241B077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485A0A3-8824-4D57-81EB-1B99DFE34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AC989-A606-485D-8EA0-DB7DF055D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52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0B486FF-4C4B-43DD-A83F-DA96DAB72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82CE068-54DE-4CA0-B757-36F8748BB7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B44D824-D291-4606-A706-295D10B0F2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95683-3250-4FB4-84ED-9022183D0EB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A2AE956-21F7-48FF-B3A2-DC2FA69CEB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6B496D0-01FC-48F6-BC95-8E62D5C007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AC989-A606-485D-8EA0-DB7DF055D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00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60.png"/><Relationship Id="rId4" Type="http://schemas.openxmlformats.org/officeDocument/2006/relationships/image" Target="../media/image8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53E5650-3942-45D0-B20E-B23D4D79BC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Алгебра. Задание 9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E34E795-E92E-430A-A561-955F8782B5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Уравнения</a:t>
            </a:r>
          </a:p>
        </p:txBody>
      </p:sp>
    </p:spTree>
    <p:extLst>
      <p:ext uri="{BB962C8B-B14F-4D97-AF65-F5344CB8AC3E}">
        <p14:creationId xmlns:p14="http://schemas.microsoft.com/office/powerpoint/2010/main" val="252580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5B68293-1453-4A2F-B03F-FA63C0D011FD}"/>
              </a:ext>
            </a:extLst>
          </p:cNvPr>
          <p:cNvSpPr txBox="1"/>
          <p:nvPr/>
        </p:nvSpPr>
        <p:spPr>
          <a:xfrm>
            <a:off x="874643" y="715617"/>
            <a:ext cx="36102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</a:rPr>
              <a:t>Проверь себя</a:t>
            </a:r>
            <a:r>
              <a:rPr lang="en-US" sz="4400" dirty="0">
                <a:solidFill>
                  <a:srgbClr val="FF0000"/>
                </a:solidFill>
              </a:rPr>
              <a:t>: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9B83D06-E397-4C63-8AF7-56EEE4534708}"/>
              </a:ext>
            </a:extLst>
          </p:cNvPr>
          <p:cNvSpPr txBox="1"/>
          <p:nvPr/>
        </p:nvSpPr>
        <p:spPr>
          <a:xfrm>
            <a:off x="6798365" y="4545496"/>
            <a:ext cx="1933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Ответ: </a:t>
            </a:r>
            <a:r>
              <a:rPr lang="en-US" sz="4000" dirty="0"/>
              <a:t>7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id="{3ED86F77-D672-49E8-8C3A-4F420EF1FC9A}"/>
                  </a:ext>
                </a:extLst>
              </p:cNvPr>
              <p:cNvSpPr txBox="1"/>
              <p:nvPr/>
            </p:nvSpPr>
            <p:spPr>
              <a:xfrm>
                <a:off x="4076835" y="1648205"/>
                <a:ext cx="2324976" cy="723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=6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ED86F77-D672-49E8-8C3A-4F420EF1FC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6835" y="1648205"/>
                <a:ext cx="2324976" cy="7235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8960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370056" y="1289063"/>
                <a:ext cx="3612092" cy="7923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+5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0056" y="1289063"/>
                <a:ext cx="3612092" cy="79239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097280" y="509451"/>
            <a:ext cx="41539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уравнение: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48081" y="3255305"/>
            <a:ext cx="7929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х в одну сторону без х в другую, при переносе не забываем менять знак!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880968" y="2868448"/>
                <a:ext cx="225670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−12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−60=60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0968" y="2868448"/>
                <a:ext cx="2256708" cy="369332"/>
              </a:xfrm>
              <a:prstGeom prst="rect">
                <a:avLst/>
              </a:prstGeom>
              <a:blipFill>
                <a:blip r:embed="rId3"/>
                <a:stretch>
                  <a:fillRect l="-541" r="-2973" b="-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1948081" y="3902989"/>
            <a:ext cx="803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Приводим подобные слагаемые. Делим на  коэффициент перед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586642" y="4456987"/>
                <a:ext cx="102752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:(−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12</m:t>
                      </m:r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6642" y="4456987"/>
                <a:ext cx="1027525" cy="369332"/>
              </a:xfrm>
              <a:prstGeom prst="rect">
                <a:avLst/>
              </a:prstGeom>
              <a:blipFill>
                <a:blip r:embed="rId4"/>
                <a:stretch>
                  <a:fillRect l="-2959" r="-10651" b="-344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Прямая соединительная линия 14"/>
          <p:cNvCxnSpPr/>
          <p:nvPr/>
        </p:nvCxnSpPr>
        <p:spPr>
          <a:xfrm>
            <a:off x="5505782" y="4456987"/>
            <a:ext cx="0" cy="3693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037078" y="5140235"/>
                <a:ext cx="1432187" cy="693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120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7078" y="5140235"/>
                <a:ext cx="1432187" cy="69384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258292" y="5984966"/>
                <a:ext cx="121097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10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8292" y="5984966"/>
                <a:ext cx="1210973" cy="369332"/>
              </a:xfrm>
              <a:prstGeom prst="rect">
                <a:avLst/>
              </a:prstGeom>
              <a:blipFill>
                <a:blip r:embed="rId6"/>
                <a:stretch>
                  <a:fillRect l="-3535" r="-6061" b="-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893489" y="5984966"/>
                <a:ext cx="165910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Ответ:−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ru-RU" sz="2400" b="0" i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3489" y="5984966"/>
                <a:ext cx="1659109" cy="369332"/>
              </a:xfrm>
              <a:prstGeom prst="rect">
                <a:avLst/>
              </a:prstGeom>
              <a:blipFill>
                <a:blip r:embed="rId7"/>
                <a:stretch>
                  <a:fillRect l="-4044" r="-368" b="-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Прямая со стрелкой 4">
            <a:extLst>
              <a:ext uri="{FF2B5EF4-FFF2-40B4-BE49-F238E27FC236}">
                <a16:creationId xmlns="" xmlns:a16="http://schemas.microsoft.com/office/drawing/2014/main" id="{8C9E8636-208E-4CC3-8D86-C190A0245AD5}"/>
              </a:ext>
            </a:extLst>
          </p:cNvPr>
          <p:cNvCxnSpPr/>
          <p:nvPr/>
        </p:nvCxnSpPr>
        <p:spPr>
          <a:xfrm>
            <a:off x="4916557" y="1524000"/>
            <a:ext cx="670085" cy="3975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="" xmlns:a16="http://schemas.microsoft.com/office/drawing/2014/main" id="{2FA8296E-4250-47D3-AAC4-FCEFD8C6EE00}"/>
              </a:ext>
            </a:extLst>
          </p:cNvPr>
          <p:cNvCxnSpPr>
            <a:cxnSpLocks/>
          </p:cNvCxnSpPr>
          <p:nvPr/>
        </p:nvCxnSpPr>
        <p:spPr>
          <a:xfrm flipV="1">
            <a:off x="5009322" y="1520543"/>
            <a:ext cx="675861" cy="40102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="" xmlns:a16="http://schemas.microsoft.com/office/drawing/2014/main" id="{0756204D-F2AA-4171-AD3F-DF94F66B758E}"/>
                  </a:ext>
                </a:extLst>
              </p:cNvPr>
              <p:cNvSpPr txBox="1"/>
              <p:nvPr/>
            </p:nvSpPr>
            <p:spPr>
              <a:xfrm>
                <a:off x="3323382" y="2092161"/>
                <a:ext cx="36120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−12(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+5)=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12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∙5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756204D-F2AA-4171-AD3F-DF94F66B75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3382" y="2092161"/>
                <a:ext cx="3612092" cy="461665"/>
              </a:xfrm>
              <a:prstGeom prst="rect">
                <a:avLst/>
              </a:prstGeom>
              <a:blipFill>
                <a:blip r:embed="rId8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0AC471B8-FF75-470C-82B0-1865A06F146F}"/>
              </a:ext>
            </a:extLst>
          </p:cNvPr>
          <p:cNvSpPr txBox="1"/>
          <p:nvPr/>
        </p:nvSpPr>
        <p:spPr>
          <a:xfrm>
            <a:off x="4216085" y="2475613"/>
            <a:ext cx="206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Раскрыть скобки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="" xmlns:a16="http://schemas.microsoft.com/office/drawing/2014/main" id="{8066A925-51DC-4F24-8757-4565DC79FC2E}"/>
                  </a:ext>
                </a:extLst>
              </p:cNvPr>
              <p:cNvSpPr txBox="1"/>
              <p:nvPr/>
            </p:nvSpPr>
            <p:spPr>
              <a:xfrm>
                <a:off x="4001074" y="3600527"/>
                <a:ext cx="225670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−12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=60+60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066A925-51DC-4F24-8757-4565DC79FC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1074" y="3600527"/>
                <a:ext cx="2256708" cy="369332"/>
              </a:xfrm>
              <a:prstGeom prst="rect">
                <a:avLst/>
              </a:prstGeom>
              <a:blipFill>
                <a:blip r:embed="rId9"/>
                <a:stretch>
                  <a:fillRect l="-270" r="-2965" b="-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="" xmlns:a16="http://schemas.microsoft.com/office/drawing/2014/main" id="{6BF67068-2279-4201-8B9C-CD40352E7DAF}"/>
                  </a:ext>
                </a:extLst>
              </p:cNvPr>
              <p:cNvSpPr txBox="1"/>
              <p:nvPr/>
            </p:nvSpPr>
            <p:spPr>
              <a:xfrm>
                <a:off x="3527324" y="4468441"/>
                <a:ext cx="172072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−12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=120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BF67068-2279-4201-8B9C-CD40352E7D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7324" y="4468441"/>
                <a:ext cx="1720727" cy="369332"/>
              </a:xfrm>
              <a:prstGeom prst="rect">
                <a:avLst/>
              </a:prstGeom>
              <a:blipFill>
                <a:blip r:embed="rId10"/>
                <a:stretch>
                  <a:fillRect l="-709" r="-3901"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3750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6" grpId="0"/>
      <p:bldP spid="17" grpId="0"/>
      <p:bldP spid="18" grpId="0"/>
      <p:bldP spid="21" grpId="0"/>
      <p:bldP spid="22" grpId="0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5B68293-1453-4A2F-B03F-FA63C0D011FD}"/>
              </a:ext>
            </a:extLst>
          </p:cNvPr>
          <p:cNvSpPr txBox="1"/>
          <p:nvPr/>
        </p:nvSpPr>
        <p:spPr>
          <a:xfrm>
            <a:off x="874643" y="715617"/>
            <a:ext cx="36102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</a:rPr>
              <a:t>Проверь себя</a:t>
            </a:r>
            <a:r>
              <a:rPr lang="en-US" sz="4400" dirty="0">
                <a:solidFill>
                  <a:srgbClr val="FF0000"/>
                </a:solidFill>
              </a:rPr>
              <a:t>: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9B83D06-E397-4C63-8AF7-56EEE4534708}"/>
              </a:ext>
            </a:extLst>
          </p:cNvPr>
          <p:cNvSpPr txBox="1"/>
          <p:nvPr/>
        </p:nvSpPr>
        <p:spPr>
          <a:xfrm>
            <a:off x="6798365" y="4545496"/>
            <a:ext cx="23210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Ответ: </a:t>
            </a:r>
            <a:r>
              <a:rPr lang="en-US" sz="4000" dirty="0"/>
              <a:t>8,5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id="{B1705AA5-F50C-4285-AA40-0B2933F44CD8}"/>
                  </a:ext>
                </a:extLst>
              </p:cNvPr>
              <p:cNvSpPr txBox="1"/>
              <p:nvPr/>
            </p:nvSpPr>
            <p:spPr>
              <a:xfrm>
                <a:off x="3529082" y="1726384"/>
                <a:ext cx="3612092" cy="7923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1705AA5-F50C-4285-AA40-0B2933F44C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9082" y="1726384"/>
                <a:ext cx="3612092" cy="79239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="" xmlns:a16="http://schemas.microsoft.com/office/drawing/2014/main" id="{8E356E68-84FB-42FA-ABB5-B8B377133E46}"/>
                  </a:ext>
                </a:extLst>
              </p:cNvPr>
              <p:cNvSpPr txBox="1"/>
              <p:nvPr/>
            </p:nvSpPr>
            <p:spPr>
              <a:xfrm>
                <a:off x="3654978" y="2760106"/>
                <a:ext cx="3612092" cy="7862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E356E68-84FB-42FA-ABB5-B8B377133E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4978" y="2760106"/>
                <a:ext cx="3612092" cy="78624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Прямая со стрелкой 2">
            <a:extLst>
              <a:ext uri="{FF2B5EF4-FFF2-40B4-BE49-F238E27FC236}">
                <a16:creationId xmlns="" xmlns:a16="http://schemas.microsoft.com/office/drawing/2014/main" id="{E87A4D6D-5DE3-41C7-A77D-00665851BB55}"/>
              </a:ext>
            </a:extLst>
          </p:cNvPr>
          <p:cNvCxnSpPr/>
          <p:nvPr/>
        </p:nvCxnSpPr>
        <p:spPr>
          <a:xfrm>
            <a:off x="5380383" y="2968487"/>
            <a:ext cx="543339" cy="4605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="" xmlns:a16="http://schemas.microsoft.com/office/drawing/2014/main" id="{E2E6A72A-0A2A-4268-9544-E4674B9C71A0}"/>
              </a:ext>
            </a:extLst>
          </p:cNvPr>
          <p:cNvCxnSpPr/>
          <p:nvPr/>
        </p:nvCxnSpPr>
        <p:spPr>
          <a:xfrm flipV="1">
            <a:off x="5526157" y="2981739"/>
            <a:ext cx="371060" cy="3313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4704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306286" y="1619794"/>
                <a:ext cx="781158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−5)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−8)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6286" y="1619794"/>
                <a:ext cx="7811589" cy="461665"/>
              </a:xfrm>
              <a:prstGeom prst="rect">
                <a:avLst/>
              </a:prstGeom>
              <a:blipFill>
                <a:blip r:embed="rId2"/>
                <a:stretch>
                  <a:fillRect b="-18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097280" y="509451"/>
            <a:ext cx="41539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уравнение: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22065" y="2690307"/>
            <a:ext cx="7929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х в одну сторону без х в другую, при переносе не забываем менять знак!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62551" y="3416342"/>
            <a:ext cx="803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Приводим подобные слагаемые. Делим на  коэффициент перед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841665" y="3842909"/>
                <a:ext cx="37189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1665" y="3842909"/>
                <a:ext cx="371897" cy="369332"/>
              </a:xfrm>
              <a:prstGeom prst="rect">
                <a:avLst/>
              </a:prstGeom>
              <a:blipFill>
                <a:blip r:embed="rId3"/>
                <a:stretch>
                  <a:fillRect l="-8197" r="-19672"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Прямая соединительная линия 14"/>
          <p:cNvCxnSpPr/>
          <p:nvPr/>
        </p:nvCxnSpPr>
        <p:spPr>
          <a:xfrm>
            <a:off x="7771904" y="3809909"/>
            <a:ext cx="0" cy="3693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749315" y="4439521"/>
                <a:ext cx="981744" cy="693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13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9315" y="4439521"/>
                <a:ext cx="981744" cy="6938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716665" y="5166598"/>
                <a:ext cx="1835567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=6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=6,5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6665" y="5166598"/>
                <a:ext cx="1835567" cy="69147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893489" y="5984966"/>
                <a:ext cx="149239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Ответ: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6,5</m:t>
                      </m:r>
                      <m:r>
                        <a:rPr lang="ru-RU" sz="2400" b="0" i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3489" y="5984966"/>
                <a:ext cx="1492396" cy="369332"/>
              </a:xfrm>
              <a:prstGeom prst="rect">
                <a:avLst/>
              </a:prstGeom>
              <a:blipFill>
                <a:blip r:embed="rId6"/>
                <a:stretch>
                  <a:fillRect l="-4490" r="-816" b="-8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="" xmlns:a16="http://schemas.microsoft.com/office/drawing/2014/main" id="{8983E22E-C687-4198-B9B0-FF86BF516BBB}"/>
                  </a:ext>
                </a:extLst>
              </p:cNvPr>
              <p:cNvSpPr txBox="1"/>
              <p:nvPr/>
            </p:nvSpPr>
            <p:spPr>
              <a:xfrm>
                <a:off x="1296097" y="2181580"/>
                <a:ext cx="27072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−5=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983E22E-C687-4198-B9B0-FF86BF516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097" y="2181580"/>
                <a:ext cx="2707261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="" xmlns:a16="http://schemas.microsoft.com/office/drawing/2014/main" id="{49DEED70-3B05-4A42-A4C5-E54FA428AAC7}"/>
                  </a:ext>
                </a:extLst>
              </p:cNvPr>
              <p:cNvSpPr txBox="1"/>
              <p:nvPr/>
            </p:nvSpPr>
            <p:spPr>
              <a:xfrm>
                <a:off x="6082581" y="2194079"/>
                <a:ext cx="27072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−5=−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+8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9DEED70-3B05-4A42-A4C5-E54FA428AA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2581" y="2194079"/>
                <a:ext cx="2707261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="" xmlns:a16="http://schemas.microsoft.com/office/drawing/2014/main" id="{64BBCE75-C08A-4346-A492-73E37B75A1AC}"/>
                  </a:ext>
                </a:extLst>
              </p:cNvPr>
              <p:cNvSpPr txBox="1"/>
              <p:nvPr/>
            </p:nvSpPr>
            <p:spPr>
              <a:xfrm>
                <a:off x="1296096" y="3146834"/>
                <a:ext cx="27072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=5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−8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4BBCE75-C08A-4346-A492-73E37B75A1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096" y="3146834"/>
                <a:ext cx="2707261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="" xmlns:a16="http://schemas.microsoft.com/office/drawing/2014/main" id="{B3211112-0DF7-41DC-9ED3-C67D5B112FDF}"/>
                  </a:ext>
                </a:extLst>
              </p:cNvPr>
              <p:cNvSpPr txBox="1"/>
              <p:nvPr/>
            </p:nvSpPr>
            <p:spPr>
              <a:xfrm>
                <a:off x="1296095" y="3796743"/>
                <a:ext cx="27072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≠−3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3211112-0DF7-41DC-9ED3-C67D5B112F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095" y="3796743"/>
                <a:ext cx="2707261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="" xmlns:a16="http://schemas.microsoft.com/office/drawing/2014/main" id="{5D15073E-0C2D-45DC-8DDB-749398CF58A8}"/>
                  </a:ext>
                </a:extLst>
              </p:cNvPr>
              <p:cNvSpPr txBox="1"/>
              <p:nvPr/>
            </p:nvSpPr>
            <p:spPr>
              <a:xfrm>
                <a:off x="6230713" y="2991541"/>
                <a:ext cx="27072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8+5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D15073E-0C2D-45DC-8DDB-749398CF58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713" y="2991541"/>
                <a:ext cx="2707261" cy="46166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="" xmlns:a16="http://schemas.microsoft.com/office/drawing/2014/main" id="{D379EA27-10C2-4E7D-AF8B-4764AA3C582E}"/>
                  </a:ext>
                </a:extLst>
              </p:cNvPr>
              <p:cNvSpPr txBox="1"/>
              <p:nvPr/>
            </p:nvSpPr>
            <p:spPr>
              <a:xfrm>
                <a:off x="6152925" y="3812418"/>
                <a:ext cx="157813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=13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D379EA27-10C2-4E7D-AF8B-4764AA3C58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2925" y="3812418"/>
                <a:ext cx="1578134" cy="46166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AA4C717-84ED-42CA-8ACA-750BCAF902E6}"/>
              </a:ext>
            </a:extLst>
          </p:cNvPr>
          <p:cNvSpPr txBox="1"/>
          <p:nvPr/>
        </p:nvSpPr>
        <p:spPr>
          <a:xfrm>
            <a:off x="1762551" y="4439521"/>
            <a:ext cx="1480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Нет решений</a:t>
            </a:r>
          </a:p>
        </p:txBody>
      </p:sp>
    </p:spTree>
    <p:extLst>
      <p:ext uri="{BB962C8B-B14F-4D97-AF65-F5344CB8AC3E}">
        <p14:creationId xmlns:p14="http://schemas.microsoft.com/office/powerpoint/2010/main" val="224788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6" grpId="0"/>
      <p:bldP spid="17" grpId="0"/>
      <p:bldP spid="18" grpId="0"/>
      <p:bldP spid="22" grpId="0"/>
      <p:bldP spid="23" grpId="0"/>
      <p:bldP spid="25" grpId="0"/>
      <p:bldP spid="26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5B68293-1453-4A2F-B03F-FA63C0D011FD}"/>
              </a:ext>
            </a:extLst>
          </p:cNvPr>
          <p:cNvSpPr txBox="1"/>
          <p:nvPr/>
        </p:nvSpPr>
        <p:spPr>
          <a:xfrm>
            <a:off x="874643" y="715617"/>
            <a:ext cx="36102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</a:rPr>
              <a:t>Проверь себя</a:t>
            </a:r>
            <a:r>
              <a:rPr lang="en-US" sz="4400" dirty="0">
                <a:solidFill>
                  <a:srgbClr val="FF0000"/>
                </a:solidFill>
              </a:rPr>
              <a:t>: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9B83D06-E397-4C63-8AF7-56EEE4534708}"/>
              </a:ext>
            </a:extLst>
          </p:cNvPr>
          <p:cNvSpPr txBox="1"/>
          <p:nvPr/>
        </p:nvSpPr>
        <p:spPr>
          <a:xfrm>
            <a:off x="6798365" y="4545496"/>
            <a:ext cx="24781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Ответ: -7,5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="" xmlns:a16="http://schemas.microsoft.com/office/drawing/2014/main" id="{780E3C05-AB65-4EB6-8284-D60FA880E020}"/>
                  </a:ext>
                </a:extLst>
              </p:cNvPr>
              <p:cNvSpPr txBox="1"/>
              <p:nvPr/>
            </p:nvSpPr>
            <p:spPr>
              <a:xfrm>
                <a:off x="1306286" y="1619794"/>
                <a:ext cx="781158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+9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+6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80E3C05-AB65-4EB6-8284-D60FA880E0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6286" y="1619794"/>
                <a:ext cx="7811589" cy="461665"/>
              </a:xfrm>
              <a:prstGeom prst="rect">
                <a:avLst/>
              </a:prstGeom>
              <a:blipFill>
                <a:blip r:embed="rId2"/>
                <a:stretch>
                  <a:fillRect b="-18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="" xmlns:a16="http://schemas.microsoft.com/office/drawing/2014/main" id="{1AED142F-A142-4B24-87B0-21B31A23DD31}"/>
                  </a:ext>
                </a:extLst>
              </p:cNvPr>
              <p:cNvSpPr txBox="1"/>
              <p:nvPr/>
            </p:nvSpPr>
            <p:spPr>
              <a:xfrm>
                <a:off x="1296097" y="2181580"/>
                <a:ext cx="27072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+9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400" b="0" i="0" smtClean="0">
                          <a:latin typeface="Cambria Math" panose="02040503050406030204" pitchFamily="18" charset="0"/>
                        </a:rPr>
                        <m:t>+6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AED142F-A142-4B24-87B0-21B31A23DD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097" y="2181580"/>
                <a:ext cx="2707261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="" xmlns:a16="http://schemas.microsoft.com/office/drawing/2014/main" id="{2E55076F-EA0B-44AA-834F-35E01045F3C0}"/>
                  </a:ext>
                </a:extLst>
              </p:cNvPr>
              <p:cNvSpPr txBox="1"/>
              <p:nvPr/>
            </p:nvSpPr>
            <p:spPr>
              <a:xfrm>
                <a:off x="6082581" y="2194079"/>
                <a:ext cx="27072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+9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400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ru-RU" sz="2400" b="0" i="0" smtClean="0">
                          <a:latin typeface="Cambria Math"/>
                        </a:rPr>
                        <m:t>6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2E55076F-EA0B-44AA-834F-35E01045F3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2581" y="2194079"/>
                <a:ext cx="2707261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771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6FEEA07-79B2-48C9-A457-CD7F8283C3F5}"/>
              </a:ext>
            </a:extLst>
          </p:cNvPr>
          <p:cNvSpPr txBox="1"/>
          <p:nvPr/>
        </p:nvSpPr>
        <p:spPr>
          <a:xfrm>
            <a:off x="331304" y="410817"/>
            <a:ext cx="114763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Квадратные уравнения</a:t>
            </a:r>
            <a: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Решите уравнение. Если уравнение имеет более одного корня, в ответ запишите </a:t>
            </a:r>
            <a: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меньший</a:t>
            </a:r>
            <a: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из корней.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="" xmlns:a16="http://schemas.microsoft.com/office/drawing/2014/main" id="{7B989F96-7809-4E1F-92D6-A1B2EAC46263}"/>
                  </a:ext>
                </a:extLst>
              </p:cNvPr>
              <p:cNvSpPr txBox="1"/>
              <p:nvPr/>
            </p:nvSpPr>
            <p:spPr>
              <a:xfrm>
                <a:off x="1436399" y="2179260"/>
                <a:ext cx="9397636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  <m:d>
                        <m:d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</m:e>
                      </m:d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=0 </m:t>
                      </m:r>
                      <m:r>
                        <a:rPr lang="ru-RU" sz="3600" b="0" i="1" smtClean="0">
                          <a:latin typeface="Cambria Math" panose="02040503050406030204" pitchFamily="18" charset="0"/>
                        </a:rPr>
                        <m:t>не раскрываем скобки!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B989F96-7809-4E1F-92D6-A1B2EAC462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6399" y="2179260"/>
                <a:ext cx="9397636" cy="55399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179079F9-0A9A-4AEE-889E-21FCE259850B}"/>
              </a:ext>
            </a:extLst>
          </p:cNvPr>
          <p:cNvSpPr txBox="1"/>
          <p:nvPr/>
        </p:nvSpPr>
        <p:spPr>
          <a:xfrm>
            <a:off x="2425148" y="2932041"/>
            <a:ext cx="7092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/>
              <a:t>Когда произведение двух множителей равно нулю?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="" xmlns:a16="http://schemas.microsoft.com/office/drawing/2014/main" id="{D9C5EF85-2ADA-481B-9E35-F83BD198446E}"/>
                  </a:ext>
                </a:extLst>
              </p:cNvPr>
              <p:cNvSpPr txBox="1"/>
              <p:nvPr/>
            </p:nvSpPr>
            <p:spPr>
              <a:xfrm>
                <a:off x="2889258" y="3570745"/>
                <a:ext cx="6460807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−2=0      или   −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3600" b="0" i="1" smtClean="0">
                          <a:latin typeface="Cambria Math" panose="02040503050406030204" pitchFamily="18" charset="0"/>
                        </a:rPr>
                        <m:t>+3=0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9C5EF85-2ADA-481B-9E35-F83BD19844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9258" y="3570745"/>
                <a:ext cx="6460807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3AAAE1BD-2440-4DCF-B7DC-9623F7F0B997}"/>
              </a:ext>
            </a:extLst>
          </p:cNvPr>
          <p:cNvSpPr txBox="1"/>
          <p:nvPr/>
        </p:nvSpPr>
        <p:spPr>
          <a:xfrm>
            <a:off x="2425148" y="4167810"/>
            <a:ext cx="7929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х в одну сторону без х в другую, при переносе не забываем менять знак!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="" xmlns:a16="http://schemas.microsoft.com/office/drawing/2014/main" id="{BF695E71-26E0-4F6D-90AA-4D3A822FDF0C}"/>
                  </a:ext>
                </a:extLst>
              </p:cNvPr>
              <p:cNvSpPr txBox="1"/>
              <p:nvPr/>
            </p:nvSpPr>
            <p:spPr>
              <a:xfrm>
                <a:off x="2690475" y="4606459"/>
                <a:ext cx="203241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=2|:5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F695E71-26E0-4F6D-90AA-4D3A822FDF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0475" y="4606459"/>
                <a:ext cx="2032416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="" xmlns:a16="http://schemas.microsoft.com/office/drawing/2014/main" id="{3ABC3371-E325-40D3-B768-28D53C59ACDF}"/>
                  </a:ext>
                </a:extLst>
              </p:cNvPr>
              <p:cNvSpPr txBox="1"/>
              <p:nvPr/>
            </p:nvSpPr>
            <p:spPr>
              <a:xfrm>
                <a:off x="7163083" y="4534266"/>
                <a:ext cx="318349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=−3|∙(−1)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ABC3371-E325-40D3-B768-28D53C59AC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3083" y="4534266"/>
                <a:ext cx="3183499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="" xmlns:a16="http://schemas.microsoft.com/office/drawing/2014/main" id="{5E214E3A-AFF7-48C5-AFC4-35255B926616}"/>
                  </a:ext>
                </a:extLst>
              </p:cNvPr>
              <p:cNvSpPr txBox="1"/>
              <p:nvPr/>
            </p:nvSpPr>
            <p:spPr>
              <a:xfrm>
                <a:off x="2690475" y="5217919"/>
                <a:ext cx="158248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=0,4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E214E3A-AFF7-48C5-AFC4-35255B9266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0475" y="5217919"/>
                <a:ext cx="1582484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="" xmlns:a16="http://schemas.microsoft.com/office/drawing/2014/main" id="{2B435407-2D78-4DAA-8127-90BD0796F03F}"/>
                  </a:ext>
                </a:extLst>
              </p:cNvPr>
              <p:cNvSpPr txBox="1"/>
              <p:nvPr/>
            </p:nvSpPr>
            <p:spPr>
              <a:xfrm>
                <a:off x="7441379" y="5167013"/>
                <a:ext cx="126989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B435407-2D78-4DAA-8127-90BD0796F0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1379" y="5167013"/>
                <a:ext cx="1269898" cy="5847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87250E09-034A-43FC-A772-4923844E967A}"/>
              </a:ext>
            </a:extLst>
          </p:cNvPr>
          <p:cNvSpPr txBox="1"/>
          <p:nvPr/>
        </p:nvSpPr>
        <p:spPr>
          <a:xfrm>
            <a:off x="4908952" y="5802694"/>
            <a:ext cx="23210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Ответ: 0,4</a:t>
            </a:r>
          </a:p>
        </p:txBody>
      </p:sp>
    </p:spTree>
    <p:extLst>
      <p:ext uri="{BB962C8B-B14F-4D97-AF65-F5344CB8AC3E}">
        <p14:creationId xmlns:p14="http://schemas.microsoft.com/office/powerpoint/2010/main" val="254041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5B68293-1453-4A2F-B03F-FA63C0D011FD}"/>
              </a:ext>
            </a:extLst>
          </p:cNvPr>
          <p:cNvSpPr txBox="1"/>
          <p:nvPr/>
        </p:nvSpPr>
        <p:spPr>
          <a:xfrm>
            <a:off x="106017" y="479762"/>
            <a:ext cx="121920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</a:rPr>
              <a:t>Проверь себя</a:t>
            </a:r>
            <a:r>
              <a:rPr lang="en-US" sz="4400" dirty="0">
                <a:solidFill>
                  <a:srgbClr val="FF0000"/>
                </a:solidFill>
              </a:rPr>
              <a:t>:</a:t>
            </a:r>
            <a:r>
              <a:rPr lang="ru-RU" sz="4400" dirty="0">
                <a:solidFill>
                  <a:srgbClr val="FF0000"/>
                </a:solidFill>
              </a:rPr>
              <a:t> в ответ запиши больший из корней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9B83D06-E397-4C63-8AF7-56EEE4534708}"/>
              </a:ext>
            </a:extLst>
          </p:cNvPr>
          <p:cNvSpPr txBox="1"/>
          <p:nvPr/>
        </p:nvSpPr>
        <p:spPr>
          <a:xfrm>
            <a:off x="6798365" y="4545496"/>
            <a:ext cx="1933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Ответ: 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="" xmlns:a16="http://schemas.microsoft.com/office/drawing/2014/main" id="{1AED142F-A142-4B24-87B0-21B31A23DD31}"/>
                  </a:ext>
                </a:extLst>
              </p:cNvPr>
              <p:cNvSpPr txBox="1"/>
              <p:nvPr/>
            </p:nvSpPr>
            <p:spPr>
              <a:xfrm>
                <a:off x="1296097" y="2181580"/>
                <a:ext cx="27072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−5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2400" b="0" i="0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AED142F-A142-4B24-87B0-21B31A23DD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097" y="2181580"/>
                <a:ext cx="2707261" cy="4616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="" xmlns:a16="http://schemas.microsoft.com/office/drawing/2014/main" id="{2E55076F-EA0B-44AA-834F-35E01045F3C0}"/>
                  </a:ext>
                </a:extLst>
              </p:cNvPr>
              <p:cNvSpPr txBox="1"/>
              <p:nvPr/>
            </p:nvSpPr>
            <p:spPr>
              <a:xfrm>
                <a:off x="6082581" y="2194079"/>
                <a:ext cx="27072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+6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E55076F-EA0B-44AA-834F-35E01045F3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2581" y="2194079"/>
                <a:ext cx="2707261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id="{DC4C9DE7-78E2-42E6-8B19-46BD8DBE0061}"/>
                  </a:ext>
                </a:extLst>
              </p:cNvPr>
              <p:cNvSpPr txBox="1"/>
              <p:nvPr/>
            </p:nvSpPr>
            <p:spPr>
              <a:xfrm>
                <a:off x="3351043" y="1530921"/>
                <a:ext cx="4899611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d>
                        <m:d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+6</m:t>
                          </m:r>
                        </m:e>
                      </m:d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=0 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C4C9DE7-78E2-42E6-8B19-46BD8DBE00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1043" y="1530921"/>
                <a:ext cx="4899611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600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D4D3CF00-6FD5-4046-9EB8-DC2FD4800F71}"/>
              </a:ext>
            </a:extLst>
          </p:cNvPr>
          <p:cNvSpPr txBox="1"/>
          <p:nvPr/>
        </p:nvSpPr>
        <p:spPr>
          <a:xfrm>
            <a:off x="702366" y="418957"/>
            <a:ext cx="1057523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Решите уравнение. Если уравнение имеет более одного корня, в ответ запишите меньший из корней.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="" xmlns:a16="http://schemas.microsoft.com/office/drawing/2014/main" id="{6BF9356F-5FFA-4798-8552-4E737D0638F6}"/>
                  </a:ext>
                </a:extLst>
              </p:cNvPr>
              <p:cNvSpPr txBox="1"/>
              <p:nvPr/>
            </p:nvSpPr>
            <p:spPr>
              <a:xfrm>
                <a:off x="987287" y="1543878"/>
                <a:ext cx="887967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0" i="0" smtClean="0">
                          <a:latin typeface="Cambria Math" panose="02040503050406030204" pitchFamily="18" charset="0"/>
                        </a:rPr>
                        <m:t>3</m:t>
                      </m:r>
                      <m:sSup>
                        <m:sSupPr>
                          <m:ctrlPr>
                            <a:rPr lang="ru-RU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+12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=0 неполное квадратное уравнение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BF9356F-5FFA-4798-8552-4E737D0638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287" y="1543878"/>
                <a:ext cx="8879675" cy="4924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id="{3232E9D8-242A-4C7E-A323-6D5E02713E9B}"/>
                  </a:ext>
                </a:extLst>
              </p:cNvPr>
              <p:cNvSpPr txBox="1"/>
              <p:nvPr/>
            </p:nvSpPr>
            <p:spPr>
              <a:xfrm>
                <a:off x="987287" y="2207135"/>
                <a:ext cx="1071607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+4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=0 </m:t>
                      </m:r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приравниваем каждый множитель к нулю!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232E9D8-242A-4C7E-A323-6D5E02713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287" y="2207135"/>
                <a:ext cx="10716075" cy="4924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="" xmlns:a16="http://schemas.microsoft.com/office/drawing/2014/main" id="{E7BF197E-5122-4792-BAAF-D6EF07EDD7E9}"/>
                  </a:ext>
                </a:extLst>
              </p:cNvPr>
              <p:cNvSpPr txBox="1"/>
              <p:nvPr/>
            </p:nvSpPr>
            <p:spPr>
              <a:xfrm>
                <a:off x="974035" y="2870392"/>
                <a:ext cx="5005281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=0    или    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+4=0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7BF197E-5122-4792-BAAF-D6EF07EDD7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035" y="2870392"/>
                <a:ext cx="5005281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id="{E0B3891F-18B6-4182-9A9A-AE2F82EF1C20}"/>
                  </a:ext>
                </a:extLst>
              </p:cNvPr>
              <p:cNvSpPr txBox="1"/>
              <p:nvPr/>
            </p:nvSpPr>
            <p:spPr>
              <a:xfrm>
                <a:off x="1090719" y="3533649"/>
                <a:ext cx="4598117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=0                   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=−4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0B3891F-18B6-4182-9A9A-AE2F82EF1C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0719" y="3533649"/>
                <a:ext cx="4598117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28A436F-38E6-4681-A483-A3566F374927}"/>
              </a:ext>
            </a:extLst>
          </p:cNvPr>
          <p:cNvSpPr txBox="1"/>
          <p:nvPr/>
        </p:nvSpPr>
        <p:spPr>
          <a:xfrm>
            <a:off x="2239617" y="5406887"/>
            <a:ext cx="1710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Ответ: -4</a:t>
            </a:r>
          </a:p>
        </p:txBody>
      </p:sp>
    </p:spTree>
    <p:extLst>
      <p:ext uri="{BB962C8B-B14F-4D97-AF65-F5344CB8AC3E}">
        <p14:creationId xmlns:p14="http://schemas.microsoft.com/office/powerpoint/2010/main" val="364046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="" xmlns:a16="http://schemas.microsoft.com/office/drawing/2014/main" id="{6BF9356F-5FFA-4798-8552-4E737D0638F6}"/>
                  </a:ext>
                </a:extLst>
              </p:cNvPr>
              <p:cNvSpPr txBox="1"/>
              <p:nvPr/>
            </p:nvSpPr>
            <p:spPr>
              <a:xfrm>
                <a:off x="987287" y="1543878"/>
                <a:ext cx="174349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ru-RU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=8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BF9356F-5FFA-4798-8552-4E737D0638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287" y="1543878"/>
                <a:ext cx="1743491" cy="4924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id="{3232E9D8-242A-4C7E-A323-6D5E02713E9B}"/>
                  </a:ext>
                </a:extLst>
              </p:cNvPr>
              <p:cNvSpPr txBox="1"/>
              <p:nvPr/>
            </p:nvSpPr>
            <p:spPr>
              <a:xfrm>
                <a:off x="987287" y="2207135"/>
                <a:ext cx="2600071" cy="9848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−8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32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232E9D8-242A-4C7E-A323-6D5E02713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287" y="2207135"/>
                <a:ext cx="2600071" cy="9848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28A436F-38E6-4681-A483-A3566F374927}"/>
              </a:ext>
            </a:extLst>
          </p:cNvPr>
          <p:cNvSpPr txBox="1"/>
          <p:nvPr/>
        </p:nvSpPr>
        <p:spPr>
          <a:xfrm>
            <a:off x="2239617" y="5406887"/>
            <a:ext cx="1585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Ответ: </a:t>
            </a:r>
            <a:r>
              <a:rPr lang="en-US" sz="3200" dirty="0"/>
              <a:t>2</a:t>
            </a:r>
            <a:endParaRPr lang="ru-RU" sz="3200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18903A37-540B-49FC-857D-EBE69E2C8799}"/>
              </a:ext>
            </a:extLst>
          </p:cNvPr>
          <p:cNvSpPr txBox="1"/>
          <p:nvPr/>
        </p:nvSpPr>
        <p:spPr>
          <a:xfrm>
            <a:off x="-56" y="251142"/>
            <a:ext cx="121920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</a:rPr>
              <a:t>Проверь себя</a:t>
            </a:r>
            <a:r>
              <a:rPr lang="en-US" sz="4400" dirty="0">
                <a:solidFill>
                  <a:srgbClr val="FF0000"/>
                </a:solidFill>
              </a:rPr>
              <a:t>:</a:t>
            </a:r>
            <a:r>
              <a:rPr lang="ru-RU" sz="4400" dirty="0">
                <a:solidFill>
                  <a:srgbClr val="FF0000"/>
                </a:solidFill>
              </a:rPr>
              <a:t> в ответ запиши больший из корней</a:t>
            </a:r>
          </a:p>
        </p:txBody>
      </p:sp>
    </p:spTree>
    <p:extLst>
      <p:ext uri="{BB962C8B-B14F-4D97-AF65-F5344CB8AC3E}">
        <p14:creationId xmlns:p14="http://schemas.microsoft.com/office/powerpoint/2010/main" val="4059186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D4D3CF00-6FD5-4046-9EB8-DC2FD4800F71}"/>
              </a:ext>
            </a:extLst>
          </p:cNvPr>
          <p:cNvSpPr txBox="1"/>
          <p:nvPr/>
        </p:nvSpPr>
        <p:spPr>
          <a:xfrm>
            <a:off x="702366" y="418957"/>
            <a:ext cx="1057523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Решите уравнение. Если уравнение имеет более одного корня, в ответ запишите меньший из корней.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="" xmlns:a16="http://schemas.microsoft.com/office/drawing/2014/main" id="{6BF9356F-5FFA-4798-8552-4E737D0638F6}"/>
                  </a:ext>
                </a:extLst>
              </p:cNvPr>
              <p:cNvSpPr txBox="1"/>
              <p:nvPr/>
            </p:nvSpPr>
            <p:spPr>
              <a:xfrm>
                <a:off x="987287" y="1543878"/>
                <a:ext cx="842442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−9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=0 неполное квадратное </m:t>
                      </m:r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уравнение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BF9356F-5FFA-4798-8552-4E737D0638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287" y="1543878"/>
                <a:ext cx="8424421" cy="4924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id="{3232E9D8-242A-4C7E-A323-6D5E02713E9B}"/>
                  </a:ext>
                </a:extLst>
              </p:cNvPr>
              <p:cNvSpPr txBox="1"/>
              <p:nvPr/>
            </p:nvSpPr>
            <p:spPr>
              <a:xfrm>
                <a:off x="1194217" y="2157127"/>
                <a:ext cx="154644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=9 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232E9D8-242A-4C7E-A323-6D5E02713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4217" y="2157127"/>
                <a:ext cx="1546449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="" xmlns:a16="http://schemas.microsoft.com/office/drawing/2014/main" id="{E7BF197E-5122-4792-BAAF-D6EF07EDD7E9}"/>
                  </a:ext>
                </a:extLst>
              </p:cNvPr>
              <p:cNvSpPr txBox="1"/>
              <p:nvPr/>
            </p:nvSpPr>
            <p:spPr>
              <a:xfrm>
                <a:off x="1194217" y="2890607"/>
                <a:ext cx="156408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=±3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7BF197E-5122-4792-BAAF-D6EF07EDD7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4217" y="2890607"/>
                <a:ext cx="1564083" cy="55399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28A436F-38E6-4681-A483-A3566F374927}"/>
              </a:ext>
            </a:extLst>
          </p:cNvPr>
          <p:cNvSpPr txBox="1"/>
          <p:nvPr/>
        </p:nvSpPr>
        <p:spPr>
          <a:xfrm>
            <a:off x="3499490" y="5221357"/>
            <a:ext cx="1710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Ответ: </a:t>
            </a:r>
            <a:r>
              <a:rPr lang="ru-RU" sz="3200" dirty="0" smtClean="0"/>
              <a:t>-3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858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97279" y="509451"/>
            <a:ext cx="79291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решения линейных уравнений: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1052" y="1748907"/>
            <a:ext cx="29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Раскрыть скобки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1052" y="2129275"/>
            <a:ext cx="9959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 переменной  в одну сторону без переменной в другую, при переносе не забываем менять знак!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1052" y="2476534"/>
            <a:ext cx="80319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Приводим подобные слагаемые. 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Делим на  коэффициент перед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Находим х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="" xmlns:a16="http://schemas.microsoft.com/office/drawing/2014/main" id="{677D4067-1268-459D-9FF1-1E859677F0DC}"/>
                  </a:ext>
                </a:extLst>
              </p:cNvPr>
              <p:cNvSpPr txBox="1"/>
              <p:nvPr/>
            </p:nvSpPr>
            <p:spPr>
              <a:xfrm>
                <a:off x="8425947" y="2619643"/>
                <a:ext cx="1311385" cy="4132542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=0,5</m:t>
                      </m:r>
                    </m:oMath>
                  </m:oMathPara>
                </a14:m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=0,25</m:t>
                      </m:r>
                    </m:oMath>
                  </m:oMathPara>
                </a14:m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=0,2</m:t>
                      </m:r>
                    </m:oMath>
                  </m:oMathPara>
                </a14:m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=0,1</m:t>
                      </m:r>
                    </m:oMath>
                  </m:oMathPara>
                </a14:m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=0,4 </m:t>
                      </m:r>
                    </m:oMath>
                  </m:oMathPara>
                </a14:m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=0,75</m:t>
                      </m:r>
                    </m:oMath>
                  </m:oMathPara>
                </a14:m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=0,8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77D4067-1268-459D-9FF1-1E859677F0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5947" y="2619643"/>
                <a:ext cx="1311385" cy="413254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763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="" xmlns:a16="http://schemas.microsoft.com/office/drawing/2014/main" id="{6BF9356F-5FFA-4798-8552-4E737D0638F6}"/>
                  </a:ext>
                </a:extLst>
              </p:cNvPr>
              <p:cNvSpPr txBox="1"/>
              <p:nvPr/>
            </p:nvSpPr>
            <p:spPr>
              <a:xfrm>
                <a:off x="3866772" y="1636644"/>
                <a:ext cx="2229200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64=0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BF9356F-5FFA-4798-8552-4E737D0638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6772" y="1636644"/>
                <a:ext cx="2229200" cy="4924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28A436F-38E6-4681-A483-A3566F374927}"/>
              </a:ext>
            </a:extLst>
          </p:cNvPr>
          <p:cNvSpPr txBox="1"/>
          <p:nvPr/>
        </p:nvSpPr>
        <p:spPr>
          <a:xfrm>
            <a:off x="3499490" y="5221357"/>
            <a:ext cx="1585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Ответ: </a:t>
            </a:r>
            <a:r>
              <a:rPr lang="en-US" sz="3200" dirty="0"/>
              <a:t>8</a:t>
            </a:r>
            <a:endParaRPr lang="ru-RU" sz="3200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0B0682A9-9E34-4F11-AC23-B0CB317F5447}"/>
              </a:ext>
            </a:extLst>
          </p:cNvPr>
          <p:cNvSpPr txBox="1"/>
          <p:nvPr/>
        </p:nvSpPr>
        <p:spPr>
          <a:xfrm>
            <a:off x="-56" y="251142"/>
            <a:ext cx="121920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</a:rPr>
              <a:t>Проверь себя</a:t>
            </a:r>
            <a:r>
              <a:rPr lang="en-US" sz="4400" dirty="0">
                <a:solidFill>
                  <a:srgbClr val="FF0000"/>
                </a:solidFill>
              </a:rPr>
              <a:t>:</a:t>
            </a:r>
            <a:r>
              <a:rPr lang="ru-RU" sz="4400" dirty="0">
                <a:solidFill>
                  <a:srgbClr val="FF0000"/>
                </a:solidFill>
              </a:rPr>
              <a:t> в ответ запиши больший из корней</a:t>
            </a:r>
          </a:p>
        </p:txBody>
      </p:sp>
    </p:spTree>
    <p:extLst>
      <p:ext uri="{BB962C8B-B14F-4D97-AF65-F5344CB8AC3E}">
        <p14:creationId xmlns:p14="http://schemas.microsoft.com/office/powerpoint/2010/main" val="27478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D4D3CF00-6FD5-4046-9EB8-DC2FD4800F71}"/>
              </a:ext>
            </a:extLst>
          </p:cNvPr>
          <p:cNvSpPr txBox="1"/>
          <p:nvPr/>
        </p:nvSpPr>
        <p:spPr>
          <a:xfrm>
            <a:off x="702366" y="418957"/>
            <a:ext cx="1057523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Решите уравнение. Если уравнение имеет более одного корня, в ответ запишите меньший из корней.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="" xmlns:a16="http://schemas.microsoft.com/office/drawing/2014/main" id="{6BF9356F-5FFA-4798-8552-4E737D0638F6}"/>
                  </a:ext>
                </a:extLst>
              </p:cNvPr>
              <p:cNvSpPr txBox="1"/>
              <p:nvPr/>
            </p:nvSpPr>
            <p:spPr>
              <a:xfrm>
                <a:off x="987287" y="1543878"/>
                <a:ext cx="8424807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−15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 полное к</m:t>
                      </m:r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вадратное урав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нение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BF9356F-5FFA-4798-8552-4E737D0638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287" y="1543878"/>
                <a:ext cx="8424807" cy="4924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id="{3232E9D8-242A-4C7E-A323-6D5E02713E9B}"/>
                  </a:ext>
                </a:extLst>
              </p:cNvPr>
              <p:cNvSpPr txBox="1"/>
              <p:nvPr/>
            </p:nvSpPr>
            <p:spPr>
              <a:xfrm>
                <a:off x="1194217" y="2157127"/>
                <a:ext cx="366997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−15=0 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232E9D8-242A-4C7E-A323-6D5E02713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4217" y="2157127"/>
                <a:ext cx="3669979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="" xmlns:a16="http://schemas.microsoft.com/office/drawing/2014/main" id="{E7BF197E-5122-4792-BAAF-D6EF07EDD7E9}"/>
                  </a:ext>
                </a:extLst>
              </p:cNvPr>
              <p:cNvSpPr txBox="1"/>
              <p:nvPr/>
            </p:nvSpPr>
            <p:spPr>
              <a:xfrm>
                <a:off x="1194217" y="3689242"/>
                <a:ext cx="1661865" cy="11079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=−3</m:t>
                      </m:r>
                      <m:r>
                        <a:rPr lang="en-US" sz="3600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3600" b="0" i="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600" b="0" i="0" smtClean="0">
                          <a:latin typeface="Cambria Math" panose="02040503050406030204" pitchFamily="18" charset="0"/>
                        </a:rPr>
                        <m:t>=5</m:t>
                      </m:r>
                    </m:oMath>
                  </m:oMathPara>
                </a14:m>
                <a:endParaRPr lang="ru-RU" sz="3600" b="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7BF197E-5122-4792-BAAF-D6EF07EDD7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4217" y="3689242"/>
                <a:ext cx="1661865" cy="110799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28A436F-38E6-4681-A483-A3566F374927}"/>
              </a:ext>
            </a:extLst>
          </p:cNvPr>
          <p:cNvSpPr txBox="1"/>
          <p:nvPr/>
        </p:nvSpPr>
        <p:spPr>
          <a:xfrm>
            <a:off x="3499490" y="5221357"/>
            <a:ext cx="1710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Ответ: -</a:t>
            </a:r>
            <a:r>
              <a:rPr lang="en-US" sz="3200" dirty="0"/>
              <a:t>3</a:t>
            </a:r>
            <a:endParaRPr lang="ru-RU" sz="3200" dirty="0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8A307BB-4D70-4379-B51E-B8B0AEFDA244}"/>
              </a:ext>
            </a:extLst>
          </p:cNvPr>
          <p:cNvSpPr txBox="1"/>
          <p:nvPr/>
        </p:nvSpPr>
        <p:spPr>
          <a:xfrm>
            <a:off x="801019" y="2912308"/>
            <a:ext cx="8611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-15 </a:t>
            </a:r>
            <a:r>
              <a:rPr lang="ru-RU" sz="2400" i="1" dirty="0"/>
              <a:t>разложить на множители, чтобы их сумма была равна +2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FE35E3E6-D8E6-4858-B294-8C3FD8D19EFE}"/>
              </a:ext>
            </a:extLst>
          </p:cNvPr>
          <p:cNvSpPr txBox="1"/>
          <p:nvPr/>
        </p:nvSpPr>
        <p:spPr>
          <a:xfrm>
            <a:off x="10230678" y="2157127"/>
            <a:ext cx="80663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  </a:t>
            </a:r>
            <a:r>
              <a:rPr lang="ru-RU" dirty="0" smtClean="0"/>
              <a:t>-15</a:t>
            </a:r>
            <a:endParaRPr lang="ru-RU" dirty="0"/>
          </a:p>
          <a:p>
            <a:endParaRPr lang="ru-RU" dirty="0"/>
          </a:p>
          <a:p>
            <a:pPr marL="342900" indent="-342900">
              <a:buAutoNum type="arabicPlain"/>
            </a:pPr>
            <a:r>
              <a:rPr lang="ru-RU" dirty="0"/>
              <a:t>15</a:t>
            </a:r>
          </a:p>
          <a:p>
            <a:pPr marL="342900" indent="-342900">
              <a:buAutoNum type="arabicPlain"/>
            </a:pPr>
            <a:endParaRPr lang="ru-RU" dirty="0"/>
          </a:p>
          <a:p>
            <a:r>
              <a:rPr lang="ru-RU" dirty="0" smtClean="0"/>
              <a:t>- 3     </a:t>
            </a:r>
            <a:r>
              <a:rPr lang="ru-RU" dirty="0"/>
              <a:t>5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="" xmlns:a16="http://schemas.microsoft.com/office/drawing/2014/main" id="{A0B01070-D715-4456-AD6D-982D266EF4ED}"/>
              </a:ext>
            </a:extLst>
          </p:cNvPr>
          <p:cNvCxnSpPr/>
          <p:nvPr/>
        </p:nvCxnSpPr>
        <p:spPr>
          <a:xfrm flipH="1">
            <a:off x="10402957" y="2434126"/>
            <a:ext cx="119269" cy="276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="" xmlns:a16="http://schemas.microsoft.com/office/drawing/2014/main" id="{FED5CF5D-B6A2-4F60-B469-B7E9B915D6F6}"/>
              </a:ext>
            </a:extLst>
          </p:cNvPr>
          <p:cNvCxnSpPr/>
          <p:nvPr/>
        </p:nvCxnSpPr>
        <p:spPr>
          <a:xfrm>
            <a:off x="10707757" y="2434126"/>
            <a:ext cx="119269" cy="276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="" xmlns:a16="http://schemas.microsoft.com/office/drawing/2014/main" id="{48634E76-F5A7-49CA-A322-4C2E26DFB240}"/>
              </a:ext>
            </a:extLst>
          </p:cNvPr>
          <p:cNvCxnSpPr/>
          <p:nvPr/>
        </p:nvCxnSpPr>
        <p:spPr>
          <a:xfrm flipH="1">
            <a:off x="10402957" y="3080024"/>
            <a:ext cx="119269" cy="2252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="" xmlns:a16="http://schemas.microsoft.com/office/drawing/2014/main" id="{6718CD7F-3D55-4BE5-A727-4C42B065DCAD}"/>
              </a:ext>
            </a:extLst>
          </p:cNvPr>
          <p:cNvCxnSpPr/>
          <p:nvPr/>
        </p:nvCxnSpPr>
        <p:spPr>
          <a:xfrm>
            <a:off x="10613154" y="3060146"/>
            <a:ext cx="94603" cy="2131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11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="" xmlns:a16="http://schemas.microsoft.com/office/drawing/2014/main" id="{6BF9356F-5FFA-4798-8552-4E737D0638F6}"/>
                  </a:ext>
                </a:extLst>
              </p:cNvPr>
              <p:cNvSpPr txBox="1"/>
              <p:nvPr/>
            </p:nvSpPr>
            <p:spPr>
              <a:xfrm>
                <a:off x="3866772" y="1636644"/>
                <a:ext cx="223202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BF9356F-5FFA-4798-8552-4E737D0638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6772" y="1636644"/>
                <a:ext cx="2232021" cy="4924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28A436F-38E6-4681-A483-A3566F374927}"/>
              </a:ext>
            </a:extLst>
          </p:cNvPr>
          <p:cNvSpPr txBox="1"/>
          <p:nvPr/>
        </p:nvSpPr>
        <p:spPr>
          <a:xfrm>
            <a:off x="3499490" y="5221357"/>
            <a:ext cx="1585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Ответ: </a:t>
            </a:r>
            <a:r>
              <a:rPr lang="en-US" sz="3200" dirty="0"/>
              <a:t>1</a:t>
            </a:r>
            <a:endParaRPr lang="ru-RU" sz="3200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0B0682A9-9E34-4F11-AC23-B0CB317F5447}"/>
              </a:ext>
            </a:extLst>
          </p:cNvPr>
          <p:cNvSpPr txBox="1"/>
          <p:nvPr/>
        </p:nvSpPr>
        <p:spPr>
          <a:xfrm>
            <a:off x="-56" y="251142"/>
            <a:ext cx="121920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</a:rPr>
              <a:t>Проверь себя</a:t>
            </a:r>
            <a:r>
              <a:rPr lang="en-US" sz="4400" dirty="0">
                <a:solidFill>
                  <a:srgbClr val="FF0000"/>
                </a:solidFill>
              </a:rPr>
              <a:t>:</a:t>
            </a:r>
            <a:r>
              <a:rPr lang="ru-RU" sz="4400" dirty="0">
                <a:solidFill>
                  <a:srgbClr val="FF0000"/>
                </a:solidFill>
              </a:rPr>
              <a:t> в ответ запиши больший из корней</a:t>
            </a:r>
          </a:p>
        </p:txBody>
      </p:sp>
    </p:spTree>
    <p:extLst>
      <p:ext uri="{BB962C8B-B14F-4D97-AF65-F5344CB8AC3E}">
        <p14:creationId xmlns:p14="http://schemas.microsoft.com/office/powerpoint/2010/main" val="2304725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D4D3CF00-6FD5-4046-9EB8-DC2FD4800F71}"/>
              </a:ext>
            </a:extLst>
          </p:cNvPr>
          <p:cNvSpPr txBox="1"/>
          <p:nvPr/>
        </p:nvSpPr>
        <p:spPr>
          <a:xfrm>
            <a:off x="702366" y="418957"/>
            <a:ext cx="1057523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Решите уравнение. Если уравнение имеет более одного корня, в ответ запишите меньший из корней.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="" xmlns:a16="http://schemas.microsoft.com/office/drawing/2014/main" id="{6BF9356F-5FFA-4798-8552-4E737D0638F6}"/>
                  </a:ext>
                </a:extLst>
              </p:cNvPr>
              <p:cNvSpPr txBox="1"/>
              <p:nvPr/>
            </p:nvSpPr>
            <p:spPr>
              <a:xfrm>
                <a:off x="987287" y="1543878"/>
                <a:ext cx="10677860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+1=0 неприведенное ква</m:t>
                      </m:r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дратное уравнение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BF9356F-5FFA-4798-8552-4E737D0638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287" y="1543878"/>
                <a:ext cx="10677860" cy="4924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="" xmlns:a16="http://schemas.microsoft.com/office/drawing/2014/main" id="{E7BF197E-5122-4792-BAAF-D6EF07EDD7E9}"/>
                  </a:ext>
                </a:extLst>
              </p:cNvPr>
              <p:cNvSpPr txBox="1"/>
              <p:nvPr/>
            </p:nvSpPr>
            <p:spPr>
              <a:xfrm>
                <a:off x="1220722" y="3357456"/>
                <a:ext cx="2424895" cy="15911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sz="3600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3600" b="0" i="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6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sz="3600" b="0" i="1" smtClean="0">
                          <a:latin typeface="Cambria Math" panose="02040503050406030204" pitchFamily="18" charset="0"/>
                        </a:rPr>
                        <m:t>=0,5</m:t>
                      </m:r>
                    </m:oMath>
                  </m:oMathPara>
                </a14:m>
                <a:endParaRPr lang="ru-RU" sz="3600" b="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7BF197E-5122-4792-BAAF-D6EF07EDD7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0722" y="3357456"/>
                <a:ext cx="2424895" cy="159114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28A436F-38E6-4681-A483-A3566F374927}"/>
              </a:ext>
            </a:extLst>
          </p:cNvPr>
          <p:cNvSpPr txBox="1"/>
          <p:nvPr/>
        </p:nvSpPr>
        <p:spPr>
          <a:xfrm>
            <a:off x="3499490" y="5221357"/>
            <a:ext cx="18966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Ответ: 0,5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="" xmlns:a16="http://schemas.microsoft.com/office/drawing/2014/main" id="{88A307BB-4D70-4379-B51E-B8B0AEFDA244}"/>
                  </a:ext>
                </a:extLst>
              </p:cNvPr>
              <p:cNvSpPr txBox="1"/>
              <p:nvPr/>
            </p:nvSpPr>
            <p:spPr>
              <a:xfrm>
                <a:off x="702366" y="2273084"/>
                <a:ext cx="8971751" cy="8626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i="1" dirty="0" smtClean="0"/>
                  <a:t>2· 1=2 разложить на множители, чтобы их сумма была равна +3</a:t>
                </a:r>
              </a:p>
              <a:p>
                <a:r>
                  <a:rPr lang="ru-RU" sz="2400" i="1" dirty="0" smtClean="0"/>
                  <a:t>Затем делим на 2 – коэффициент перед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400" i="1" dirty="0" smtClean="0"/>
                  <a:t>!</a:t>
                </a:r>
                <a:endParaRPr lang="ru-RU" sz="2400" i="1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xmlns="" id="{88A307BB-4D70-4379-B51E-B8B0AEFDA2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366" y="2273084"/>
                <a:ext cx="8971751" cy="862608"/>
              </a:xfrm>
              <a:prstGeom prst="rect">
                <a:avLst/>
              </a:prstGeom>
              <a:blipFill rotWithShape="1">
                <a:blip r:embed="rId4"/>
                <a:stretch>
                  <a:fillRect l="-1019" t="-5674" r="-68" b="-120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id="{FE35E3E6-D8E6-4858-B294-8C3FD8D19EFE}"/>
                  </a:ext>
                </a:extLst>
              </p:cNvPr>
              <p:cNvSpPr txBox="1"/>
              <p:nvPr/>
            </p:nvSpPr>
            <p:spPr>
              <a:xfrm>
                <a:off x="10230678" y="2157127"/>
                <a:ext cx="1554656" cy="17226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dirty="0"/>
                  <a:t>     2</a:t>
                </a:r>
              </a:p>
              <a:p>
                <a:endParaRPr lang="ru-RU" sz="240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sz="2400" b="0" i="1" smtClean="0">
                        <a:latin typeface="Cambria Math" panose="02040503050406030204" pitchFamily="18" charset="0"/>
                      </a:rPr>
                      <m:t>       </m:t>
                    </m:r>
                  </m:oMath>
                </a14:m>
                <a:r>
                  <a:rPr lang="ru-RU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sz="2400" b="0" i="1" dirty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ru-RU" sz="2400" dirty="0"/>
              </a:p>
              <a:p>
                <a:pPr marL="342900" indent="-342900">
                  <a:buAutoNum type="arabicPlain"/>
                </a:pPr>
                <a:endParaRPr lang="ru-RU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E35E3E6-D8E6-4858-B294-8C3FD8D19E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0678" y="2157127"/>
                <a:ext cx="1554656" cy="1722651"/>
              </a:xfrm>
              <a:prstGeom prst="rect">
                <a:avLst/>
              </a:prstGeom>
              <a:blipFill>
                <a:blip r:embed="rId5"/>
                <a:stretch>
                  <a:fillRect t="-28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Прямая со стрелкой 9">
            <a:extLst>
              <a:ext uri="{FF2B5EF4-FFF2-40B4-BE49-F238E27FC236}">
                <a16:creationId xmlns="" xmlns:a16="http://schemas.microsoft.com/office/drawing/2014/main" id="{A0B01070-D715-4456-AD6D-982D266EF4ED}"/>
              </a:ext>
            </a:extLst>
          </p:cNvPr>
          <p:cNvCxnSpPr/>
          <p:nvPr/>
        </p:nvCxnSpPr>
        <p:spPr>
          <a:xfrm flipH="1">
            <a:off x="10429461" y="2596249"/>
            <a:ext cx="119269" cy="276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="" xmlns:a16="http://schemas.microsoft.com/office/drawing/2014/main" id="{FED5CF5D-B6A2-4F60-B469-B7E9B915D6F6}"/>
              </a:ext>
            </a:extLst>
          </p:cNvPr>
          <p:cNvCxnSpPr/>
          <p:nvPr/>
        </p:nvCxnSpPr>
        <p:spPr>
          <a:xfrm>
            <a:off x="10888737" y="2596248"/>
            <a:ext cx="119269" cy="276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140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="" xmlns:a16="http://schemas.microsoft.com/office/drawing/2014/main" id="{6BF9356F-5FFA-4798-8552-4E737D0638F6}"/>
                  </a:ext>
                </a:extLst>
              </p:cNvPr>
              <p:cNvSpPr txBox="1"/>
              <p:nvPr/>
            </p:nvSpPr>
            <p:spPr>
              <a:xfrm>
                <a:off x="3866772" y="1636644"/>
                <a:ext cx="3175806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−7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3200" b="0" i="0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BF9356F-5FFA-4798-8552-4E737D0638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6772" y="1636644"/>
                <a:ext cx="3175806" cy="4924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28A436F-38E6-4681-A483-A3566F374927}"/>
              </a:ext>
            </a:extLst>
          </p:cNvPr>
          <p:cNvSpPr txBox="1"/>
          <p:nvPr/>
        </p:nvSpPr>
        <p:spPr>
          <a:xfrm>
            <a:off x="3499490" y="5221357"/>
            <a:ext cx="1585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Ответ: </a:t>
            </a:r>
            <a:r>
              <a:rPr lang="en-US" sz="3200" dirty="0"/>
              <a:t>1</a:t>
            </a:r>
            <a:endParaRPr lang="ru-RU" sz="3200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0B0682A9-9E34-4F11-AC23-B0CB317F5447}"/>
              </a:ext>
            </a:extLst>
          </p:cNvPr>
          <p:cNvSpPr txBox="1"/>
          <p:nvPr/>
        </p:nvSpPr>
        <p:spPr>
          <a:xfrm>
            <a:off x="-56" y="251142"/>
            <a:ext cx="121920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</a:rPr>
              <a:t>Проверь себя</a:t>
            </a:r>
            <a:r>
              <a:rPr lang="en-US" sz="4400" dirty="0">
                <a:solidFill>
                  <a:srgbClr val="FF0000"/>
                </a:solidFill>
              </a:rPr>
              <a:t>:</a:t>
            </a:r>
            <a:r>
              <a:rPr lang="ru-RU" sz="4400" dirty="0">
                <a:solidFill>
                  <a:srgbClr val="FF0000"/>
                </a:solidFill>
              </a:rPr>
              <a:t> в ответ запиши больший из корней</a:t>
            </a:r>
          </a:p>
        </p:txBody>
      </p:sp>
    </p:spTree>
    <p:extLst>
      <p:ext uri="{BB962C8B-B14F-4D97-AF65-F5344CB8AC3E}">
        <p14:creationId xmlns:p14="http://schemas.microsoft.com/office/powerpoint/2010/main" val="387791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306286" y="1619794"/>
                <a:ext cx="781158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−8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=−5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6286" y="1619794"/>
                <a:ext cx="7811589" cy="4616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097280" y="509451"/>
            <a:ext cx="41539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уравнение: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80114" y="2081459"/>
            <a:ext cx="206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Раскрыть скобки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745877" y="2525928"/>
                <a:ext cx="191687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−32=−5</m:t>
                      </m:r>
                    </m:oMath>
                  </m:oMathPara>
                </a14:m>
                <a:endParaRPr lang="ru-RU" sz="2400" i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5877" y="2525928"/>
                <a:ext cx="1916871" cy="369332"/>
              </a:xfrm>
              <a:prstGeom prst="rect">
                <a:avLst/>
              </a:prstGeom>
              <a:blipFill>
                <a:blip r:embed="rId3"/>
                <a:stretch>
                  <a:fillRect l="-3175" r="-3810" b="-81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050869" y="2895260"/>
            <a:ext cx="7929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х в одну сторону без х в другую, при переносе не забываем менять знак!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631262" y="3449258"/>
                <a:ext cx="191687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=−5+32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1262" y="3449258"/>
                <a:ext cx="1916871" cy="369332"/>
              </a:xfrm>
              <a:prstGeom prst="rect">
                <a:avLst/>
              </a:prstGeom>
              <a:blipFill>
                <a:blip r:embed="rId4"/>
                <a:stretch>
                  <a:fillRect l="-3503" r="-3503" b="-8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1948081" y="3902989"/>
            <a:ext cx="803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Приводим подобные слагаемые. Делим на  коэффициент перед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037078" y="4456987"/>
                <a:ext cx="115166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27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7078" y="4456987"/>
                <a:ext cx="1151662" cy="369332"/>
              </a:xfrm>
              <a:prstGeom prst="rect">
                <a:avLst/>
              </a:prstGeom>
              <a:blipFill>
                <a:blip r:embed="rId5"/>
                <a:stretch>
                  <a:fillRect l="-5820" r="-6349"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586642" y="4456987"/>
                <a:ext cx="37189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:4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6642" y="4456987"/>
                <a:ext cx="371897" cy="369332"/>
              </a:xfrm>
              <a:prstGeom prst="rect">
                <a:avLst/>
              </a:prstGeom>
              <a:blipFill>
                <a:blip r:embed="rId6"/>
                <a:stretch>
                  <a:fillRect l="-8197" r="-19672"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Прямая соединительная линия 14"/>
          <p:cNvCxnSpPr/>
          <p:nvPr/>
        </p:nvCxnSpPr>
        <p:spPr>
          <a:xfrm>
            <a:off x="5505782" y="4456987"/>
            <a:ext cx="0" cy="3693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037078" y="5140235"/>
                <a:ext cx="1033040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=6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7078" y="5140235"/>
                <a:ext cx="1033040" cy="69147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037078" y="5831706"/>
                <a:ext cx="121417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6,75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7078" y="5831706"/>
                <a:ext cx="1214179" cy="369332"/>
              </a:xfrm>
              <a:prstGeom prst="rect">
                <a:avLst/>
              </a:prstGeom>
              <a:blipFill>
                <a:blip r:embed="rId8"/>
                <a:stretch>
                  <a:fillRect l="-3015" r="-7035" b="-8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893489" y="5984966"/>
                <a:ext cx="166231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Ответ: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,75</m:t>
                      </m:r>
                      <m:r>
                        <a:rPr lang="ru-RU" sz="2400" b="0" i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3489" y="5984966"/>
                <a:ext cx="1662315" cy="369332"/>
              </a:xfrm>
              <a:prstGeom prst="rect">
                <a:avLst/>
              </a:prstGeom>
              <a:blipFill>
                <a:blip r:embed="rId9"/>
                <a:stretch>
                  <a:fillRect l="-4029" r="-733" b="-8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6393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5B68293-1453-4A2F-B03F-FA63C0D011FD}"/>
              </a:ext>
            </a:extLst>
          </p:cNvPr>
          <p:cNvSpPr txBox="1"/>
          <p:nvPr/>
        </p:nvSpPr>
        <p:spPr>
          <a:xfrm>
            <a:off x="874643" y="715617"/>
            <a:ext cx="36102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</a:rPr>
              <a:t>Проверь себя</a:t>
            </a:r>
            <a:r>
              <a:rPr lang="en-US" sz="4400" dirty="0">
                <a:solidFill>
                  <a:srgbClr val="FF0000"/>
                </a:solidFill>
              </a:rPr>
              <a:t>:</a:t>
            </a:r>
            <a:endParaRPr lang="ru-RU" sz="4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id="{977A1AE3-0646-41C9-AB9F-A7990BE13C8F}"/>
                  </a:ext>
                </a:extLst>
              </p:cNvPr>
              <p:cNvSpPr txBox="1"/>
              <p:nvPr/>
            </p:nvSpPr>
            <p:spPr>
              <a:xfrm>
                <a:off x="4022034" y="1689652"/>
                <a:ext cx="227100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10</m:t>
                      </m:r>
                      <m:d>
                        <m:dPr>
                          <m:ctrlPr>
                            <a:rPr lang="ru-RU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−9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=7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77A1AE3-0646-41C9-AB9F-A7990BE13C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2034" y="1689652"/>
                <a:ext cx="2271006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9B83D06-E397-4C63-8AF7-56EEE4534708}"/>
              </a:ext>
            </a:extLst>
          </p:cNvPr>
          <p:cNvSpPr txBox="1"/>
          <p:nvPr/>
        </p:nvSpPr>
        <p:spPr>
          <a:xfrm>
            <a:off x="6798365" y="4545496"/>
            <a:ext cx="23210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Ответ: 9,7</a:t>
            </a:r>
          </a:p>
        </p:txBody>
      </p:sp>
    </p:spTree>
    <p:extLst>
      <p:ext uri="{BB962C8B-B14F-4D97-AF65-F5344CB8AC3E}">
        <p14:creationId xmlns:p14="http://schemas.microsoft.com/office/powerpoint/2010/main" val="3955528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306286" y="1619794"/>
                <a:ext cx="781158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+3=−9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6286" y="1619794"/>
                <a:ext cx="7811589" cy="4616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097280" y="509451"/>
            <a:ext cx="41539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уравнение: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99470" y="2119788"/>
            <a:ext cx="7929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х в одну сторону без х в другую, при переносе не забываем менять знак!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755046" y="2753965"/>
                <a:ext cx="174983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+9</m:t>
                      </m:r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5046" y="2753965"/>
                <a:ext cx="1749838" cy="369332"/>
              </a:xfrm>
              <a:prstGeom prst="rect">
                <a:avLst/>
              </a:prstGeom>
              <a:blipFill>
                <a:blip r:embed="rId3"/>
                <a:stretch>
                  <a:fillRect l="-2091" r="-3484" b="-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1802307" y="3230483"/>
            <a:ext cx="803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Приводим подобные слагаемые. Делим на  коэффициент перед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748537" y="3757431"/>
                <a:ext cx="138089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=−3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8537" y="3757431"/>
                <a:ext cx="1380891" cy="369332"/>
              </a:xfrm>
              <a:prstGeom prst="rect">
                <a:avLst/>
              </a:prstGeom>
              <a:blipFill>
                <a:blip r:embed="rId4"/>
                <a:stretch>
                  <a:fillRect l="-4867" r="-4867"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422232" y="3751245"/>
                <a:ext cx="54181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10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2232" y="3751245"/>
                <a:ext cx="541815" cy="369332"/>
              </a:xfrm>
              <a:prstGeom prst="rect">
                <a:avLst/>
              </a:prstGeom>
              <a:blipFill>
                <a:blip r:embed="rId5"/>
                <a:stretch>
                  <a:fillRect l="-5618" r="-14607"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Прямая соединительная линия 14"/>
          <p:cNvCxnSpPr/>
          <p:nvPr/>
        </p:nvCxnSpPr>
        <p:spPr>
          <a:xfrm>
            <a:off x="5299347" y="3757431"/>
            <a:ext cx="0" cy="3693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206997" y="4286737"/>
                <a:ext cx="1262269" cy="693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6997" y="4286737"/>
                <a:ext cx="1262269" cy="69384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206996" y="5238206"/>
                <a:ext cx="127349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0,3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6996" y="5238206"/>
                <a:ext cx="1273490" cy="369332"/>
              </a:xfrm>
              <a:prstGeom prst="rect">
                <a:avLst/>
              </a:prstGeom>
              <a:blipFill>
                <a:blip r:embed="rId7"/>
                <a:stretch>
                  <a:fillRect l="-2392" r="-5742"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893489" y="5984966"/>
                <a:ext cx="172162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Ответ:−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0,3</m:t>
                      </m:r>
                      <m:r>
                        <a:rPr lang="ru-RU" sz="2400" b="0" i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3489" y="5984966"/>
                <a:ext cx="1721625" cy="369332"/>
              </a:xfrm>
              <a:prstGeom prst="rect">
                <a:avLst/>
              </a:prstGeom>
              <a:blipFill>
                <a:blip r:embed="rId8"/>
                <a:stretch>
                  <a:fillRect l="-3901" r="-355" b="-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2595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5B68293-1453-4A2F-B03F-FA63C0D011FD}"/>
              </a:ext>
            </a:extLst>
          </p:cNvPr>
          <p:cNvSpPr txBox="1"/>
          <p:nvPr/>
        </p:nvSpPr>
        <p:spPr>
          <a:xfrm>
            <a:off x="874643" y="715617"/>
            <a:ext cx="36102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</a:rPr>
              <a:t>Проверь себя</a:t>
            </a:r>
            <a:r>
              <a:rPr lang="en-US" sz="4400" dirty="0">
                <a:solidFill>
                  <a:srgbClr val="FF0000"/>
                </a:solidFill>
              </a:rPr>
              <a:t>:</a:t>
            </a:r>
            <a:endParaRPr lang="ru-RU" sz="4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id="{977A1AE3-0646-41C9-AB9F-A7990BE13C8F}"/>
                  </a:ext>
                </a:extLst>
              </p:cNvPr>
              <p:cNvSpPr txBox="1"/>
              <p:nvPr/>
            </p:nvSpPr>
            <p:spPr>
              <a:xfrm>
                <a:off x="4022034" y="1689652"/>
                <a:ext cx="306834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−5+9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=10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+4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77A1AE3-0646-41C9-AB9F-A7990BE13C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2034" y="1689652"/>
                <a:ext cx="3068340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9B83D06-E397-4C63-8AF7-56EEE4534708}"/>
              </a:ext>
            </a:extLst>
          </p:cNvPr>
          <p:cNvSpPr txBox="1"/>
          <p:nvPr/>
        </p:nvSpPr>
        <p:spPr>
          <a:xfrm>
            <a:off x="6798365" y="4545496"/>
            <a:ext cx="2090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Ответ: </a:t>
            </a:r>
            <a:r>
              <a:rPr lang="en-US" sz="4000" dirty="0"/>
              <a:t>-9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52285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306286" y="1619794"/>
                <a:ext cx="781158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7+8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=−2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−5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6286" y="1619794"/>
                <a:ext cx="7811589" cy="4616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097280" y="509451"/>
            <a:ext cx="41539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уравнение: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48081" y="2131479"/>
            <a:ext cx="7929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х в одну сторону без х в другую, при переносе не забываем менять знак!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755046" y="2603714"/>
                <a:ext cx="245573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8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=−5−7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5046" y="2603714"/>
                <a:ext cx="2455737" cy="369332"/>
              </a:xfrm>
              <a:prstGeom prst="rect">
                <a:avLst/>
              </a:prstGeom>
              <a:blipFill>
                <a:blip r:embed="rId3"/>
                <a:stretch>
                  <a:fillRect l="-2730" r="-2481" b="-81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2080034" y="2960734"/>
            <a:ext cx="803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Приводим подобные слагаемые. Делим на  коэффициент перед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947850" y="3605323"/>
                <a:ext cx="155080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=−12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850" y="3605323"/>
                <a:ext cx="1550809" cy="369332"/>
              </a:xfrm>
              <a:prstGeom prst="rect">
                <a:avLst/>
              </a:prstGeom>
              <a:blipFill>
                <a:blip r:embed="rId4"/>
                <a:stretch>
                  <a:fillRect l="-4331" r="-4331"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667196" y="3587085"/>
                <a:ext cx="54181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10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7196" y="3587085"/>
                <a:ext cx="541815" cy="369332"/>
              </a:xfrm>
              <a:prstGeom prst="rect">
                <a:avLst/>
              </a:prstGeom>
              <a:blipFill>
                <a:blip r:embed="rId5"/>
                <a:stretch>
                  <a:fillRect l="-6742" r="-13483"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Прямая соединительная линия 14"/>
          <p:cNvCxnSpPr/>
          <p:nvPr/>
        </p:nvCxnSpPr>
        <p:spPr>
          <a:xfrm>
            <a:off x="5498659" y="3619430"/>
            <a:ext cx="0" cy="3693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820308" y="4305560"/>
                <a:ext cx="1262269" cy="693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0308" y="4305560"/>
                <a:ext cx="1262269" cy="69384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735348" y="5238206"/>
                <a:ext cx="127349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1,2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5348" y="5238206"/>
                <a:ext cx="1273490" cy="369332"/>
              </a:xfrm>
              <a:prstGeom prst="rect">
                <a:avLst/>
              </a:prstGeom>
              <a:blipFill>
                <a:blip r:embed="rId7"/>
                <a:stretch>
                  <a:fillRect l="-2871" r="-5263"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893489" y="5984966"/>
                <a:ext cx="172162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Ответ:−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1,2</m:t>
                      </m:r>
                      <m:r>
                        <a:rPr lang="ru-RU" sz="2400" b="0" i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3489" y="5984966"/>
                <a:ext cx="1721625" cy="369332"/>
              </a:xfrm>
              <a:prstGeom prst="rect">
                <a:avLst/>
              </a:prstGeom>
              <a:blipFill>
                <a:blip r:embed="rId8"/>
                <a:stretch>
                  <a:fillRect l="-3901" r="-355" b="-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126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5B68293-1453-4A2F-B03F-FA63C0D011FD}"/>
              </a:ext>
            </a:extLst>
          </p:cNvPr>
          <p:cNvSpPr txBox="1"/>
          <p:nvPr/>
        </p:nvSpPr>
        <p:spPr>
          <a:xfrm>
            <a:off x="874643" y="715617"/>
            <a:ext cx="36102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</a:rPr>
              <a:t>Проверь себя</a:t>
            </a:r>
            <a:r>
              <a:rPr lang="en-US" sz="4400" dirty="0">
                <a:solidFill>
                  <a:srgbClr val="FF0000"/>
                </a:solidFill>
              </a:rPr>
              <a:t>:</a:t>
            </a:r>
            <a:endParaRPr lang="ru-RU" sz="4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="" xmlns:a16="http://schemas.microsoft.com/office/drawing/2014/main" id="{977A1AE3-0646-41C9-AB9F-A7990BE13C8F}"/>
                  </a:ext>
                </a:extLst>
              </p:cNvPr>
              <p:cNvSpPr txBox="1"/>
              <p:nvPr/>
            </p:nvSpPr>
            <p:spPr>
              <a:xfrm>
                <a:off x="4022034" y="1689652"/>
                <a:ext cx="224356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−9=2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77A1AE3-0646-41C9-AB9F-A7990BE13C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2034" y="1689652"/>
                <a:ext cx="2243563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9B83D06-E397-4C63-8AF7-56EEE4534708}"/>
              </a:ext>
            </a:extLst>
          </p:cNvPr>
          <p:cNvSpPr txBox="1"/>
          <p:nvPr/>
        </p:nvSpPr>
        <p:spPr>
          <a:xfrm>
            <a:off x="6798365" y="4545496"/>
            <a:ext cx="24781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Ответ: </a:t>
            </a:r>
            <a:r>
              <a:rPr lang="en-US" sz="4000" dirty="0"/>
              <a:t>-1,8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08842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037078" y="1210883"/>
                <a:ext cx="2324976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7078" y="1210883"/>
                <a:ext cx="2324976" cy="7861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097280" y="509451"/>
            <a:ext cx="41539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уравнение: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80034" y="3421710"/>
            <a:ext cx="803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Приводим подобные слагаемые. Делим на  коэффициент перед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700460" y="3992225"/>
                <a:ext cx="155080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=−30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0460" y="3992225"/>
                <a:ext cx="1550809" cy="369332"/>
              </a:xfrm>
              <a:prstGeom prst="rect">
                <a:avLst/>
              </a:prstGeom>
              <a:blipFill>
                <a:blip r:embed="rId3"/>
                <a:stretch>
                  <a:fillRect l="-3937" r="-4724" b="-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504447" y="3992225"/>
                <a:ext cx="54181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10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4447" y="3992225"/>
                <a:ext cx="541815" cy="369332"/>
              </a:xfrm>
              <a:prstGeom prst="rect">
                <a:avLst/>
              </a:prstGeom>
              <a:blipFill>
                <a:blip r:embed="rId4"/>
                <a:stretch>
                  <a:fillRect l="-6742" r="-13483" b="-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Прямая соединительная линия 14"/>
          <p:cNvCxnSpPr/>
          <p:nvPr/>
        </p:nvCxnSpPr>
        <p:spPr>
          <a:xfrm>
            <a:off x="5299347" y="3992225"/>
            <a:ext cx="0" cy="3693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206997" y="4541755"/>
                <a:ext cx="95769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=−</m:t>
                    </m:r>
                  </m:oMath>
                </a14:m>
                <a:r>
                  <a:rPr lang="en-US" sz="2400" dirty="0"/>
                  <a:t>3</a:t>
                </a:r>
                <a:endParaRPr lang="ru-RU" sz="2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6997" y="4541755"/>
                <a:ext cx="957698" cy="369332"/>
              </a:xfrm>
              <a:prstGeom prst="rect">
                <a:avLst/>
              </a:prstGeom>
              <a:blipFill>
                <a:blip r:embed="rId5"/>
                <a:stretch>
                  <a:fillRect l="-7643" t="-24590" r="-18471" b="-491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817858" y="5668537"/>
                <a:ext cx="148919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Ответ:−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ru-RU" sz="2400" b="0" i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7858" y="5668537"/>
                <a:ext cx="1489190" cy="369332"/>
              </a:xfrm>
              <a:prstGeom prst="rect">
                <a:avLst/>
              </a:prstGeom>
              <a:blipFill>
                <a:blip r:embed="rId6"/>
                <a:stretch>
                  <a:fillRect l="-4082" r="-408" b="-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Прямая соединительная линия 18">
            <a:extLst>
              <a:ext uri="{FF2B5EF4-FFF2-40B4-BE49-F238E27FC236}">
                <a16:creationId xmlns="" xmlns:a16="http://schemas.microsoft.com/office/drawing/2014/main" id="{7DAC7865-B3D9-4BBE-B1FE-47E4FD3D204D}"/>
              </a:ext>
            </a:extLst>
          </p:cNvPr>
          <p:cNvCxnSpPr/>
          <p:nvPr/>
        </p:nvCxnSpPr>
        <p:spPr>
          <a:xfrm>
            <a:off x="6270054" y="1394099"/>
            <a:ext cx="0" cy="3693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="" xmlns:a16="http://schemas.microsoft.com/office/drawing/2014/main" id="{6C25B3FF-5D1D-4D83-A0E9-9BD28F6DBFE7}"/>
                  </a:ext>
                </a:extLst>
              </p:cNvPr>
              <p:cNvSpPr txBox="1"/>
              <p:nvPr/>
            </p:nvSpPr>
            <p:spPr>
              <a:xfrm>
                <a:off x="6410590" y="1345385"/>
                <a:ext cx="39382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C25B3FF-5D1D-4D83-A0E9-9BD28F6DBF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0590" y="1345385"/>
                <a:ext cx="393826" cy="369332"/>
              </a:xfrm>
              <a:prstGeom prst="rect">
                <a:avLst/>
              </a:prstGeom>
              <a:blipFill>
                <a:blip r:embed="rId7"/>
                <a:stretch>
                  <a:fillRect l="-6250" r="-18750" b="-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="" xmlns:a16="http://schemas.microsoft.com/office/drawing/2014/main" id="{0FA3A49F-4ADB-4171-A927-A7EF5B5B75D7}"/>
                  </a:ext>
                </a:extLst>
              </p:cNvPr>
              <p:cNvSpPr txBox="1"/>
              <p:nvPr/>
            </p:nvSpPr>
            <p:spPr>
              <a:xfrm>
                <a:off x="2824197" y="1999478"/>
                <a:ext cx="4610462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∙9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∙9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ru-R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FA3A49F-4ADB-4171-A927-A7EF5B5B75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4197" y="1999478"/>
                <a:ext cx="4610462" cy="7861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="" xmlns:a16="http://schemas.microsoft.com/office/drawing/2014/main" id="{416A86A9-00D7-437F-89DD-BF02E2E5DE61}"/>
                  </a:ext>
                </a:extLst>
              </p:cNvPr>
              <p:cNvSpPr txBox="1"/>
              <p:nvPr/>
            </p:nvSpPr>
            <p:spPr>
              <a:xfrm>
                <a:off x="2824197" y="2879388"/>
                <a:ext cx="461046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9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30 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16A86A9-00D7-437F-89DD-BF02E2E5DE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4197" y="2879388"/>
                <a:ext cx="4610462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9297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6" grpId="0"/>
      <p:bldP spid="1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1183</Words>
  <Application>Microsoft Office PowerPoint</Application>
  <PresentationFormat>Произвольный</PresentationFormat>
  <Paragraphs>168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Алгебра. Задание 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Алгебра. Задание 9</dc:title>
  <dc:creator>Лариса Крендясова</dc:creator>
  <cp:lastModifiedBy>комп2</cp:lastModifiedBy>
  <cp:revision>7</cp:revision>
  <dcterms:created xsi:type="dcterms:W3CDTF">2022-04-20T15:05:21Z</dcterms:created>
  <dcterms:modified xsi:type="dcterms:W3CDTF">2022-04-25T06:54:13Z</dcterms:modified>
</cp:coreProperties>
</file>