
<file path=[Content_Types].xml><?xml version="1.0" encoding="utf-8"?>
<Types xmlns="http://schemas.openxmlformats.org/package/2006/content-types">
  <Default ContentType="image/png" Extension="png"/>
  <Default ContentType="image/jpeg" Extension="jfif"/>
  <Default ContentType="image/jpeg" Extension="jpeg"/>
  <Default ContentType="application/vnd.openxmlformats-package.relationships+xml" Extension="rels"/>
  <Default ContentType="application/xml" Extension="xml"/>
  <Default ContentType="application/x-fontdata" Extension="fntdata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image/jpg" PartName="/ppt/media/image10.jpg"/>
  <Override ContentType="image/jpg" PartName="/ppt/media/image11.jpg"/>
  <Override ContentType="image/jpg" PartName="/ppt/media/image44.jpg"/>
  <Override ContentType="image/jpg" PartName="/ppt/media/image45.jpg"/>
  <Override ContentType="image/jpg" PartName="/ppt/media/image46.jpg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62" r:id="rId3"/>
    <p:sldId id="260" r:id="rId4"/>
    <p:sldId id="261" r:id="rId5"/>
    <p:sldId id="332" r:id="rId6"/>
    <p:sldId id="266" r:id="rId7"/>
    <p:sldId id="316" r:id="rId8"/>
    <p:sldId id="340" r:id="rId9"/>
    <p:sldId id="320" r:id="rId10"/>
    <p:sldId id="321" r:id="rId11"/>
    <p:sldId id="322" r:id="rId12"/>
    <p:sldId id="342" r:id="rId13"/>
    <p:sldId id="307" r:id="rId14"/>
    <p:sldId id="323" r:id="rId15"/>
    <p:sldId id="270" r:id="rId16"/>
    <p:sldId id="275" r:id="rId17"/>
    <p:sldId id="317" r:id="rId18"/>
    <p:sldId id="318" r:id="rId19"/>
    <p:sldId id="258" r:id="rId20"/>
    <p:sldId id="259" r:id="rId21"/>
    <p:sldId id="311" r:id="rId22"/>
    <p:sldId id="312" r:id="rId23"/>
    <p:sldId id="324" r:id="rId24"/>
    <p:sldId id="325" r:id="rId25"/>
    <p:sldId id="319" r:id="rId26"/>
    <p:sldId id="327" r:id="rId27"/>
    <p:sldId id="328" r:id="rId28"/>
    <p:sldId id="331" r:id="rId29"/>
    <p:sldId id="326" r:id="rId30"/>
    <p:sldId id="329" r:id="rId31"/>
    <p:sldId id="336" r:id="rId32"/>
    <p:sldId id="330" r:id="rId33"/>
    <p:sldId id="333" r:id="rId34"/>
    <p:sldId id="337" r:id="rId35"/>
    <p:sldId id="334" r:id="rId36"/>
    <p:sldId id="339" r:id="rId37"/>
    <p:sldId id="338" r:id="rId38"/>
    <p:sldId id="335" r:id="rId39"/>
    <p:sldId id="276" r:id="rId40"/>
    <p:sldId id="343" r:id="rId41"/>
    <p:sldId id="300" r:id="rId42"/>
    <p:sldId id="301" r:id="rId43"/>
    <p:sldId id="303" r:id="rId44"/>
    <p:sldId id="344" r:id="rId45"/>
  </p:sldIdLst>
  <p:sldSz cx="9144000" cy="6858000" type="screen4x3"/>
  <p:notesSz cx="10020300" cy="6888163"/>
  <p:embeddedFontLst>
    <p:embeddedFont>
      <p:font typeface="Calibri" panose="020F0502020204030204" pitchFamily="34" charset="0"/>
      <p:regular r:id="rId46"/>
      <p:bold r:id="rId47"/>
      <p:italic r:id="rId48"/>
      <p:boldItalic r:id="rId49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>
      <p:cViewPr varScale="1">
        <p:scale>
          <a:sx n="118" d="100"/>
          <a:sy n="118" d="100"/>
        </p:scale>
        <p:origin x="1440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06FC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51515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06FC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006FC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1428750"/>
          </a:xfrm>
          <a:custGeom>
            <a:avLst/>
            <a:gdLst/>
            <a:ahLst/>
            <a:cxnLst/>
            <a:rect l="l" t="t" r="r" b="b"/>
            <a:pathLst>
              <a:path w="9144000" h="1428750">
                <a:moveTo>
                  <a:pt x="9144000" y="0"/>
                </a:moveTo>
                <a:lnTo>
                  <a:pt x="0" y="0"/>
                </a:lnTo>
                <a:lnTo>
                  <a:pt x="0" y="1428750"/>
                </a:lnTo>
                <a:lnTo>
                  <a:pt x="9144000" y="142875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5CA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28625" y="6215062"/>
            <a:ext cx="2976626" cy="45085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25472" y="3009137"/>
            <a:ext cx="5893054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006FC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29513" y="1725879"/>
            <a:ext cx="8229600" cy="42945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51515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fif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 ?><Relationships xmlns="http://schemas.openxmlformats.org/package/2006/relationships"><Relationship Id="rId2" Target="../media/image35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fif"/><Relationship Id="rId2" Type="http://schemas.openxmlformats.org/officeDocument/2006/relationships/image" Target="../media/image36.jfif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 ?><Relationships xmlns="http://schemas.openxmlformats.org/package/2006/relationships"><Relationship Id="rId3" Target="../media/image39.jpg" Type="http://schemas.openxmlformats.org/officeDocument/2006/relationships/image"/><Relationship Id="rId2" Target="../media/image38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fif"/><Relationship Id="rId2" Type="http://schemas.openxmlformats.org/officeDocument/2006/relationships/image" Target="../media/image40.jf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 ?><Relationships xmlns="http://schemas.openxmlformats.org/package/2006/relationships"><Relationship Id="rId3" Target="../media/image5.jp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19378" y="3200222"/>
            <a:ext cx="6874509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563245">
              <a:lnSpc>
                <a:spcPct val="100000"/>
              </a:lnSpc>
              <a:spcBef>
                <a:spcPts val="105"/>
              </a:spcBef>
            </a:pPr>
            <a:r>
              <a:rPr sz="3200" b="1" spc="-10" dirty="0">
                <a:solidFill>
                  <a:srgbClr val="FFFFFF"/>
                </a:solidFill>
                <a:latin typeface="Calibri"/>
                <a:cs typeface="Calibri"/>
              </a:rPr>
              <a:t>Подготовка</a:t>
            </a:r>
            <a:r>
              <a:rPr sz="3200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3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обучению</a:t>
            </a:r>
            <a:r>
              <a:rPr sz="32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FFFFFF"/>
                </a:solidFill>
                <a:latin typeface="Calibri"/>
                <a:cs typeface="Calibri"/>
              </a:rPr>
              <a:t>грамоте 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детей</a:t>
            </a:r>
            <a:r>
              <a:rPr sz="3200" b="1" spc="-1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старшего</a:t>
            </a:r>
            <a:r>
              <a:rPr sz="3200" b="1" spc="-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FFFFFF"/>
                </a:solidFill>
                <a:latin typeface="Calibri"/>
                <a:cs typeface="Calibri"/>
              </a:rPr>
              <a:t>дошкольного</a:t>
            </a:r>
            <a:r>
              <a:rPr sz="3200" b="1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FFFFFF"/>
                </a:solidFill>
                <a:latin typeface="Calibri"/>
                <a:cs typeface="Calibri"/>
              </a:rPr>
              <a:t>возраста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57325" y="4952441"/>
            <a:ext cx="7181850" cy="13081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3022600" algn="r">
              <a:lnSpc>
                <a:spcPct val="100299"/>
              </a:lnSpc>
              <a:spcBef>
                <a:spcPts val="90"/>
              </a:spcBef>
            </a:pP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Кузнецова</a:t>
            </a:r>
            <a:r>
              <a:rPr sz="2400" b="1" spc="-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Марина</a:t>
            </a:r>
            <a:r>
              <a:rPr sz="2400" b="1" spc="-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Ивановна</a:t>
            </a:r>
            <a:r>
              <a:rPr sz="20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,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доктор</a:t>
            </a:r>
            <a:r>
              <a:rPr sz="2000" spc="-114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педагогических</a:t>
            </a:r>
            <a:r>
              <a:rPr sz="2000" spc="-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наук,</a:t>
            </a:r>
            <a:r>
              <a:rPr sz="2000" spc="-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ведущий</a:t>
            </a:r>
            <a:r>
              <a:rPr sz="2000" spc="-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научный</a:t>
            </a:r>
            <a:r>
              <a:rPr sz="2000" spc="-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сотрудник</a:t>
            </a:r>
            <a:r>
              <a:rPr sz="2000" spc="-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Центра начального</a:t>
            </a:r>
            <a:r>
              <a:rPr sz="20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общего</a:t>
            </a:r>
            <a:r>
              <a:rPr sz="20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образования</a:t>
            </a:r>
            <a:r>
              <a:rPr sz="20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ФГБНУ</a:t>
            </a:r>
            <a:r>
              <a:rPr sz="2000" spc="-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«Институт</a:t>
            </a:r>
            <a:r>
              <a:rPr sz="20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стратегии</a:t>
            </a:r>
            <a:endParaRPr sz="20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развития</a:t>
            </a:r>
            <a:r>
              <a:rPr sz="20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образования</a:t>
            </a:r>
            <a:r>
              <a:rPr sz="2000" spc="-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РАО»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57631" y="533400"/>
            <a:ext cx="7772400" cy="1231106"/>
          </a:xfrm>
        </p:spPr>
        <p:txBody>
          <a:bodyPr/>
          <a:lstStyle/>
          <a:p>
            <a:r>
              <a:rPr lang="ru-RU" dirty="0" smtClean="0"/>
              <a:t>Обучение чтению дошкольников в детском саду на Марсовом поле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78" y="2080558"/>
            <a:ext cx="7543800" cy="42433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20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112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52400"/>
            <a:ext cx="4343400" cy="621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392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832092"/>
          </a:xfrm>
        </p:spPr>
        <p:txBody>
          <a:bodyPr/>
          <a:lstStyle/>
          <a:p>
            <a:r>
              <a:rPr lang="ru-RU" sz="1400" dirty="0"/>
              <a:t>Подводить детей к звуковому анализу начинают в средней группе. </a:t>
            </a:r>
          </a:p>
          <a:p>
            <a:r>
              <a:rPr lang="ru-RU" sz="1400" b="1" dirty="0"/>
              <a:t>4-5 лет </a:t>
            </a:r>
            <a:r>
              <a:rPr lang="ru-RU" sz="1400" dirty="0"/>
              <a:t>- научить слышать в слове отдельные звуки. Ребенка нужно научить особому протяжному произнесению звука, интонационному выделению его (</a:t>
            </a:r>
            <a:r>
              <a:rPr lang="ru-RU" sz="1400" dirty="0" err="1"/>
              <a:t>дддом</a:t>
            </a:r>
            <a:r>
              <a:rPr lang="ru-RU" sz="1400" dirty="0"/>
              <a:t>, </a:t>
            </a:r>
            <a:r>
              <a:rPr lang="ru-RU" sz="1400" dirty="0" err="1"/>
              <a:t>кккот</a:t>
            </a:r>
            <a:r>
              <a:rPr lang="ru-RU" sz="1400" dirty="0"/>
              <a:t>). При этом слово следует произносить слитно – нельзя отрывать один звук от другого. Овладению способом интонационного выделения звука помогают приемы сравнения звуков речи с «песенками» ветра – </a:t>
            </a:r>
            <a:r>
              <a:rPr lang="ru-RU" sz="1400" dirty="0" err="1"/>
              <a:t>шшш</a:t>
            </a:r>
            <a:r>
              <a:rPr lang="ru-RU" sz="1400" dirty="0"/>
              <a:t>, насоса – </a:t>
            </a:r>
            <a:r>
              <a:rPr lang="ru-RU" sz="1400" dirty="0" err="1"/>
              <a:t>ссс</a:t>
            </a:r>
            <a:r>
              <a:rPr lang="ru-RU" sz="1400" dirty="0"/>
              <a:t>. Постепенно вместо слова песенка начинает употребляться слово звук. Умение произносить слова с интонированием звука закрепляется в игровых заданиях «Скажи, как я», «Скажи, чтобы все услышали в слове масло звук с», «Назови слова».</a:t>
            </a:r>
          </a:p>
          <a:p>
            <a:endParaRPr lang="ru-RU" sz="1400" dirty="0"/>
          </a:p>
          <a:p>
            <a:r>
              <a:rPr lang="ru-RU" sz="1400" dirty="0"/>
              <a:t>Когда дети освоят способ интонационного выделения звука в слове, их начинают учить определять, на каком месте находится нужный звук – в начале, середине или конце слова.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2523768"/>
          </a:xfrm>
        </p:spPr>
        <p:txBody>
          <a:bodyPr/>
          <a:lstStyle/>
          <a:p>
            <a:r>
              <a:rPr lang="ru-RU" sz="1600" b="1" dirty="0"/>
              <a:t>5-6 лет </a:t>
            </a:r>
            <a:r>
              <a:rPr lang="ru-RU" sz="1600" dirty="0"/>
              <a:t>- Обращаем  внимание ребёнка на то, что звуки речи можно только слышать и произносить. Их нельзя увидеть, потрогать. Но звуки речи можно обозначить. Например, разноцветными квадратиками или кружочками. Красные для обозначения гласных звуков, синие и зелёные для согласных. Потому что согласные делятся на твёрдые и мягкие.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9907" y="4572000"/>
            <a:ext cx="4496145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715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4787900" cy="685799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72000" y="0"/>
              <a:ext cx="4571999" cy="685799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27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8236" y="1610613"/>
            <a:ext cx="7724775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515151"/>
                </a:solidFill>
              </a:rPr>
              <a:t>Второй</a:t>
            </a:r>
            <a:r>
              <a:rPr sz="2800" spc="-110" dirty="0">
                <a:solidFill>
                  <a:srgbClr val="515151"/>
                </a:solidFill>
              </a:rPr>
              <a:t> </a:t>
            </a:r>
            <a:r>
              <a:rPr sz="2800" dirty="0">
                <a:solidFill>
                  <a:srgbClr val="515151"/>
                </a:solidFill>
              </a:rPr>
              <a:t>этап</a:t>
            </a:r>
            <a:r>
              <a:rPr sz="2800" spc="-90" dirty="0">
                <a:solidFill>
                  <a:srgbClr val="515151"/>
                </a:solidFill>
              </a:rPr>
              <a:t>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–</a:t>
            </a:r>
            <a:r>
              <a:rPr sz="2800" b="0" spc="-11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обучение</a:t>
            </a:r>
            <a:r>
              <a:rPr sz="2800" b="0" spc="-9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детей</a:t>
            </a:r>
            <a:r>
              <a:rPr sz="2800" b="0" spc="-11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действию</a:t>
            </a:r>
            <a:r>
              <a:rPr sz="2800" b="0" spc="-9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515151"/>
                </a:solidFill>
                <a:latin typeface="Calibri"/>
                <a:cs typeface="Calibri"/>
              </a:rPr>
              <a:t>звукового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состава</a:t>
            </a:r>
            <a:r>
              <a:rPr sz="2800" b="0" spc="-11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слова.</a:t>
            </a:r>
            <a:r>
              <a:rPr sz="2800" b="0" spc="-9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В</a:t>
            </a:r>
            <a:r>
              <a:rPr sz="2800" b="0" spc="-9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spc="-20" dirty="0">
                <a:solidFill>
                  <a:srgbClr val="515151"/>
                </a:solidFill>
                <a:latin typeface="Calibri"/>
                <a:cs typeface="Calibri"/>
              </a:rPr>
              <a:t>ходе</a:t>
            </a:r>
            <a:r>
              <a:rPr sz="2800" b="0" spc="-8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515151"/>
                </a:solidFill>
                <a:latin typeface="Calibri"/>
                <a:cs typeface="Calibri"/>
              </a:rPr>
              <a:t>проведения</a:t>
            </a:r>
            <a:r>
              <a:rPr sz="2800" b="0" spc="-9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515151"/>
                </a:solidFill>
                <a:latin typeface="Calibri"/>
                <a:cs typeface="Calibri"/>
              </a:rPr>
              <a:t>звукового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анализа</a:t>
            </a:r>
            <a:r>
              <a:rPr sz="2800" b="0" spc="-10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слов</a:t>
            </a:r>
            <a:r>
              <a:rPr sz="2800" b="0" spc="-7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идет</a:t>
            </a:r>
            <a:r>
              <a:rPr sz="2800" b="0" spc="-7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spc="-25" dirty="0">
                <a:solidFill>
                  <a:srgbClr val="515151"/>
                </a:solidFill>
                <a:latin typeface="Calibri"/>
                <a:cs typeface="Calibri"/>
              </a:rPr>
              <a:t>моделирование</a:t>
            </a:r>
            <a:r>
              <a:rPr sz="2800" b="0" spc="-8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515151"/>
                </a:solidFill>
                <a:latin typeface="Calibri"/>
                <a:cs typeface="Calibri"/>
              </a:rPr>
              <a:t>звукового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состава</a:t>
            </a:r>
            <a:r>
              <a:rPr sz="2800" b="0" spc="-8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слова</a:t>
            </a:r>
            <a:r>
              <a:rPr sz="2800" b="0" spc="-7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с</a:t>
            </a:r>
            <a:r>
              <a:rPr sz="2800" b="0" spc="-7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515151"/>
                </a:solidFill>
                <a:latin typeface="Calibri"/>
                <a:cs typeface="Calibri"/>
              </a:rPr>
              <a:t>помощью</a:t>
            </a:r>
            <a:r>
              <a:rPr sz="2800" b="0" spc="-6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515151"/>
                </a:solidFill>
                <a:latin typeface="Calibri"/>
                <a:cs typeface="Calibri"/>
              </a:rPr>
              <a:t>фишек.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9513" y="414985"/>
            <a:ext cx="811657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FFFFFF"/>
                </a:solidFill>
              </a:rPr>
              <a:t>Перечислим</a:t>
            </a:r>
            <a:r>
              <a:rPr sz="2800" spc="-150" dirty="0">
                <a:solidFill>
                  <a:srgbClr val="FFFFFF"/>
                </a:solidFill>
              </a:rPr>
              <a:t> </a:t>
            </a:r>
            <a:r>
              <a:rPr sz="2800" dirty="0">
                <a:solidFill>
                  <a:srgbClr val="FFFFFF"/>
                </a:solidFill>
              </a:rPr>
              <a:t>операции</a:t>
            </a:r>
            <a:r>
              <a:rPr sz="2800" spc="-120" dirty="0">
                <a:solidFill>
                  <a:srgbClr val="FFFFFF"/>
                </a:solidFill>
              </a:rPr>
              <a:t> </a:t>
            </a:r>
            <a:r>
              <a:rPr sz="2800" dirty="0">
                <a:solidFill>
                  <a:srgbClr val="FFFFFF"/>
                </a:solidFill>
              </a:rPr>
              <a:t>действия</a:t>
            </a:r>
            <a:r>
              <a:rPr sz="2800" spc="-135" dirty="0">
                <a:solidFill>
                  <a:srgbClr val="FFFFFF"/>
                </a:solidFill>
              </a:rPr>
              <a:t> </a:t>
            </a:r>
            <a:r>
              <a:rPr sz="2800" spc="-10" dirty="0">
                <a:solidFill>
                  <a:srgbClr val="FFFFFF"/>
                </a:solidFill>
              </a:rPr>
              <a:t>звукового</a:t>
            </a:r>
            <a:r>
              <a:rPr sz="2800" spc="-135" dirty="0">
                <a:solidFill>
                  <a:srgbClr val="FFFFFF"/>
                </a:solidFill>
              </a:rPr>
              <a:t> </a:t>
            </a:r>
            <a:r>
              <a:rPr sz="2800" spc="-10" dirty="0">
                <a:solidFill>
                  <a:srgbClr val="FFFFFF"/>
                </a:solidFill>
              </a:rPr>
              <a:t>анализа: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29513" y="1421130"/>
            <a:ext cx="202374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69265" algn="l"/>
              </a:tabLst>
            </a:pPr>
            <a:r>
              <a:rPr sz="2000" spc="-25" dirty="0">
                <a:solidFill>
                  <a:srgbClr val="515151"/>
                </a:solidFill>
                <a:latin typeface="Calibri"/>
                <a:cs typeface="Calibri"/>
              </a:rPr>
              <a:t>1)</a:t>
            </a:r>
            <a:r>
              <a:rPr sz="2000" dirty="0">
                <a:solidFill>
                  <a:srgbClr val="515151"/>
                </a:solidFill>
                <a:latin typeface="Calibri"/>
                <a:cs typeface="Calibri"/>
              </a:rPr>
              <a:t>	</a:t>
            </a:r>
            <a:r>
              <a:rPr sz="2000" spc="-10" dirty="0">
                <a:solidFill>
                  <a:srgbClr val="515151"/>
                </a:solidFill>
                <a:latin typeface="Calibri"/>
                <a:cs typeface="Calibri"/>
              </a:rPr>
              <a:t>произнесение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96920" y="1421130"/>
            <a:ext cx="60585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96925" algn="l"/>
                <a:tab pos="1073150" algn="l"/>
                <a:tab pos="3071495" algn="l"/>
                <a:tab pos="4899025" algn="l"/>
                <a:tab pos="5781675" algn="l"/>
              </a:tabLst>
            </a:pPr>
            <a:r>
              <a:rPr sz="2000" spc="-10" dirty="0">
                <a:solidFill>
                  <a:srgbClr val="515151"/>
                </a:solidFill>
                <a:latin typeface="Calibri"/>
                <a:cs typeface="Calibri"/>
              </a:rPr>
              <a:t>слова</a:t>
            </a:r>
            <a:r>
              <a:rPr sz="2000" dirty="0">
                <a:solidFill>
                  <a:srgbClr val="515151"/>
                </a:solidFill>
                <a:latin typeface="Calibri"/>
                <a:cs typeface="Calibri"/>
              </a:rPr>
              <a:t>	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99248" y="5679376"/>
            <a:ext cx="7743825" cy="17145"/>
          </a:xfrm>
          <a:custGeom>
            <a:avLst/>
            <a:gdLst/>
            <a:ahLst/>
            <a:cxnLst/>
            <a:rect l="l" t="t" r="r" b="b"/>
            <a:pathLst>
              <a:path w="7743825" h="17145">
                <a:moveTo>
                  <a:pt x="7743444" y="0"/>
                </a:moveTo>
                <a:lnTo>
                  <a:pt x="0" y="0"/>
                </a:lnTo>
                <a:lnTo>
                  <a:pt x="0" y="16764"/>
                </a:lnTo>
                <a:lnTo>
                  <a:pt x="7743444" y="16764"/>
                </a:lnTo>
                <a:lnTo>
                  <a:pt x="7743444" y="0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629513" y="1725879"/>
            <a:ext cx="8229600" cy="40273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9900">
              <a:lnSpc>
                <a:spcPct val="100000"/>
              </a:lnSpc>
              <a:spcBef>
                <a:spcPts val="105"/>
              </a:spcBef>
              <a:tabLst>
                <a:tab pos="1347470" algn="l"/>
                <a:tab pos="2652395" algn="l"/>
                <a:tab pos="3705860" algn="l"/>
                <a:tab pos="4522470" algn="l"/>
                <a:tab pos="6219190" algn="l"/>
                <a:tab pos="8078470" algn="l"/>
              </a:tabLst>
            </a:pPr>
            <a:endParaRPr spc="-10" dirty="0" smtClean="0"/>
          </a:p>
          <a:p>
            <a:pPr marL="524510" indent="-512445">
              <a:lnSpc>
                <a:spcPct val="100000"/>
              </a:lnSpc>
              <a:spcBef>
                <a:spcPts val="480"/>
              </a:spcBef>
              <a:buAutoNum type="arabicParenR" startAt="2"/>
              <a:tabLst>
                <a:tab pos="524510" algn="l"/>
                <a:tab pos="525145" algn="l"/>
              </a:tabLst>
            </a:pPr>
            <a:r>
              <a:rPr dirty="0" err="1" smtClean="0"/>
              <a:t>произнесение</a:t>
            </a:r>
            <a:r>
              <a:rPr spc="-55" dirty="0" smtClean="0"/>
              <a:t> </a:t>
            </a:r>
            <a:r>
              <a:rPr dirty="0" err="1" smtClean="0"/>
              <a:t>слова</a:t>
            </a:r>
            <a:r>
              <a:rPr spc="-35" dirty="0" smtClean="0"/>
              <a:t> </a:t>
            </a:r>
            <a:r>
              <a:rPr dirty="0" smtClean="0"/>
              <a:t>с</a:t>
            </a:r>
            <a:r>
              <a:rPr spc="-45" dirty="0" smtClean="0"/>
              <a:t> </a:t>
            </a:r>
            <a:r>
              <a:rPr dirty="0" err="1" smtClean="0"/>
              <a:t>интонационным</a:t>
            </a:r>
            <a:r>
              <a:rPr spc="-25" dirty="0" smtClean="0"/>
              <a:t> </a:t>
            </a:r>
            <a:r>
              <a:rPr dirty="0" err="1" smtClean="0"/>
              <a:t>выделением</a:t>
            </a:r>
            <a:r>
              <a:rPr spc="-10" dirty="0" smtClean="0"/>
              <a:t> </a:t>
            </a:r>
            <a:r>
              <a:rPr dirty="0" err="1" smtClean="0"/>
              <a:t>первого</a:t>
            </a:r>
            <a:r>
              <a:rPr spc="-70" dirty="0" smtClean="0"/>
              <a:t> </a:t>
            </a:r>
            <a:r>
              <a:rPr spc="-10" dirty="0" err="1" smtClean="0"/>
              <a:t>звука</a:t>
            </a:r>
            <a:r>
              <a:rPr spc="-10" dirty="0" smtClean="0"/>
              <a:t>;</a:t>
            </a:r>
          </a:p>
          <a:p>
            <a:pPr marL="469900" marR="8255" indent="-457200">
              <a:lnSpc>
                <a:spcPct val="100000"/>
              </a:lnSpc>
              <a:spcBef>
                <a:spcPts val="480"/>
              </a:spcBef>
              <a:buAutoNum type="arabicParenR" startAt="2"/>
              <a:tabLst>
                <a:tab pos="469265" algn="l"/>
                <a:tab pos="469900" algn="l"/>
              </a:tabLst>
            </a:pPr>
            <a:r>
              <a:rPr dirty="0" err="1" smtClean="0"/>
              <a:t>произнесение</a:t>
            </a:r>
            <a:r>
              <a:rPr spc="420" dirty="0" smtClean="0"/>
              <a:t> </a:t>
            </a:r>
            <a:r>
              <a:rPr dirty="0"/>
              <a:t>первого</a:t>
            </a:r>
            <a:r>
              <a:rPr spc="420" dirty="0"/>
              <a:t> </a:t>
            </a:r>
            <a:r>
              <a:rPr dirty="0"/>
              <a:t>звука</a:t>
            </a:r>
            <a:r>
              <a:rPr spc="430" dirty="0"/>
              <a:t> </a:t>
            </a:r>
            <a:r>
              <a:rPr dirty="0"/>
              <a:t>изолированно,</a:t>
            </a:r>
            <a:r>
              <a:rPr spc="434" dirty="0"/>
              <a:t> </a:t>
            </a:r>
            <a:r>
              <a:rPr dirty="0"/>
              <a:t>так,</a:t>
            </a:r>
            <a:r>
              <a:rPr spc="420" dirty="0"/>
              <a:t> </a:t>
            </a:r>
            <a:r>
              <a:rPr dirty="0"/>
              <a:t>как</a:t>
            </a:r>
            <a:r>
              <a:rPr spc="409" dirty="0"/>
              <a:t> </a:t>
            </a:r>
            <a:r>
              <a:rPr dirty="0"/>
              <a:t>он</a:t>
            </a:r>
            <a:r>
              <a:rPr spc="425" dirty="0"/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слышится</a:t>
            </a:r>
            <a:r>
              <a:rPr spc="420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spc="-50" dirty="0">
                <a:uFill>
                  <a:solidFill>
                    <a:srgbClr val="515151"/>
                  </a:solidFill>
                </a:uFill>
              </a:rPr>
              <a:t>в</a:t>
            </a:r>
            <a:r>
              <a:rPr spc="-50" dirty="0"/>
              <a:t> </a:t>
            </a:r>
            <a:r>
              <a:rPr spc="-10" dirty="0">
                <a:uFill>
                  <a:solidFill>
                    <a:srgbClr val="515151"/>
                  </a:solidFill>
                </a:uFill>
              </a:rPr>
              <a:t>слове;</a:t>
            </a:r>
          </a:p>
          <a:p>
            <a:pPr marL="469900" indent="-457200">
              <a:lnSpc>
                <a:spcPct val="100000"/>
              </a:lnSpc>
              <a:spcBef>
                <a:spcPts val="480"/>
              </a:spcBef>
              <a:buAutoNum type="arabicParenR" startAt="2"/>
              <a:tabLst>
                <a:tab pos="469265" algn="l"/>
                <a:tab pos="469900" algn="l"/>
              </a:tabLst>
            </a:pPr>
            <a:r>
              <a:rPr dirty="0">
                <a:uFill>
                  <a:solidFill>
                    <a:srgbClr val="515151"/>
                  </a:solidFill>
                </a:uFill>
              </a:rPr>
              <a:t>обозначение</a:t>
            </a:r>
            <a:r>
              <a:rPr spc="-50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звука</a:t>
            </a:r>
            <a:r>
              <a:rPr spc="-50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фишкой</a:t>
            </a:r>
            <a:r>
              <a:rPr spc="-55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(фишка</a:t>
            </a:r>
            <a:r>
              <a:rPr spc="-40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ставится</a:t>
            </a:r>
            <a:r>
              <a:rPr spc="-35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в</a:t>
            </a:r>
            <a:r>
              <a:rPr spc="-25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первую</a:t>
            </a:r>
            <a:r>
              <a:rPr spc="-60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spc="-10" dirty="0">
                <a:uFill>
                  <a:solidFill>
                    <a:srgbClr val="515151"/>
                  </a:solidFill>
                </a:uFill>
              </a:rPr>
              <a:t>клеточку);</a:t>
            </a:r>
          </a:p>
          <a:p>
            <a:pPr marL="469900" marR="6350" indent="-457200" algn="just">
              <a:lnSpc>
                <a:spcPct val="100000"/>
              </a:lnSpc>
              <a:spcBef>
                <a:spcPts val="480"/>
              </a:spcBef>
              <a:buFont typeface="Calibri"/>
              <a:buAutoNum type="arabicParenR" startAt="2"/>
              <a:tabLst>
                <a:tab pos="469900" algn="l"/>
              </a:tabLst>
            </a:pPr>
            <a:r>
              <a:rPr spc="-75" dirty="0">
                <a:uFill>
                  <a:solidFill>
                    <a:srgbClr val="515151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продолжение</a:t>
            </a:r>
            <a:r>
              <a:rPr spc="445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работы</a:t>
            </a:r>
            <a:r>
              <a:rPr spc="450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с</a:t>
            </a:r>
            <a:r>
              <a:rPr spc="455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последующими</a:t>
            </a:r>
            <a:r>
              <a:rPr spc="440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звуками</a:t>
            </a:r>
            <a:r>
              <a:rPr spc="440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слова</a:t>
            </a:r>
            <a:r>
              <a:rPr spc="445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в</a:t>
            </a:r>
            <a:r>
              <a:rPr spc="450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spc="-10" dirty="0">
                <a:uFill>
                  <a:solidFill>
                    <a:srgbClr val="515151"/>
                  </a:solidFill>
                </a:uFill>
              </a:rPr>
              <a:t>указанной</a:t>
            </a:r>
            <a:r>
              <a:rPr spc="-10" dirty="0"/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логике</a:t>
            </a:r>
            <a:r>
              <a:rPr dirty="0"/>
              <a:t>:</a:t>
            </a:r>
            <a:r>
              <a:rPr spc="165" dirty="0"/>
              <a:t>  </a:t>
            </a:r>
            <a:r>
              <a:rPr dirty="0"/>
              <a:t>ребенок</a:t>
            </a:r>
            <a:r>
              <a:rPr spc="170" dirty="0"/>
              <a:t>  </a:t>
            </a:r>
            <a:r>
              <a:rPr dirty="0"/>
              <a:t>ведет</a:t>
            </a:r>
            <a:r>
              <a:rPr spc="170" dirty="0"/>
              <a:t>  </a:t>
            </a:r>
            <a:r>
              <a:rPr dirty="0"/>
              <a:t>указкой</a:t>
            </a:r>
            <a:r>
              <a:rPr spc="165" dirty="0"/>
              <a:t>  </a:t>
            </a:r>
            <a:r>
              <a:rPr dirty="0"/>
              <a:t>по</a:t>
            </a:r>
            <a:r>
              <a:rPr spc="165" dirty="0"/>
              <a:t>  </a:t>
            </a:r>
            <a:r>
              <a:rPr dirty="0"/>
              <a:t>схеме,</a:t>
            </a:r>
            <a:r>
              <a:rPr spc="175" dirty="0"/>
              <a:t>  </a:t>
            </a:r>
            <a:r>
              <a:rPr dirty="0"/>
              <a:t>произносит</a:t>
            </a:r>
            <a:r>
              <a:rPr spc="170" dirty="0"/>
              <a:t>  </a:t>
            </a:r>
            <a:r>
              <a:rPr dirty="0"/>
              <a:t>все</a:t>
            </a:r>
            <a:r>
              <a:rPr spc="175" dirty="0"/>
              <a:t>  </a:t>
            </a:r>
            <a:r>
              <a:rPr spc="-10" dirty="0"/>
              <a:t>слово, </a:t>
            </a:r>
            <a:r>
              <a:rPr dirty="0"/>
              <a:t>задерживает</a:t>
            </a:r>
            <a:r>
              <a:rPr spc="180" dirty="0"/>
              <a:t>  </a:t>
            </a:r>
            <a:r>
              <a:rPr dirty="0"/>
              <a:t>указку</a:t>
            </a:r>
            <a:r>
              <a:rPr spc="175" dirty="0"/>
              <a:t>  </a:t>
            </a:r>
            <a:r>
              <a:rPr dirty="0"/>
              <a:t>во</a:t>
            </a:r>
            <a:r>
              <a:rPr spc="170" dirty="0"/>
              <a:t>  </a:t>
            </a:r>
            <a:r>
              <a:rPr dirty="0"/>
              <a:t>второй</a:t>
            </a:r>
            <a:r>
              <a:rPr spc="180" dirty="0"/>
              <a:t>  </a:t>
            </a:r>
            <a:r>
              <a:rPr dirty="0"/>
              <a:t>клеточке,</a:t>
            </a:r>
            <a:r>
              <a:rPr spc="180" dirty="0"/>
              <a:t>  </a:t>
            </a:r>
            <a:r>
              <a:rPr dirty="0"/>
              <a:t>интонационно</a:t>
            </a:r>
            <a:r>
              <a:rPr spc="180" dirty="0"/>
              <a:t>  </a:t>
            </a:r>
            <a:r>
              <a:rPr spc="-10" dirty="0"/>
              <a:t>выделяет </a:t>
            </a:r>
            <a:r>
              <a:rPr dirty="0"/>
              <a:t>второй</a:t>
            </a:r>
            <a:r>
              <a:rPr spc="565" dirty="0"/>
              <a:t> </a:t>
            </a:r>
            <a:r>
              <a:rPr dirty="0"/>
              <a:t>звук,</a:t>
            </a:r>
            <a:r>
              <a:rPr spc="565" dirty="0"/>
              <a:t> </a:t>
            </a:r>
            <a:r>
              <a:rPr dirty="0"/>
              <a:t>называет</a:t>
            </a:r>
            <a:r>
              <a:rPr spc="570" dirty="0"/>
              <a:t> </a:t>
            </a:r>
            <a:r>
              <a:rPr dirty="0"/>
              <a:t>второй</a:t>
            </a:r>
            <a:r>
              <a:rPr spc="565" dirty="0"/>
              <a:t> </a:t>
            </a:r>
            <a:r>
              <a:rPr dirty="0"/>
              <a:t>звук</a:t>
            </a:r>
            <a:r>
              <a:rPr spc="560" dirty="0"/>
              <a:t> </a:t>
            </a:r>
            <a:r>
              <a:rPr dirty="0"/>
              <a:t>изолированно</a:t>
            </a:r>
            <a:r>
              <a:rPr spc="570" dirty="0"/>
              <a:t> </a:t>
            </a:r>
            <a:r>
              <a:rPr dirty="0"/>
              <a:t>и</a:t>
            </a:r>
            <a:r>
              <a:rPr spc="555" dirty="0"/>
              <a:t> </a:t>
            </a:r>
            <a:r>
              <a:rPr dirty="0"/>
              <a:t>фиксирует</a:t>
            </a:r>
            <a:r>
              <a:rPr spc="580" dirty="0"/>
              <a:t> </a:t>
            </a:r>
            <a:r>
              <a:rPr spc="-25" dirty="0"/>
              <a:t>его </a:t>
            </a:r>
            <a:r>
              <a:rPr dirty="0"/>
              <a:t>фишкой,</a:t>
            </a:r>
            <a:r>
              <a:rPr spc="-90" dirty="0"/>
              <a:t> </a:t>
            </a:r>
            <a:r>
              <a:rPr dirty="0"/>
              <a:t>затем</a:t>
            </a:r>
            <a:r>
              <a:rPr spc="-65" dirty="0"/>
              <a:t> </a:t>
            </a:r>
            <a:r>
              <a:rPr dirty="0"/>
              <a:t>также</a:t>
            </a:r>
            <a:r>
              <a:rPr spc="-60" dirty="0"/>
              <a:t> </a:t>
            </a:r>
            <a:r>
              <a:rPr dirty="0"/>
              <a:t>выделяет</a:t>
            </a:r>
            <a:r>
              <a:rPr spc="-15" dirty="0"/>
              <a:t> </a:t>
            </a:r>
            <a:r>
              <a:rPr dirty="0"/>
              <a:t>третий</a:t>
            </a:r>
            <a:r>
              <a:rPr spc="-65" dirty="0"/>
              <a:t> </a:t>
            </a:r>
            <a:r>
              <a:rPr spc="-10" dirty="0"/>
              <a:t>звук</a:t>
            </a:r>
            <a:r>
              <a:rPr spc="-10" dirty="0">
                <a:uFill>
                  <a:solidFill>
                    <a:srgbClr val="515151"/>
                  </a:solidFill>
                </a:uFill>
              </a:rPr>
              <a:t>;</a:t>
            </a:r>
          </a:p>
          <a:p>
            <a:pPr marL="469900" marR="8890" indent="-457200" algn="just">
              <a:lnSpc>
                <a:spcPct val="100000"/>
              </a:lnSpc>
              <a:spcBef>
                <a:spcPts val="484"/>
              </a:spcBef>
              <a:buAutoNum type="arabicParenR" startAt="2"/>
              <a:tabLst>
                <a:tab pos="469900" algn="l"/>
              </a:tabLst>
            </a:pPr>
            <a:r>
              <a:rPr dirty="0"/>
              <a:t>после</a:t>
            </a:r>
            <a:r>
              <a:rPr spc="325" dirty="0"/>
              <a:t>   </a:t>
            </a:r>
            <a:r>
              <a:rPr dirty="0"/>
              <a:t>обозначения</a:t>
            </a:r>
            <a:r>
              <a:rPr spc="335" dirty="0"/>
              <a:t>   </a:t>
            </a:r>
            <a:r>
              <a:rPr dirty="0"/>
              <a:t>фишкой</a:t>
            </a:r>
            <a:r>
              <a:rPr spc="325" dirty="0"/>
              <a:t>   </a:t>
            </a:r>
            <a:r>
              <a:rPr dirty="0"/>
              <a:t>последнего</a:t>
            </a:r>
            <a:r>
              <a:rPr spc="335" dirty="0"/>
              <a:t>   </a:t>
            </a:r>
            <a:r>
              <a:rPr dirty="0"/>
              <a:t>звука</a:t>
            </a:r>
            <a:r>
              <a:rPr spc="330" dirty="0"/>
              <a:t>   </a:t>
            </a:r>
            <a:r>
              <a:rPr spc="-10" dirty="0" err="1"/>
              <a:t>обязательное</a:t>
            </a:r>
            <a:r>
              <a:rPr spc="-10" dirty="0"/>
              <a:t> </a:t>
            </a:r>
            <a:r>
              <a:rPr lang="ru-RU" dirty="0" smtClean="0">
                <a:uFill>
                  <a:solidFill>
                    <a:srgbClr val="515151"/>
                  </a:solidFill>
                </a:uFill>
              </a:rPr>
              <a:t>называние</a:t>
            </a:r>
            <a:r>
              <a:rPr spc="-55" dirty="0" smtClean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всего</a:t>
            </a:r>
            <a:r>
              <a:rPr spc="-35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dirty="0">
                <a:uFill>
                  <a:solidFill>
                    <a:srgbClr val="515151"/>
                  </a:solidFill>
                </a:uFill>
              </a:rPr>
              <a:t>слова</a:t>
            </a:r>
            <a:r>
              <a:rPr spc="-5" dirty="0">
                <a:uFill>
                  <a:solidFill>
                    <a:srgbClr val="515151"/>
                  </a:solidFill>
                </a:uFill>
              </a:rPr>
              <a:t> </a:t>
            </a:r>
            <a:r>
              <a:rPr spc="-10" dirty="0">
                <a:uFill>
                  <a:solidFill>
                    <a:srgbClr val="515151"/>
                  </a:solidFill>
                </a:uFill>
              </a:rPr>
              <a:t>целиком.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040" y="152400"/>
            <a:ext cx="8229600" cy="1169551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rgbClr val="FFFFFF"/>
                </a:solidFill>
              </a:rPr>
              <a:t>Чему</a:t>
            </a:r>
            <a:r>
              <a:rPr lang="ru-RU" sz="1800" spc="-125" dirty="0">
                <a:solidFill>
                  <a:srgbClr val="FFFFFF"/>
                </a:solidFill>
              </a:rPr>
              <a:t> </a:t>
            </a:r>
            <a:r>
              <a:rPr lang="ru-RU" sz="1800" spc="-25" dirty="0">
                <a:solidFill>
                  <a:srgbClr val="FFFFFF"/>
                </a:solidFill>
              </a:rPr>
              <a:t>необходимо</a:t>
            </a:r>
            <a:r>
              <a:rPr lang="ru-RU" sz="1800" spc="-95" dirty="0">
                <a:solidFill>
                  <a:srgbClr val="FFFFFF"/>
                </a:solidFill>
              </a:rPr>
              <a:t> </a:t>
            </a:r>
            <a:r>
              <a:rPr lang="ru-RU" sz="1800" dirty="0">
                <a:solidFill>
                  <a:srgbClr val="FFFFFF"/>
                </a:solidFill>
              </a:rPr>
              <a:t>научить</a:t>
            </a:r>
            <a:r>
              <a:rPr lang="ru-RU" sz="1800" spc="-90" dirty="0">
                <a:solidFill>
                  <a:srgbClr val="FFFFFF"/>
                </a:solidFill>
              </a:rPr>
              <a:t> </a:t>
            </a:r>
            <a:r>
              <a:rPr lang="ru-RU" sz="1800" spc="-10" dirty="0">
                <a:solidFill>
                  <a:srgbClr val="FFFFFF"/>
                </a:solidFill>
              </a:rPr>
              <a:t>ребенка</a:t>
            </a:r>
            <a:r>
              <a:rPr lang="ru-RU" sz="1800" dirty="0">
                <a:solidFill>
                  <a:srgbClr val="FFFFFF"/>
                </a:solidFill>
              </a:rPr>
              <a:t> в</a:t>
            </a:r>
            <a:r>
              <a:rPr lang="ru-RU" sz="1800" spc="-15" dirty="0">
                <a:solidFill>
                  <a:srgbClr val="FFFFFF"/>
                </a:solidFill>
              </a:rPr>
              <a:t> </a:t>
            </a:r>
            <a:r>
              <a:rPr lang="ru-RU" sz="1800" spc="-10" dirty="0">
                <a:solidFill>
                  <a:srgbClr val="FFFFFF"/>
                </a:solidFill>
              </a:rPr>
              <a:t>процессе </a:t>
            </a:r>
            <a:r>
              <a:rPr lang="ru-RU" sz="1800" spc="-25" dirty="0">
                <a:solidFill>
                  <a:srgbClr val="FFFFFF"/>
                </a:solidFill>
              </a:rPr>
              <a:t>подготовки</a:t>
            </a:r>
            <a:r>
              <a:rPr lang="ru-RU" sz="1800" spc="-60" dirty="0">
                <a:solidFill>
                  <a:srgbClr val="FFFFFF"/>
                </a:solidFill>
              </a:rPr>
              <a:t> </a:t>
            </a:r>
            <a:r>
              <a:rPr lang="ru-RU" sz="1800" dirty="0">
                <a:solidFill>
                  <a:srgbClr val="FFFFFF"/>
                </a:solidFill>
              </a:rPr>
              <a:t>к</a:t>
            </a:r>
            <a:r>
              <a:rPr lang="ru-RU" sz="1800" spc="-50" dirty="0">
                <a:solidFill>
                  <a:srgbClr val="FFFFFF"/>
                </a:solidFill>
              </a:rPr>
              <a:t> </a:t>
            </a:r>
            <a:r>
              <a:rPr lang="ru-RU" sz="1800" spc="-10" dirty="0">
                <a:solidFill>
                  <a:srgbClr val="FFFFFF"/>
                </a:solidFill>
              </a:rPr>
              <a:t>овладению</a:t>
            </a:r>
            <a:r>
              <a:rPr lang="ru-RU" sz="1800" spc="-60" dirty="0">
                <a:solidFill>
                  <a:srgbClr val="FFFFFF"/>
                </a:solidFill>
              </a:rPr>
              <a:t> </a:t>
            </a:r>
            <a:r>
              <a:rPr lang="ru-RU" sz="1800" spc="-10" dirty="0">
                <a:solidFill>
                  <a:srgbClr val="FFFFFF"/>
                </a:solidFill>
              </a:rPr>
              <a:t>чтением</a:t>
            </a:r>
            <a:r>
              <a:rPr lang="ru-RU" sz="1800" spc="-65" dirty="0">
                <a:solidFill>
                  <a:srgbClr val="FFFFFF"/>
                </a:solidFill>
              </a:rPr>
              <a:t> </a:t>
            </a:r>
            <a:r>
              <a:rPr lang="ru-RU" sz="1800" dirty="0">
                <a:solidFill>
                  <a:srgbClr val="FFFFFF"/>
                </a:solidFill>
              </a:rPr>
              <a:t>и</a:t>
            </a:r>
            <a:r>
              <a:rPr lang="ru-RU" sz="1800" spc="-60" dirty="0">
                <a:solidFill>
                  <a:srgbClr val="FFFFFF"/>
                </a:solidFill>
              </a:rPr>
              <a:t> </a:t>
            </a:r>
            <a:r>
              <a:rPr lang="ru-RU" sz="1800" spc="-10" dirty="0">
                <a:solidFill>
                  <a:srgbClr val="FFFFFF"/>
                </a:solidFill>
              </a:rPr>
              <a:t>письмом?</a:t>
            </a:r>
            <a:r>
              <a:rPr lang="ru-RU" spc="-10" dirty="0">
                <a:solidFill>
                  <a:srgbClr val="FFFFFF"/>
                </a:solidFill>
              </a:rPr>
              <a:t/>
            </a:r>
            <a:br>
              <a:rPr lang="ru-RU" spc="-10" dirty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1228541"/>
          </a:xfrm>
        </p:spPr>
        <p:txBody>
          <a:bodyPr/>
          <a:lstStyle/>
          <a:p>
            <a:pPr marL="12065" marR="5080">
              <a:spcBef>
                <a:spcPts val="700"/>
              </a:spcBef>
              <a:buClr>
                <a:srgbClr val="6F3CFF"/>
              </a:buClr>
              <a:tabLst>
                <a:tab pos="353695" algn="l"/>
                <a:tab pos="354965" algn="l"/>
              </a:tabLst>
            </a:pPr>
            <a:r>
              <a:rPr lang="ru-RU" sz="1800" dirty="0" smtClean="0">
                <a:solidFill>
                  <a:schemeClr val="tx1"/>
                </a:solidFill>
              </a:rPr>
              <a:t>Проводить </a:t>
            </a:r>
            <a:r>
              <a:rPr lang="ru-RU" sz="1800" dirty="0">
                <a:solidFill>
                  <a:schemeClr val="tx1"/>
                </a:solidFill>
              </a:rPr>
              <a:t>в процессе моделирования звуковой анализ слов из 3-5 звуков</a:t>
            </a:r>
          </a:p>
          <a:p>
            <a:pPr marL="12065" marR="5080" lvl="0" defTabSz="91440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6F3CFF"/>
              </a:buClr>
              <a:buSzTx/>
              <a:tabLst>
                <a:tab pos="353695" algn="l"/>
                <a:tab pos="354965" algn="l"/>
              </a:tabLst>
              <a:defRPr/>
            </a:pPr>
            <a:endParaRPr lang="ru-RU" sz="18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92333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Соотносить произносимое слово со схемой его звукового </a:t>
            </a:r>
            <a:r>
              <a:rPr lang="ru-RU" dirty="0" smtClean="0">
                <a:solidFill>
                  <a:schemeClr val="tx1"/>
                </a:solidFill>
              </a:rPr>
              <a:t>состава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52" y="2805881"/>
            <a:ext cx="3547534" cy="19954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496" y="2503718"/>
            <a:ext cx="4300307" cy="322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036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76400" y="457200"/>
            <a:ext cx="5893054" cy="615553"/>
          </a:xfrm>
        </p:spPr>
        <p:txBody>
          <a:bodyPr/>
          <a:lstStyle/>
          <a:p>
            <a:r>
              <a:rPr lang="ru-RU" sz="2000" dirty="0">
                <a:solidFill>
                  <a:schemeClr val="bg1"/>
                </a:solidFill>
              </a:rPr>
              <a:t>Чему необходимо научить ребенка в процессе подготовки к овладению чтением и письмом?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1538883"/>
          </a:xfrm>
        </p:spPr>
        <p:txBody>
          <a:bodyPr/>
          <a:lstStyle/>
          <a:p>
            <a:r>
              <a:rPr lang="ru-RU" dirty="0">
                <a:latin typeface="Arial"/>
                <a:cs typeface="Arial"/>
              </a:rPr>
              <a:t>В</a:t>
            </a:r>
            <a:r>
              <a:rPr lang="ru-RU" spc="450" dirty="0">
                <a:latin typeface="Arial"/>
                <a:cs typeface="Arial"/>
              </a:rPr>
              <a:t> </a:t>
            </a:r>
            <a:r>
              <a:rPr lang="ru-RU" dirty="0">
                <a:latin typeface="Arial"/>
                <a:cs typeface="Arial"/>
              </a:rPr>
              <a:t>соответствии</a:t>
            </a:r>
            <a:r>
              <a:rPr lang="ru-RU" spc="470" dirty="0">
                <a:latin typeface="Arial"/>
                <a:cs typeface="Arial"/>
              </a:rPr>
              <a:t> </a:t>
            </a:r>
            <a:r>
              <a:rPr lang="ru-RU" dirty="0">
                <a:latin typeface="Arial"/>
                <a:cs typeface="Arial"/>
              </a:rPr>
              <a:t>с</a:t>
            </a:r>
            <a:r>
              <a:rPr lang="ru-RU" spc="480" dirty="0">
                <a:latin typeface="Arial"/>
                <a:cs typeface="Arial"/>
              </a:rPr>
              <a:t> </a:t>
            </a:r>
            <a:r>
              <a:rPr lang="ru-RU" dirty="0">
                <a:latin typeface="Arial"/>
                <a:cs typeface="Arial"/>
              </a:rPr>
              <a:t>игровыми</a:t>
            </a:r>
            <a:r>
              <a:rPr lang="ru-RU" spc="455" dirty="0">
                <a:latin typeface="Arial"/>
                <a:cs typeface="Arial"/>
              </a:rPr>
              <a:t> </a:t>
            </a:r>
            <a:r>
              <a:rPr lang="ru-RU" dirty="0">
                <a:latin typeface="Arial"/>
                <a:cs typeface="Arial"/>
              </a:rPr>
              <a:t>правилами</a:t>
            </a:r>
            <a:r>
              <a:rPr lang="ru-RU" spc="465" dirty="0">
                <a:latin typeface="Arial"/>
                <a:cs typeface="Arial"/>
              </a:rPr>
              <a:t> </a:t>
            </a:r>
            <a:r>
              <a:rPr lang="ru-RU" spc="-10" dirty="0">
                <a:latin typeface="Arial"/>
                <a:cs typeface="Arial"/>
              </a:rPr>
              <a:t>менять </a:t>
            </a:r>
            <a:r>
              <a:rPr lang="ru-RU" dirty="0">
                <a:latin typeface="Arial"/>
                <a:cs typeface="Arial"/>
              </a:rPr>
              <a:t>звуковой</a:t>
            </a:r>
            <a:r>
              <a:rPr lang="ru-RU" spc="545" dirty="0">
                <a:latin typeface="Arial"/>
                <a:cs typeface="Arial"/>
              </a:rPr>
              <a:t>  </a:t>
            </a:r>
            <a:r>
              <a:rPr lang="ru-RU" dirty="0">
                <a:latin typeface="Arial"/>
                <a:cs typeface="Arial"/>
              </a:rPr>
              <a:t>состав</a:t>
            </a:r>
            <a:r>
              <a:rPr lang="ru-RU" spc="550" dirty="0">
                <a:latin typeface="Arial"/>
                <a:cs typeface="Arial"/>
              </a:rPr>
              <a:t>  </a:t>
            </a:r>
            <a:r>
              <a:rPr lang="ru-RU" dirty="0" smtClean="0">
                <a:latin typeface="Arial"/>
                <a:cs typeface="Arial"/>
              </a:rPr>
              <a:t>слова</a:t>
            </a:r>
            <a:r>
              <a:rPr lang="ru-RU" spc="550" dirty="0" smtClean="0">
                <a:latin typeface="Arial"/>
                <a:cs typeface="Arial"/>
              </a:rPr>
              <a:t> </a:t>
            </a:r>
          </a:p>
          <a:p>
            <a:endParaRPr lang="ru-RU" spc="550" dirty="0">
              <a:latin typeface="Arial"/>
              <a:cs typeface="Arial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1846659"/>
          </a:xfrm>
        </p:spPr>
        <p:txBody>
          <a:bodyPr/>
          <a:lstStyle/>
          <a:p>
            <a:r>
              <a:rPr lang="ru-RU" dirty="0" smtClean="0">
                <a:latin typeface="Arial"/>
                <a:cs typeface="Arial"/>
              </a:rPr>
              <a:t>Называть</a:t>
            </a:r>
            <a:r>
              <a:rPr lang="ru-RU" spc="545" dirty="0" smtClean="0">
                <a:latin typeface="Arial"/>
                <a:cs typeface="Arial"/>
              </a:rPr>
              <a:t>  </a:t>
            </a:r>
            <a:r>
              <a:rPr lang="ru-RU" dirty="0" smtClean="0">
                <a:latin typeface="Arial"/>
                <a:cs typeface="Arial"/>
              </a:rPr>
              <a:t>слова</a:t>
            </a:r>
            <a:r>
              <a:rPr lang="ru-RU" spc="545" dirty="0" smtClean="0">
                <a:latin typeface="Arial"/>
                <a:cs typeface="Arial"/>
              </a:rPr>
              <a:t>  </a:t>
            </a:r>
            <a:r>
              <a:rPr lang="ru-RU" spc="-50" dirty="0" smtClean="0">
                <a:latin typeface="Arial"/>
                <a:cs typeface="Arial"/>
              </a:rPr>
              <a:t>с </a:t>
            </a:r>
            <a:r>
              <a:rPr lang="ru-RU" spc="-20" dirty="0" smtClean="0">
                <a:latin typeface="Arial"/>
                <a:cs typeface="Arial"/>
              </a:rPr>
              <a:t>определенным</a:t>
            </a:r>
            <a:r>
              <a:rPr lang="ru-RU" spc="-80" dirty="0" smtClean="0">
                <a:latin typeface="Arial"/>
                <a:cs typeface="Arial"/>
              </a:rPr>
              <a:t> </a:t>
            </a:r>
            <a:r>
              <a:rPr lang="ru-RU" dirty="0" smtClean="0">
                <a:latin typeface="Arial"/>
                <a:cs typeface="Arial"/>
              </a:rPr>
              <a:t>звуком,</a:t>
            </a:r>
            <a:r>
              <a:rPr lang="ru-RU" spc="-80" dirty="0" smtClean="0">
                <a:latin typeface="Arial"/>
                <a:cs typeface="Arial"/>
              </a:rPr>
              <a:t> </a:t>
            </a:r>
            <a:r>
              <a:rPr lang="ru-RU" dirty="0" smtClean="0">
                <a:latin typeface="Arial"/>
                <a:cs typeface="Arial"/>
              </a:rPr>
              <a:t>слова</a:t>
            </a:r>
            <a:r>
              <a:rPr lang="ru-RU" spc="-75" dirty="0" smtClean="0">
                <a:latin typeface="Arial"/>
                <a:cs typeface="Arial"/>
              </a:rPr>
              <a:t> </a:t>
            </a:r>
            <a:r>
              <a:rPr lang="ru-RU" dirty="0" smtClean="0">
                <a:latin typeface="Arial"/>
                <a:cs typeface="Arial"/>
              </a:rPr>
              <a:t>заданной</a:t>
            </a:r>
            <a:r>
              <a:rPr lang="ru-RU" spc="-70" dirty="0" smtClean="0">
                <a:latin typeface="Arial"/>
                <a:cs typeface="Arial"/>
              </a:rPr>
              <a:t> </a:t>
            </a:r>
            <a:r>
              <a:rPr lang="ru-RU" spc="-10" dirty="0" smtClean="0">
                <a:latin typeface="Arial"/>
                <a:cs typeface="Arial"/>
              </a:rPr>
              <a:t>звуковой структуры</a:t>
            </a:r>
          </a:p>
          <a:p>
            <a:endParaRPr lang="ru-RU" spc="-10" dirty="0">
              <a:latin typeface="Arial"/>
              <a:cs typeface="Arial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2" y="2784062"/>
            <a:ext cx="3199014" cy="11893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784062"/>
            <a:ext cx="3215640" cy="266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211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82344" y="353313"/>
            <a:ext cx="716153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5495290" algn="l"/>
              </a:tabLst>
            </a:pP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Чему</a:t>
            </a:r>
            <a:r>
              <a:rPr sz="2800" b="0" spc="-1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25" dirty="0">
                <a:solidFill>
                  <a:srgbClr val="FFFFFF"/>
                </a:solidFill>
                <a:latin typeface="Calibri"/>
                <a:cs typeface="Calibri"/>
              </a:rPr>
              <a:t>необходимо</a:t>
            </a:r>
            <a:r>
              <a:rPr sz="2800" b="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научить</a:t>
            </a:r>
            <a:r>
              <a:rPr sz="2800" b="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FFFFFF"/>
                </a:solidFill>
                <a:latin typeface="Calibri"/>
                <a:cs typeface="Calibri"/>
              </a:rPr>
              <a:t>ребенка</a:t>
            </a: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	в</a:t>
            </a:r>
            <a:r>
              <a:rPr sz="2800" b="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FFFFFF"/>
                </a:solidFill>
                <a:latin typeface="Calibri"/>
                <a:cs typeface="Calibri"/>
              </a:rPr>
              <a:t>процессе </a:t>
            </a:r>
            <a:r>
              <a:rPr sz="2800" b="0" spc="-25" dirty="0">
                <a:solidFill>
                  <a:srgbClr val="FFFFFF"/>
                </a:solidFill>
                <a:latin typeface="Calibri"/>
                <a:cs typeface="Calibri"/>
              </a:rPr>
              <a:t>подготовки</a:t>
            </a:r>
            <a:r>
              <a:rPr sz="2800" b="0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800" b="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FFFFFF"/>
                </a:solidFill>
                <a:latin typeface="Calibri"/>
                <a:cs typeface="Calibri"/>
              </a:rPr>
              <a:t>овладению</a:t>
            </a:r>
            <a:r>
              <a:rPr sz="2800" b="0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чтением</a:t>
            </a:r>
            <a:r>
              <a:rPr sz="2800" b="0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800" b="0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FFFFFF"/>
                </a:solidFill>
                <a:latin typeface="Calibri"/>
                <a:cs typeface="Calibri"/>
              </a:rPr>
              <a:t>письмом?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8066" y="1870074"/>
            <a:ext cx="8463915" cy="81240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330" marR="9525" indent="-342265" algn="just">
              <a:lnSpc>
                <a:spcPct val="100000"/>
              </a:lnSpc>
              <a:spcBef>
                <a:spcPts val="700"/>
              </a:spcBef>
              <a:buClr>
                <a:srgbClr val="6F3CFF"/>
              </a:buClr>
              <a:buFont typeface="Symbol"/>
              <a:buChar char=""/>
              <a:tabLst>
                <a:tab pos="354965" algn="l"/>
              </a:tabLst>
            </a:pPr>
            <a:r>
              <a:rPr sz="2400" dirty="0" err="1" smtClean="0">
                <a:solidFill>
                  <a:srgbClr val="515151"/>
                </a:solidFill>
                <a:latin typeface="Arial"/>
                <a:cs typeface="Arial"/>
              </a:rPr>
              <a:t>Подбирать</a:t>
            </a:r>
            <a:r>
              <a:rPr sz="2400" spc="475" dirty="0" smtClean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15151"/>
                </a:solidFill>
                <a:latin typeface="Arial"/>
                <a:cs typeface="Arial"/>
              </a:rPr>
              <a:t>слова,</a:t>
            </a:r>
            <a:r>
              <a:rPr sz="2400" spc="484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15151"/>
                </a:solidFill>
                <a:latin typeface="Arial"/>
                <a:cs typeface="Arial"/>
              </a:rPr>
              <a:t>близкие</a:t>
            </a:r>
            <a:r>
              <a:rPr sz="2400" spc="49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515151"/>
                </a:solidFill>
                <a:latin typeface="Arial"/>
                <a:cs typeface="Arial"/>
              </a:rPr>
              <a:t>и</a:t>
            </a:r>
            <a:r>
              <a:rPr sz="2400" spc="47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15151"/>
                </a:solidFill>
                <a:latin typeface="Arial"/>
                <a:cs typeface="Arial"/>
              </a:rPr>
              <a:t>противоположные </a:t>
            </a:r>
            <a:r>
              <a:rPr sz="2400" dirty="0">
                <a:solidFill>
                  <a:srgbClr val="515151"/>
                </a:solidFill>
                <a:latin typeface="Arial"/>
                <a:cs typeface="Arial"/>
              </a:rPr>
              <a:t>по</a:t>
            </a:r>
            <a:r>
              <a:rPr sz="2400" spc="-4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515151"/>
                </a:solidFill>
                <a:latin typeface="Arial"/>
                <a:cs typeface="Arial"/>
              </a:rPr>
              <a:t>значению</a:t>
            </a:r>
            <a:r>
              <a:rPr sz="2800" spc="-10" dirty="0">
                <a:solidFill>
                  <a:srgbClr val="515151"/>
                </a:solidFill>
                <a:latin typeface="Arial"/>
                <a:cs typeface="Arial"/>
              </a:rPr>
              <a:t>;</a:t>
            </a:r>
            <a:endParaRPr sz="2800" dirty="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227444"/>
              </p:ext>
            </p:extLst>
          </p:nvPr>
        </p:nvGraphicFramePr>
        <p:xfrm>
          <a:off x="309016" y="4620130"/>
          <a:ext cx="8502014" cy="12852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83250"/>
                <a:gridCol w="504189"/>
                <a:gridCol w="2314575"/>
              </a:tblGrid>
              <a:tr h="448309">
                <a:tc>
                  <a:txBody>
                    <a:bodyPr/>
                    <a:lstStyle/>
                    <a:p>
                      <a:pPr marL="373380" indent="-342265">
                        <a:lnSpc>
                          <a:spcPct val="100000"/>
                        </a:lnSpc>
                        <a:spcBef>
                          <a:spcPts val="10"/>
                        </a:spcBef>
                        <a:buClr>
                          <a:srgbClr val="6F3CFF"/>
                        </a:buClr>
                        <a:buFont typeface="Symbol"/>
                        <a:buChar char=""/>
                        <a:tabLst>
                          <a:tab pos="372745" algn="l"/>
                          <a:tab pos="374015" algn="l"/>
                          <a:tab pos="1653539" algn="l"/>
                          <a:tab pos="3843654" algn="l"/>
                        </a:tabLst>
                      </a:pPr>
                      <a:r>
                        <a:rPr sz="2400" spc="-25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При</a:t>
                      </a:r>
                      <a:r>
                        <a:rPr sz="2400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2400" spc="-10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описании</a:t>
                      </a:r>
                      <a:r>
                        <a:rPr sz="2400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2400" spc="-10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предметов</a:t>
                      </a:r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2400" spc="-10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пользоваться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1270" marB="0"/>
                </a:tc>
              </a:tr>
              <a:tr h="836930">
                <a:tc>
                  <a:txBody>
                    <a:bodyPr/>
                    <a:lstStyle/>
                    <a:p>
                      <a:pPr marL="373380">
                        <a:lnSpc>
                          <a:spcPts val="3200"/>
                        </a:lnSpc>
                        <a:tabLst>
                          <a:tab pos="2212340" algn="l"/>
                        </a:tabLst>
                      </a:pPr>
                      <a:r>
                        <a:rPr sz="2400" spc="-10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словами,</a:t>
                      </a:r>
                      <a:r>
                        <a:rPr sz="2400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2400" spc="-10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характеризующими</a:t>
                      </a:r>
                      <a:endParaRPr sz="2400" dirty="0">
                        <a:latin typeface="Arial"/>
                        <a:cs typeface="Arial"/>
                      </a:endParaRPr>
                    </a:p>
                    <a:p>
                      <a:pPr marL="373380">
                        <a:lnSpc>
                          <a:spcPts val="3295"/>
                        </a:lnSpc>
                      </a:pPr>
                      <a:r>
                        <a:rPr sz="2400" spc="-10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качества;</a:t>
                      </a:r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3200"/>
                        </a:lnSpc>
                      </a:pPr>
                      <a:r>
                        <a:rPr sz="2400" spc="-25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их</a:t>
                      </a:r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3200"/>
                        </a:lnSpc>
                        <a:tabLst>
                          <a:tab pos="1809114" algn="l"/>
                        </a:tabLst>
                      </a:pPr>
                      <a:r>
                        <a:rPr sz="2400" spc="-10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свойства</a:t>
                      </a:r>
                      <a:r>
                        <a:rPr sz="2400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2400" spc="-50" dirty="0">
                          <a:solidFill>
                            <a:srgbClr val="515151"/>
                          </a:solidFill>
                          <a:latin typeface="Arial"/>
                          <a:cs typeface="Arial"/>
                        </a:rPr>
                        <a:t>и</a:t>
                      </a:r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223" y="2581852"/>
            <a:ext cx="2717704" cy="20382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5065" y="2691511"/>
            <a:ext cx="7519670" cy="2038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5"/>
              </a:spcBef>
            </a:pPr>
            <a:r>
              <a:rPr sz="4400" b="0" spc="-20" dirty="0">
                <a:solidFill>
                  <a:srgbClr val="005CAB"/>
                </a:solidFill>
                <a:latin typeface="Calibri"/>
                <a:cs typeface="Calibri"/>
              </a:rPr>
              <a:t>Подготовка</a:t>
            </a:r>
            <a:r>
              <a:rPr sz="4400" b="0" spc="-90" dirty="0">
                <a:solidFill>
                  <a:srgbClr val="005CAB"/>
                </a:solidFill>
                <a:latin typeface="Calibri"/>
                <a:cs typeface="Calibri"/>
              </a:rPr>
              <a:t> </a:t>
            </a:r>
            <a:r>
              <a:rPr sz="4400" b="0" dirty="0">
                <a:solidFill>
                  <a:srgbClr val="005CAB"/>
                </a:solidFill>
                <a:latin typeface="Calibri"/>
                <a:cs typeface="Calibri"/>
              </a:rPr>
              <a:t>к</a:t>
            </a:r>
            <a:r>
              <a:rPr sz="4400" b="0" spc="-50" dirty="0">
                <a:solidFill>
                  <a:srgbClr val="005CAB"/>
                </a:solidFill>
                <a:latin typeface="Calibri"/>
                <a:cs typeface="Calibri"/>
              </a:rPr>
              <a:t> </a:t>
            </a:r>
            <a:r>
              <a:rPr sz="4400" b="0" dirty="0">
                <a:solidFill>
                  <a:srgbClr val="005CAB"/>
                </a:solidFill>
                <a:latin typeface="Calibri"/>
                <a:cs typeface="Calibri"/>
              </a:rPr>
              <a:t>обучению</a:t>
            </a:r>
            <a:r>
              <a:rPr sz="4400" b="0" spc="-75" dirty="0">
                <a:solidFill>
                  <a:srgbClr val="005CAB"/>
                </a:solidFill>
                <a:latin typeface="Calibri"/>
                <a:cs typeface="Calibri"/>
              </a:rPr>
              <a:t> </a:t>
            </a:r>
            <a:r>
              <a:rPr sz="4400" b="0" spc="-10" dirty="0">
                <a:solidFill>
                  <a:srgbClr val="005CAB"/>
                </a:solidFill>
                <a:latin typeface="Calibri"/>
                <a:cs typeface="Calibri"/>
              </a:rPr>
              <a:t>чтению </a:t>
            </a:r>
            <a:r>
              <a:rPr sz="4400" b="0" spc="-50" dirty="0">
                <a:solidFill>
                  <a:srgbClr val="005CAB"/>
                </a:solidFill>
                <a:latin typeface="Calibri"/>
                <a:cs typeface="Calibri"/>
              </a:rPr>
              <a:t>и</a:t>
            </a:r>
            <a:endParaRPr sz="440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4400" b="0" dirty="0">
                <a:solidFill>
                  <a:srgbClr val="005CAB"/>
                </a:solidFill>
                <a:latin typeface="Calibri"/>
                <a:cs typeface="Calibri"/>
              </a:rPr>
              <a:t>обучение</a:t>
            </a:r>
            <a:r>
              <a:rPr sz="4400" b="0" spc="-80" dirty="0">
                <a:solidFill>
                  <a:srgbClr val="005CAB"/>
                </a:solidFill>
                <a:latin typeface="Calibri"/>
                <a:cs typeface="Calibri"/>
              </a:rPr>
              <a:t> </a:t>
            </a:r>
            <a:r>
              <a:rPr sz="4400" b="0" spc="-10" dirty="0">
                <a:solidFill>
                  <a:srgbClr val="005CAB"/>
                </a:solidFill>
                <a:latin typeface="Calibri"/>
                <a:cs typeface="Calibri"/>
              </a:rPr>
              <a:t>чтению</a:t>
            </a:r>
            <a:endParaRPr sz="4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3119" y="353313"/>
            <a:ext cx="716153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5495290" algn="l"/>
              </a:tabLst>
            </a:pP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Чему</a:t>
            </a:r>
            <a:r>
              <a:rPr sz="2800" b="0" spc="-1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25" dirty="0">
                <a:solidFill>
                  <a:srgbClr val="FFFFFF"/>
                </a:solidFill>
                <a:latin typeface="Calibri"/>
                <a:cs typeface="Calibri"/>
              </a:rPr>
              <a:t>необходимо</a:t>
            </a:r>
            <a:r>
              <a:rPr sz="2800" b="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научить</a:t>
            </a:r>
            <a:r>
              <a:rPr sz="2800" b="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FFFFFF"/>
                </a:solidFill>
                <a:latin typeface="Calibri"/>
                <a:cs typeface="Calibri"/>
              </a:rPr>
              <a:t>ребенка</a:t>
            </a: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	в</a:t>
            </a:r>
            <a:r>
              <a:rPr sz="2800" b="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FFFFFF"/>
                </a:solidFill>
                <a:latin typeface="Calibri"/>
                <a:cs typeface="Calibri"/>
              </a:rPr>
              <a:t>процессе </a:t>
            </a:r>
            <a:r>
              <a:rPr sz="2800" b="0" spc="-25" dirty="0">
                <a:solidFill>
                  <a:srgbClr val="FFFFFF"/>
                </a:solidFill>
                <a:latin typeface="Calibri"/>
                <a:cs typeface="Calibri"/>
              </a:rPr>
              <a:t>подготовки</a:t>
            </a:r>
            <a:r>
              <a:rPr sz="2800" b="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2800" b="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FFFFFF"/>
                </a:solidFill>
                <a:latin typeface="Calibri"/>
                <a:cs typeface="Calibri"/>
              </a:rPr>
              <a:t>овладению</a:t>
            </a:r>
            <a:r>
              <a:rPr sz="2800" b="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FFFFFF"/>
                </a:solidFill>
                <a:latin typeface="Calibri"/>
                <a:cs typeface="Calibri"/>
              </a:rPr>
              <a:t>чтением</a:t>
            </a:r>
            <a:r>
              <a:rPr sz="2800" b="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800" b="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0" dirty="0">
                <a:solidFill>
                  <a:srgbClr val="FFFFFF"/>
                </a:solidFill>
                <a:latin typeface="Calibri"/>
                <a:cs typeface="Calibri"/>
              </a:rPr>
              <a:t>письмом?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2541" y="2085797"/>
            <a:ext cx="8471535" cy="2329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3675" marR="869950" indent="-181610">
              <a:lnSpc>
                <a:spcPct val="100000"/>
              </a:lnSpc>
              <a:spcBef>
                <a:spcPts val="95"/>
              </a:spcBef>
              <a:buChar char="•"/>
              <a:tabLst>
                <a:tab pos="194310" algn="l"/>
              </a:tabLst>
            </a:pPr>
            <a:r>
              <a:rPr sz="2800" spc="-10" dirty="0">
                <a:solidFill>
                  <a:srgbClr val="515151"/>
                </a:solidFill>
                <a:latin typeface="Arial"/>
                <a:cs typeface="Arial"/>
              </a:rPr>
              <a:t>Составлять</a:t>
            </a:r>
            <a:r>
              <a:rPr sz="2800" spc="-12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Arial"/>
                <a:cs typeface="Arial"/>
              </a:rPr>
              <a:t>небольшие</a:t>
            </a:r>
            <a:r>
              <a:rPr sz="2800" spc="-10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15151"/>
                </a:solidFill>
                <a:latin typeface="Arial"/>
                <a:cs typeface="Arial"/>
              </a:rPr>
              <a:t>рассказы</a:t>
            </a:r>
            <a:r>
              <a:rPr sz="2800" spc="-114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15151"/>
                </a:solidFill>
                <a:latin typeface="Arial"/>
                <a:cs typeface="Arial"/>
              </a:rPr>
              <a:t>на</a:t>
            </a:r>
            <a:r>
              <a:rPr sz="2800" spc="-12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Arial"/>
                <a:cs typeface="Arial"/>
              </a:rPr>
              <a:t>близкие </a:t>
            </a:r>
            <a:r>
              <a:rPr sz="2800" dirty="0">
                <a:solidFill>
                  <a:srgbClr val="515151"/>
                </a:solidFill>
                <a:latin typeface="Arial"/>
                <a:cs typeface="Arial"/>
              </a:rPr>
              <a:t>детям</a:t>
            </a:r>
            <a:r>
              <a:rPr sz="2800" spc="-18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Arial"/>
                <a:cs typeface="Arial"/>
              </a:rPr>
              <a:t>темы;</a:t>
            </a:r>
            <a:endParaRPr sz="2800">
              <a:latin typeface="Arial"/>
              <a:cs typeface="Arial"/>
            </a:endParaRPr>
          </a:p>
          <a:p>
            <a:pPr marL="193675" indent="-181610">
              <a:lnSpc>
                <a:spcPct val="100000"/>
              </a:lnSpc>
              <a:spcBef>
                <a:spcPts val="675"/>
              </a:spcBef>
              <a:buChar char="•"/>
              <a:tabLst>
                <a:tab pos="194310" algn="l"/>
              </a:tabLst>
            </a:pPr>
            <a:r>
              <a:rPr sz="2800" spc="-10" dirty="0">
                <a:solidFill>
                  <a:srgbClr val="515151"/>
                </a:solidFill>
                <a:latin typeface="Arial"/>
                <a:cs typeface="Arial"/>
              </a:rPr>
              <a:t>Составлять</a:t>
            </a:r>
            <a:r>
              <a:rPr sz="2800" spc="-10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15151"/>
                </a:solidFill>
                <a:latin typeface="Arial"/>
                <a:cs typeface="Arial"/>
              </a:rPr>
              <a:t>рассказ</a:t>
            </a:r>
            <a:r>
              <a:rPr sz="2800" spc="-9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15151"/>
                </a:solidFill>
                <a:latin typeface="Arial"/>
                <a:cs typeface="Arial"/>
              </a:rPr>
              <a:t>по</a:t>
            </a:r>
            <a:r>
              <a:rPr sz="2800" spc="-10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15151"/>
                </a:solidFill>
                <a:latin typeface="Arial"/>
                <a:cs typeface="Arial"/>
              </a:rPr>
              <a:t>серии</a:t>
            </a:r>
            <a:r>
              <a:rPr sz="2800" spc="-10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Arial"/>
                <a:cs typeface="Arial"/>
              </a:rPr>
              <a:t>сюжетных</a:t>
            </a:r>
            <a:r>
              <a:rPr sz="2800" spc="-9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Arial"/>
                <a:cs typeface="Arial"/>
              </a:rPr>
              <a:t>картинок;</a:t>
            </a:r>
            <a:endParaRPr sz="2800">
              <a:latin typeface="Arial"/>
              <a:cs typeface="Arial"/>
            </a:endParaRPr>
          </a:p>
          <a:p>
            <a:pPr marL="193675" marR="605790" indent="-181610">
              <a:lnSpc>
                <a:spcPct val="100000"/>
              </a:lnSpc>
              <a:spcBef>
                <a:spcPts val="675"/>
              </a:spcBef>
              <a:buChar char="•"/>
              <a:tabLst>
                <a:tab pos="194310" algn="l"/>
              </a:tabLst>
            </a:pPr>
            <a:r>
              <a:rPr sz="2800" spc="-20" dirty="0">
                <a:solidFill>
                  <a:srgbClr val="515151"/>
                </a:solidFill>
                <a:latin typeface="Arial"/>
                <a:cs typeface="Arial"/>
              </a:rPr>
              <a:t>Участвовать</a:t>
            </a:r>
            <a:r>
              <a:rPr sz="2800" spc="-10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15151"/>
                </a:solidFill>
                <a:latin typeface="Arial"/>
                <a:cs typeface="Arial"/>
              </a:rPr>
              <a:t>в</a:t>
            </a:r>
            <a:r>
              <a:rPr sz="2800" spc="-12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515151"/>
                </a:solidFill>
                <a:latin typeface="Arial"/>
                <a:cs typeface="Arial"/>
              </a:rPr>
              <a:t>коллективной</a:t>
            </a:r>
            <a:r>
              <a:rPr sz="2800" spc="-10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Arial"/>
                <a:cs typeface="Arial"/>
              </a:rPr>
              <a:t>беседе,</a:t>
            </a:r>
            <a:r>
              <a:rPr sz="2800" spc="-10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Arial"/>
                <a:cs typeface="Arial"/>
              </a:rPr>
              <a:t>задавать вопросы;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76" y="814830"/>
            <a:ext cx="9141923" cy="604316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46095" y="141173"/>
            <a:ext cx="35464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Развитие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связной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речи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123110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Знакомство </a:t>
            </a:r>
            <a:r>
              <a:rPr lang="ru-RU" dirty="0">
                <a:solidFill>
                  <a:schemeClr val="bg1"/>
                </a:solidFill>
              </a:rPr>
              <a:t>с </a:t>
            </a:r>
            <a:r>
              <a:rPr lang="ru-RU" dirty="0" smtClean="0">
                <a:solidFill>
                  <a:schemeClr val="bg1"/>
                </a:solidFill>
              </a:rPr>
              <a:t>буквами в 3-4 года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60" y="1577975"/>
            <a:ext cx="3356755" cy="45259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525" y="2561941"/>
            <a:ext cx="3978275" cy="2558030"/>
          </a:xfrm>
        </p:spPr>
      </p:pic>
    </p:spTree>
    <p:extLst>
      <p:ext uri="{BB962C8B-B14F-4D97-AF65-F5344CB8AC3E}">
        <p14:creationId xmlns:p14="http://schemas.microsoft.com/office/powerpoint/2010/main" val="2073965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381000"/>
            <a:ext cx="7543800" cy="762000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Знакомство с буквами 4-5 лет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476105"/>
            <a:ext cx="3429001" cy="4625101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05407"/>
            <a:ext cx="3222908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6784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5800" y="296671"/>
            <a:ext cx="7848600" cy="1477328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bg1"/>
                </a:solidFill>
              </a:rPr>
              <a:t>Третий этап – это этап знакомства с буквами, обозначающими гласные звуки.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1695450"/>
            <a:ext cx="3200400" cy="45338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628" y="1695450"/>
            <a:ext cx="343843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271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1524000"/>
            <a:ext cx="6934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Одной из важных задач обучения детей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звуко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–буквенному анализу является формирование умения обозначать твердость–мягкость с помощью гласных букв. Дети должны усвоить, что буквы А, О, У, Ы, Э пишутся после твердых согласных, а буквы Я, Е, Ё, Ю, И – после мягких согласных. В связи с этим изучение букв должно начинаться с гласных. Буквы обозначающие один и тот же гласный звук изучаются парами А-Я, О-Ё, У-Ю, Э-Е. это необходимо для того, чтобы дети усвоили: один гласный звук, например [ а ], может обозначаться буквой «А», если звук [ а ] находится после твердого согласного, и буквой «Я», если звук [ а ] находится после мягкого согласного. Звук [ и ] в русском языке всегда находится после мягких согласных, поэтому и буква «И» пишется только после мягких согласных звуков. Звук [ ы ] наоборот всегда находится после твердых согласных, значит и буква «Ы» пишется после твердых согласных звуков.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3147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81000" y="1676400"/>
            <a:ext cx="3977640" cy="3046988"/>
          </a:xfrm>
        </p:spPr>
        <p:txBody>
          <a:bodyPr/>
          <a:lstStyle/>
          <a:p>
            <a:r>
              <a:rPr lang="ru-RU" sz="1800" dirty="0" smtClean="0"/>
              <a:t>На </a:t>
            </a:r>
            <a:r>
              <a:rPr lang="ru-RU" sz="1800" dirty="0"/>
              <a:t>схеме ребенок четко видит, что буква «А» стоит после синей фишки (согласного твердого звука), а буква «Я» после зеленой фишки (согласного мягкого </a:t>
            </a:r>
            <a:r>
              <a:rPr lang="ru-RU" sz="1800" dirty="0" smtClean="0"/>
              <a:t>звука. </a:t>
            </a:r>
            <a:r>
              <a:rPr lang="ru-RU" sz="1800" dirty="0"/>
              <a:t>Г</a:t>
            </a:r>
            <a:r>
              <a:rPr lang="ru-RU" sz="1800" dirty="0" smtClean="0"/>
              <a:t>ласные </a:t>
            </a:r>
            <a:r>
              <a:rPr lang="ru-RU" sz="1800" dirty="0"/>
              <a:t>буквы выполняют два очень важных дела: обозначают гласные звуки и командуют согласными буквами, которые находятся перед ними. Буквы А, О, У, Ы, Э дают команду «Читай твердо!», а буквы Я, Ё, Ю, И, Е – «Читай мягко!»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676400"/>
            <a:ext cx="3522150" cy="4525963"/>
          </a:xfrm>
        </p:spPr>
      </p:pic>
    </p:spTree>
    <p:extLst>
      <p:ext uri="{BB962C8B-B14F-4D97-AF65-F5344CB8AC3E}">
        <p14:creationId xmlns:p14="http://schemas.microsoft.com/office/powerpoint/2010/main" val="20986271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8313" y="381000"/>
            <a:ext cx="5893054" cy="635000"/>
          </a:xfrm>
        </p:spPr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Слогослияние</a:t>
            </a:r>
            <a:r>
              <a:rPr lang="ru-RU" dirty="0" smtClean="0">
                <a:solidFill>
                  <a:schemeClr val="bg1"/>
                </a:solidFill>
              </a:rPr>
              <a:t> гласных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525" y="2350268"/>
            <a:ext cx="3978275" cy="2981377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9103"/>
            <a:ext cx="3978275" cy="2983706"/>
          </a:xfrm>
        </p:spPr>
      </p:pic>
    </p:spTree>
    <p:extLst>
      <p:ext uri="{BB962C8B-B14F-4D97-AF65-F5344CB8AC3E}">
        <p14:creationId xmlns:p14="http://schemas.microsoft.com/office/powerpoint/2010/main" val="3862799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438400"/>
            <a:ext cx="5570538" cy="3938944"/>
          </a:xfrm>
        </p:spPr>
      </p:pic>
      <p:sp>
        <p:nvSpPr>
          <p:cNvPr id="9" name="Прямоугольник 8"/>
          <p:cNvSpPr/>
          <p:nvPr/>
        </p:nvSpPr>
        <p:spPr>
          <a:xfrm>
            <a:off x="228600" y="87989"/>
            <a:ext cx="7772400" cy="2210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31750">
              <a:lnSpc>
                <a:spcPct val="100000"/>
              </a:lnSpc>
              <a:spcBef>
                <a:spcPts val="675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Calibri"/>
                <a:cs typeface="Calibri"/>
              </a:rPr>
              <a:t>Четвертый</a:t>
            </a:r>
            <a:r>
              <a:rPr lang="ru-RU" sz="2400" b="1" spc="-65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Calibri"/>
                <a:cs typeface="Calibri"/>
              </a:rPr>
              <a:t>этап</a:t>
            </a:r>
            <a:r>
              <a:rPr lang="ru-RU" sz="2400" b="1" spc="-70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Calibri"/>
                <a:cs typeface="Calibri"/>
              </a:rPr>
              <a:t>–</a:t>
            </a:r>
            <a:r>
              <a:rPr lang="ru-RU" sz="2400" spc="-60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Calibri"/>
                <a:cs typeface="Calibri"/>
              </a:rPr>
              <a:t>это</a:t>
            </a:r>
            <a:r>
              <a:rPr lang="ru-RU" sz="2400" spc="-55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Calibri"/>
                <a:cs typeface="Calibri"/>
              </a:rPr>
              <a:t>этап</a:t>
            </a:r>
            <a:r>
              <a:rPr lang="ru-RU" sz="2400" spc="-65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spc="-10" dirty="0" smtClean="0">
                <a:solidFill>
                  <a:schemeClr val="bg1"/>
                </a:solidFill>
                <a:latin typeface="Calibri"/>
                <a:cs typeface="Calibri"/>
              </a:rPr>
              <a:t>знакомства</a:t>
            </a:r>
            <a:r>
              <a:rPr lang="ru-RU" sz="2400" spc="-85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Calibri"/>
                <a:cs typeface="Calibri"/>
              </a:rPr>
              <a:t>с</a:t>
            </a:r>
            <a:r>
              <a:rPr lang="ru-RU" sz="2400" spc="-55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spc="-10" dirty="0" smtClean="0">
                <a:solidFill>
                  <a:schemeClr val="bg1"/>
                </a:solidFill>
                <a:latin typeface="Calibri"/>
                <a:cs typeface="Calibri"/>
              </a:rPr>
              <a:t>буквами, обозначающими</a:t>
            </a:r>
            <a:r>
              <a:rPr lang="ru-RU" sz="2400" spc="-75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spc="-20" dirty="0" smtClean="0">
                <a:solidFill>
                  <a:schemeClr val="bg1"/>
                </a:solidFill>
                <a:latin typeface="Calibri"/>
                <a:cs typeface="Calibri"/>
              </a:rPr>
              <a:t>согласные</a:t>
            </a:r>
            <a:r>
              <a:rPr lang="ru-RU" sz="2400" spc="-70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Calibri"/>
                <a:cs typeface="Calibri"/>
              </a:rPr>
              <a:t>звуки,</a:t>
            </a:r>
            <a:r>
              <a:rPr lang="ru-RU" sz="2400" spc="-55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Calibri"/>
                <a:cs typeface="Calibri"/>
              </a:rPr>
              <a:t>и</a:t>
            </a:r>
            <a:r>
              <a:rPr lang="ru-RU" sz="2400" spc="-55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spc="-10" dirty="0" smtClean="0">
                <a:solidFill>
                  <a:schemeClr val="bg1"/>
                </a:solidFill>
                <a:latin typeface="Calibri"/>
                <a:cs typeface="Calibri"/>
              </a:rPr>
              <a:t>освоение механизма</a:t>
            </a:r>
            <a:r>
              <a:rPr lang="ru-RU" sz="2400" spc="-120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spc="-10" dirty="0" smtClean="0">
                <a:solidFill>
                  <a:schemeClr val="bg1"/>
                </a:solidFill>
                <a:latin typeface="Calibri"/>
                <a:cs typeface="Calibri"/>
              </a:rPr>
              <a:t>чтения</a:t>
            </a:r>
            <a:r>
              <a:rPr lang="ru-RU" spc="-10" dirty="0" smtClean="0">
                <a:solidFill>
                  <a:srgbClr val="515151"/>
                </a:solidFill>
                <a:latin typeface="Calibri"/>
                <a:cs typeface="Calibri"/>
              </a:rPr>
              <a:t>.</a:t>
            </a:r>
          </a:p>
          <a:p>
            <a:pPr marL="12700" marR="31750">
              <a:lnSpc>
                <a:spcPct val="100000"/>
              </a:lnSpc>
              <a:spcBef>
                <a:spcPts val="675"/>
              </a:spcBef>
            </a:pPr>
            <a:endParaRPr lang="ru-RU" spc="-10" dirty="0">
              <a:solidFill>
                <a:srgbClr val="515151"/>
              </a:solidFill>
              <a:latin typeface="Calibri"/>
              <a:cs typeface="Calibri"/>
            </a:endParaRPr>
          </a:p>
          <a:p>
            <a:pPr marL="12700" marR="31750" algn="ctr">
              <a:lnSpc>
                <a:spcPct val="100000"/>
              </a:lnSpc>
              <a:spcBef>
                <a:spcPts val="675"/>
              </a:spcBef>
            </a:pPr>
            <a:r>
              <a:rPr lang="ru-RU" sz="3600" spc="-10" dirty="0" smtClean="0">
                <a:solidFill>
                  <a:srgbClr val="FF0000"/>
                </a:solidFill>
                <a:latin typeface="Calibri"/>
                <a:cs typeface="Calibri"/>
              </a:rPr>
              <a:t>Буквы произносятся звуками!!!!!!!!!!</a:t>
            </a:r>
            <a:endParaRPr lang="ru-RU" sz="36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5821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6115" y="1852117"/>
            <a:ext cx="7722234" cy="30505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solidFill>
                  <a:srgbClr val="515151"/>
                </a:solidFill>
                <a:latin typeface="Calibri"/>
                <a:cs typeface="Calibri"/>
              </a:rPr>
              <a:t>ОСНОВА</a:t>
            </a:r>
            <a:r>
              <a:rPr sz="3200" spc="-8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515151"/>
                </a:solidFill>
                <a:latin typeface="Calibri"/>
                <a:cs typeface="Calibri"/>
              </a:rPr>
              <a:t>ДЛЯ</a:t>
            </a:r>
            <a:r>
              <a:rPr sz="3200" spc="-8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515151"/>
                </a:solidFill>
                <a:latin typeface="Calibri"/>
                <a:cs typeface="Calibri"/>
              </a:rPr>
              <a:t>УСПЕШНОГО</a:t>
            </a:r>
            <a:r>
              <a:rPr sz="3200" spc="-7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515151"/>
                </a:solidFill>
                <a:latin typeface="Calibri"/>
                <a:cs typeface="Calibri"/>
              </a:rPr>
              <a:t>ФОРМИРОВАНИЯ </a:t>
            </a:r>
            <a:r>
              <a:rPr sz="3200" spc="-20" dirty="0">
                <a:solidFill>
                  <a:srgbClr val="515151"/>
                </a:solidFill>
                <a:latin typeface="Calibri"/>
                <a:cs typeface="Calibri"/>
              </a:rPr>
              <a:t>ГОТОВНОСТИ</a:t>
            </a:r>
            <a:r>
              <a:rPr sz="3200" spc="-5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515151"/>
                </a:solidFill>
                <a:latin typeface="Calibri"/>
                <a:cs typeface="Calibri"/>
              </a:rPr>
              <a:t>К</a:t>
            </a:r>
            <a:r>
              <a:rPr sz="3200" spc="-4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515151"/>
                </a:solidFill>
                <a:latin typeface="Calibri"/>
                <a:cs typeface="Calibri"/>
              </a:rPr>
              <a:t>ОВЛАДЕНИЮ</a:t>
            </a:r>
            <a:r>
              <a:rPr sz="3200" spc="-4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515151"/>
                </a:solidFill>
                <a:latin typeface="Calibri"/>
                <a:cs typeface="Calibri"/>
              </a:rPr>
              <a:t>ЧТЕНИЕМ</a:t>
            </a:r>
            <a:r>
              <a:rPr sz="3200" spc="-4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3200" spc="-50" dirty="0">
                <a:solidFill>
                  <a:srgbClr val="515151"/>
                </a:solidFill>
                <a:latin typeface="Calibri"/>
                <a:cs typeface="Calibri"/>
              </a:rPr>
              <a:t>И</a:t>
            </a:r>
            <a:endParaRPr sz="3200">
              <a:latin typeface="Calibri"/>
              <a:cs typeface="Calibri"/>
            </a:endParaRPr>
          </a:p>
          <a:p>
            <a:pPr marL="2540" algn="ctr">
              <a:lnSpc>
                <a:spcPct val="100000"/>
              </a:lnSpc>
            </a:pPr>
            <a:r>
              <a:rPr sz="3200" dirty="0">
                <a:solidFill>
                  <a:srgbClr val="515151"/>
                </a:solidFill>
                <a:latin typeface="Calibri"/>
                <a:cs typeface="Calibri"/>
              </a:rPr>
              <a:t>ПИСЬМОМ</a:t>
            </a:r>
            <a:r>
              <a:rPr sz="3200" spc="-2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3200" spc="-50" dirty="0">
                <a:solidFill>
                  <a:srgbClr val="515151"/>
                </a:solidFill>
                <a:latin typeface="Calibri"/>
                <a:cs typeface="Calibri"/>
              </a:rPr>
              <a:t>–</a:t>
            </a:r>
            <a:endParaRPr sz="3200">
              <a:latin typeface="Calibri"/>
              <a:cs typeface="Calibri"/>
            </a:endParaRPr>
          </a:p>
          <a:p>
            <a:pPr marL="600710" marR="594360" algn="ctr">
              <a:lnSpc>
                <a:spcPct val="100000"/>
              </a:lnSpc>
              <a:spcBef>
                <a:spcPts val="770"/>
              </a:spcBef>
            </a:pPr>
            <a:r>
              <a:rPr sz="3200" dirty="0">
                <a:solidFill>
                  <a:srgbClr val="004987"/>
                </a:solidFill>
                <a:latin typeface="Calibri"/>
                <a:cs typeface="Calibri"/>
              </a:rPr>
              <a:t>ОВЛАДЕНИЕ</a:t>
            </a:r>
            <a:r>
              <a:rPr sz="3200" spc="-75" dirty="0">
                <a:solidFill>
                  <a:srgbClr val="004987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4987"/>
                </a:solidFill>
                <a:latin typeface="Calibri"/>
                <a:cs typeface="Calibri"/>
              </a:rPr>
              <a:t>ДЕЙСТВИЕМ</a:t>
            </a:r>
            <a:r>
              <a:rPr sz="3200" spc="-70" dirty="0">
                <a:solidFill>
                  <a:srgbClr val="004987"/>
                </a:solidFill>
                <a:latin typeface="Calibri"/>
                <a:cs typeface="Calibri"/>
              </a:rPr>
              <a:t> </a:t>
            </a:r>
            <a:r>
              <a:rPr sz="3200" spc="-20" dirty="0">
                <a:solidFill>
                  <a:srgbClr val="004987"/>
                </a:solidFill>
                <a:latin typeface="Calibri"/>
                <a:cs typeface="Calibri"/>
              </a:rPr>
              <a:t>ЗВУКОВОГО </a:t>
            </a:r>
            <a:r>
              <a:rPr sz="3200" dirty="0">
                <a:solidFill>
                  <a:srgbClr val="004987"/>
                </a:solidFill>
                <a:latin typeface="Calibri"/>
                <a:cs typeface="Calibri"/>
              </a:rPr>
              <a:t>АНАЛИЗА</a:t>
            </a:r>
            <a:r>
              <a:rPr sz="3200" spc="-85" dirty="0">
                <a:solidFill>
                  <a:srgbClr val="004987"/>
                </a:solidFill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004987"/>
                </a:solidFill>
                <a:latin typeface="Calibri"/>
                <a:cs typeface="Calibri"/>
              </a:rPr>
              <a:t>И</a:t>
            </a:r>
            <a:r>
              <a:rPr sz="3200" spc="-60" dirty="0">
                <a:solidFill>
                  <a:srgbClr val="004987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4987"/>
                </a:solidFill>
                <a:latin typeface="Calibri"/>
                <a:cs typeface="Calibri"/>
              </a:rPr>
              <a:t>РАЗВИТИЕ</a:t>
            </a:r>
            <a:r>
              <a:rPr sz="3200" spc="-65" dirty="0">
                <a:solidFill>
                  <a:srgbClr val="004987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004987"/>
                </a:solidFill>
                <a:latin typeface="Calibri"/>
                <a:cs typeface="Calibri"/>
              </a:rPr>
              <a:t>ГРАФИЧЕСКИХ НАВЫКОВ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05800" cy="1477328"/>
          </a:xfrm>
        </p:spPr>
        <p:txBody>
          <a:bodyPr/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</a:rPr>
              <a:t>Слогослияние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сначала закрытые, затем открытые слоги !!!!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Жукова Н.С.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057400"/>
            <a:ext cx="3978275" cy="298370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05000"/>
            <a:ext cx="3276600" cy="449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8257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13" y="2033656"/>
            <a:ext cx="6705600" cy="454304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00200" y="381000"/>
            <a:ext cx="5893054" cy="635000"/>
          </a:xfrm>
        </p:spPr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Косинова</a:t>
            </a:r>
            <a:r>
              <a:rPr lang="ru-RU" dirty="0" smtClean="0">
                <a:solidFill>
                  <a:schemeClr val="bg1"/>
                </a:solidFill>
              </a:rPr>
              <a:t> Е. М.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29513" y="1725879"/>
            <a:ext cx="8229600" cy="307777"/>
          </a:xfrm>
        </p:spPr>
        <p:txBody>
          <a:bodyPr/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076543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8313" y="304800"/>
            <a:ext cx="5893054" cy="635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Молчанова О.Г.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00" y="1577975"/>
            <a:ext cx="3518274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905000"/>
            <a:ext cx="3237455" cy="4525963"/>
          </a:xfrm>
        </p:spPr>
      </p:pic>
    </p:spTree>
    <p:extLst>
      <p:ext uri="{BB962C8B-B14F-4D97-AF65-F5344CB8AC3E}">
        <p14:creationId xmlns:p14="http://schemas.microsoft.com/office/powerpoint/2010/main" val="34287905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138238"/>
            <a:ext cx="5893054" cy="63500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Грамматические основы и орфограммы</a:t>
            </a: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Деление слов на слоги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1.Развивать </a:t>
            </a:r>
            <a:r>
              <a:rPr lang="ru-RU" dirty="0"/>
              <a:t>умение делить слова на слоги (на слух, при помощи хлопков)</a:t>
            </a:r>
          </a:p>
          <a:p>
            <a:r>
              <a:rPr lang="ru-RU" dirty="0" smtClean="0"/>
              <a:t>2. Развивать </a:t>
            </a:r>
            <a:r>
              <a:rPr lang="ru-RU" dirty="0"/>
              <a:t>умение определять количество слогов в слове и их последовательность. Познакомить с понятием «начало» и «конец» слова</a:t>
            </a:r>
          </a:p>
          <a:p>
            <a:r>
              <a:rPr lang="ru-RU" dirty="0" smtClean="0"/>
              <a:t>3.Учить </a:t>
            </a:r>
            <a:r>
              <a:rPr lang="ru-RU" dirty="0"/>
              <a:t>определять местонахождение ударного слова в двухсложных и трехсложных словах</a:t>
            </a:r>
          </a:p>
          <a:p>
            <a:r>
              <a:rPr lang="ru-RU" dirty="0" smtClean="0"/>
              <a:t>4.Развивать </a:t>
            </a:r>
            <a:r>
              <a:rPr lang="ru-RU" dirty="0"/>
              <a:t>и закреплять навык составления слова из заданных слогов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2590800"/>
            <a:ext cx="42672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5052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5893054" cy="635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247317"/>
          </a:xfrm>
        </p:spPr>
        <p:txBody>
          <a:bodyPr/>
          <a:lstStyle/>
          <a:p>
            <a:r>
              <a:rPr lang="ru-RU" sz="1600" dirty="0"/>
              <a:t>Деление слов на слоги облегчает обучение чтению. Даже взрослые, когда наталкиваются на незнакомое слово, мысленно читают его по слогам. Деление слов на слоги для дошкольников – способ лучше понять фонетическую структуру речи. Этот навык поможет в дальнейшем делать фонетический анализ слов на уроках русского языка.</a:t>
            </a:r>
          </a:p>
          <a:p>
            <a:r>
              <a:rPr lang="ru-RU" sz="1600" dirty="0"/>
              <a:t>Деление на слоги также нужно на уроках русского в теме «Перенос слов». Дети, плохо усвоившие слоги, сталкиваются с ошибками, когда оставляют на строчке стечение согласных.</a:t>
            </a:r>
          </a:p>
          <a:p>
            <a:r>
              <a:rPr lang="ru-RU" sz="1600" dirty="0"/>
              <a:t>Слог может состоять из гласного либо гласного и одного или нескольких согласных.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307777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11980" y="1438840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5-6 лет.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объяснить ребёнку различие между гласными и согласными звуками, предложите их пропеть. У него легко получится протянуть 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ууу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ааа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эээ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А вот «к», «с», «т» не получится. Если малыш попытается вам продемонстрировать, как он поёт звук «р», или «н», попросите его прислушаться к пению. Окажется, для того чтобы пропеть согласный звук, к нему нужно присоединить гласный («мы», 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другие варианты). Вот это и будет слог. Нужно объяснить ребёнку, что для образования слогов звуки становятся парами. В паре всегда только один гласный звук, а вот согласный может быть один, а может быть и несколько. А бывает, что согласного и нет вовсе. Обязательное условие для образования слога — наличие одной гласной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7525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266496"/>
            <a:ext cx="5893054" cy="635000"/>
          </a:xfrm>
        </p:spPr>
        <p:txBody>
          <a:bodyPr/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Грамматические основы и орфограммы</a:t>
            </a: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Ударный слог, маленькая и большая буквы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6-7 лет </a:t>
            </a:r>
            <a:r>
              <a:rPr lang="ru-RU" sz="1400" dirty="0" smtClean="0"/>
              <a:t>Каждый </a:t>
            </a:r>
            <a:r>
              <a:rPr lang="ru-RU" sz="1400" dirty="0"/>
              <a:t>слог — это один выдох. </a:t>
            </a:r>
            <a:r>
              <a:rPr lang="ru-RU" sz="1400" b="1" dirty="0"/>
              <a:t>На произнесение одного слога требуется один толчок воздуха. </a:t>
            </a:r>
            <a:r>
              <a:rPr lang="ru-RU" sz="1400" dirty="0"/>
              <a:t>И почувствовать этот толчок воздуха легко, если следить за движением губ, подбородка. Покажите ребёнку на своём примере, как двигается ваш рот на каждый слог. Назовите слова (ко-</a:t>
            </a:r>
            <a:r>
              <a:rPr lang="ru-RU" sz="1400" dirty="0" err="1"/>
              <a:t>ро</a:t>
            </a:r>
            <a:r>
              <a:rPr lang="ru-RU" sz="1400" dirty="0"/>
              <a:t>-</a:t>
            </a:r>
            <a:r>
              <a:rPr lang="ru-RU" sz="1400" dirty="0" err="1"/>
              <a:t>ва</a:t>
            </a:r>
            <a:r>
              <a:rPr lang="ru-RU" sz="1400" dirty="0"/>
              <a:t>, </a:t>
            </a:r>
            <a:r>
              <a:rPr lang="ru-RU" sz="1400" dirty="0" err="1"/>
              <a:t>мя</a:t>
            </a:r>
            <a:r>
              <a:rPr lang="ru-RU" sz="1400" dirty="0"/>
              <a:t>-со, пень, ю-ла). Попробуйте произнести слоги вместе, намеренно чётко и медленно артикулируя. Поучитесь вместе считать слоги в произносимых вами словах.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4572000"/>
            <a:ext cx="3840480" cy="14729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073" y="2057400"/>
            <a:ext cx="4147456" cy="179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828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76400" y="533400"/>
            <a:ext cx="5893054" cy="738664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Письменные упражнения для закрепления навыка деления слов на слоги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1859340"/>
            <a:ext cx="8382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Предложите в словах расставить красным карандашом над буквами, обозначающими гласные звуки, точки. Посчитайте, сколько точек получилось над каждым словом. Столько же и слогов в этих словах.</a:t>
            </a:r>
          </a:p>
          <a:p>
            <a:pPr algn="just"/>
            <a:r>
              <a:rPr lang="ru-RU" dirty="0" smtClean="0"/>
              <a:t>Попробуйте разделить слова на слоги, расставив вертикальные линии карандашом. 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ru-RU" dirty="0">
                <a:solidFill>
                  <a:srgbClr val="FF0000"/>
                </a:solidFill>
              </a:rPr>
              <a:t>Не путайте деление на слоги с правилами переноса, где действуют другие законы. При делении на слоги в середине слова слог, как правило, оканчивается на гласный звук, а согласный (несколько согласных) отходят к последующему слогу: па-стух, </a:t>
            </a:r>
            <a:r>
              <a:rPr lang="ru-RU" dirty="0" err="1">
                <a:solidFill>
                  <a:srgbClr val="FF0000"/>
                </a:solidFill>
              </a:rPr>
              <a:t>ди</a:t>
            </a:r>
            <a:r>
              <a:rPr lang="ru-RU" dirty="0">
                <a:solidFill>
                  <a:srgbClr val="FF0000"/>
                </a:solidFill>
              </a:rPr>
              <a:t>-ре-</a:t>
            </a:r>
            <a:r>
              <a:rPr lang="ru-RU" dirty="0" err="1">
                <a:solidFill>
                  <a:srgbClr val="FF0000"/>
                </a:solidFill>
              </a:rPr>
              <a:t>ктор</a:t>
            </a:r>
            <a:r>
              <a:rPr lang="ru-RU" dirty="0">
                <a:solidFill>
                  <a:srgbClr val="FF0000"/>
                </a:solidFill>
              </a:rPr>
              <a:t>. Исключение — сонорные звуки [й], [р], [р’], [л], [л’], [м], [м’], [н], [н’]: май-ка, со-лом-ка, </a:t>
            </a:r>
            <a:r>
              <a:rPr lang="ru-RU" dirty="0" err="1">
                <a:solidFill>
                  <a:srgbClr val="FF0000"/>
                </a:solidFill>
              </a:rPr>
              <a:t>кор</a:t>
            </a:r>
            <a:r>
              <a:rPr lang="ru-RU" dirty="0">
                <a:solidFill>
                  <a:srgbClr val="FF0000"/>
                </a:solidFill>
              </a:rPr>
              <a:t>-ка. Два одинаковых согласных обязательно отходят к последующему слогу: о-</a:t>
            </a:r>
            <a:r>
              <a:rPr lang="ru-RU" dirty="0" err="1">
                <a:solidFill>
                  <a:srgbClr val="FF0000"/>
                </a:solidFill>
              </a:rPr>
              <a:t>тте</a:t>
            </a:r>
            <a:r>
              <a:rPr lang="ru-RU" dirty="0">
                <a:solidFill>
                  <a:srgbClr val="FF0000"/>
                </a:solidFill>
              </a:rPr>
              <a:t>-</a:t>
            </a:r>
            <a:r>
              <a:rPr lang="ru-RU" dirty="0" err="1">
                <a:solidFill>
                  <a:srgbClr val="FF0000"/>
                </a:solidFill>
              </a:rPr>
              <a:t>пель</a:t>
            </a:r>
            <a:r>
              <a:rPr lang="ru-RU" dirty="0">
                <a:solidFill>
                  <a:srgbClr val="FF0000"/>
                </a:solidFill>
              </a:rPr>
              <a:t>, да-</a:t>
            </a:r>
            <a:r>
              <a:rPr lang="ru-RU" dirty="0" err="1">
                <a:solidFill>
                  <a:srgbClr val="FF0000"/>
                </a:solidFill>
              </a:rPr>
              <a:t>нный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ра-ссвет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4822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1447800"/>
            <a:ext cx="60960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Система образования сильно изменилась за последние годы. Появились другие требования и к школьной программе.</a:t>
            </a:r>
          </a:p>
          <a:p>
            <a:endParaRPr lang="ru-RU" dirty="0" smtClean="0"/>
          </a:p>
          <a:p>
            <a:r>
              <a:rPr lang="ru-RU" sz="1200" dirty="0" smtClean="0"/>
              <a:t>Правила деления слов на слоги несколько поменялись с тех пор, когда современные родители 80-х и 90-х годов рождения обучались в начальной школе.</a:t>
            </a:r>
          </a:p>
          <a:p>
            <a:r>
              <a:rPr lang="ru-RU" sz="1200" dirty="0" smtClean="0"/>
              <a:t>Рекомендуем ознакомиться с ними, чтобы сразу начинать учить ребёнка в соответствии с требованиями государственных стандартов образования.</a:t>
            </a:r>
          </a:p>
          <a:p>
            <a:r>
              <a:rPr lang="ru-RU" sz="1200" dirty="0" smtClean="0"/>
              <a:t>1. Слог начинается с согласного звука, если в нём несколько букв. Примеры: КАР-ТИ-НА, ТВО-РОГ, ПОД-СТАВ-КА. Исключением является буква Й. Её относят к предыдущему слогу: РАЙ-ОН, РЕЙ-КА, МАЙ-КА.</a:t>
            </a:r>
          </a:p>
          <a:p>
            <a:endParaRPr lang="ru-RU" sz="1200" dirty="0" smtClean="0"/>
          </a:p>
          <a:p>
            <a:r>
              <a:rPr lang="ru-RU" sz="1200" dirty="0" smtClean="0"/>
              <a:t>2. Звонкие сонорные согласные и Й относятся к первому слогу при делении: ГАЛ-КА, СКАЛ-КА, ТУМ-БА.</a:t>
            </a:r>
          </a:p>
          <a:p>
            <a:endParaRPr lang="ru-RU" sz="1200" dirty="0" smtClean="0"/>
          </a:p>
          <a:p>
            <a:r>
              <a:rPr lang="ru-RU" sz="1200" dirty="0" smtClean="0"/>
              <a:t>3. Глухие, звонкие несонорные и шипящие звуки относятся ко второму слогу: ША-ПКА, ШИ-ШКА, МИ-ШКА.</a:t>
            </a:r>
          </a:p>
          <a:p>
            <a:endParaRPr lang="ru-RU" sz="1200" dirty="0" smtClean="0"/>
          </a:p>
          <a:p>
            <a:r>
              <a:rPr lang="ru-RU" sz="1200" dirty="0" smtClean="0"/>
              <a:t>4. Двойные согласные переходят во второй слог: ТОР-ЖЕСТ-ВЕ-ННЫЙ, ДЛИ-ННЫЙ, А-ККУ-РАТ-НЫЙ. Однако для переноса старое правило деления сохранилось: ТОРЖЕСТВЕН-НЫЙ, ДЛИН-НЫЙ, АК-КУРАТНЫЙ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31773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861774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Грамматические основы и орфограммы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Предложение, схема предложения.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8800"/>
            <a:ext cx="3815542" cy="2286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742" y="3490306"/>
            <a:ext cx="4490258" cy="336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2633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76" y="2743200"/>
            <a:ext cx="2655124" cy="370415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13446" y="519123"/>
            <a:ext cx="5893054" cy="307777"/>
          </a:xfrm>
        </p:spPr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</a:rPr>
              <a:t>Пятый этап – отработка механизма чтения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92876" y="1550023"/>
            <a:ext cx="3977640" cy="1538883"/>
          </a:xfrm>
        </p:spPr>
        <p:txBody>
          <a:bodyPr/>
          <a:lstStyle/>
          <a:p>
            <a:r>
              <a:rPr lang="ru-RU" dirty="0"/>
              <a:t>На первом этапе чтение должно быть слоговым. Овладение слоговым чтением основывается на </a:t>
            </a:r>
            <a:r>
              <a:rPr lang="ru-RU" dirty="0" err="1"/>
              <a:t>слогозвуковом</a:t>
            </a:r>
            <a:r>
              <a:rPr lang="ru-RU" dirty="0"/>
              <a:t> анализе и синтезе.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1538883"/>
          </a:xfrm>
        </p:spPr>
        <p:txBody>
          <a:bodyPr/>
          <a:lstStyle/>
          <a:p>
            <a:r>
              <a:rPr lang="ru-RU" sz="1600" dirty="0"/>
              <a:t>Второй этап формирования навыка чтения связан с чтением слов. Дети  читают слова сначала по слогам, затем с ударением. На этом этапе дети переходят к чтению целыми словами на основе фонетического ударения. 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905858"/>
            <a:ext cx="2524050" cy="353574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68312" y="2336800"/>
            <a:ext cx="8314055" cy="812800"/>
            <a:chOff x="468312" y="2336800"/>
            <a:chExt cx="8314055" cy="812800"/>
          </a:xfrm>
        </p:grpSpPr>
        <p:sp>
          <p:nvSpPr>
            <p:cNvPr id="3" name="object 3"/>
            <p:cNvSpPr/>
            <p:nvPr/>
          </p:nvSpPr>
          <p:spPr>
            <a:xfrm>
              <a:off x="468312" y="2492375"/>
              <a:ext cx="8136255" cy="0"/>
            </a:xfrm>
            <a:custGeom>
              <a:avLst/>
              <a:gdLst/>
              <a:ahLst/>
              <a:cxnLst/>
              <a:rect l="l" t="t" r="r" b="b"/>
              <a:pathLst>
                <a:path w="8136255">
                  <a:moveTo>
                    <a:pt x="0" y="0"/>
                  </a:moveTo>
                  <a:lnTo>
                    <a:pt x="8135937" y="0"/>
                  </a:lnTo>
                </a:path>
              </a:pathLst>
            </a:custGeom>
            <a:ln w="101600">
              <a:solidFill>
                <a:srgbClr val="0049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553450" y="2349500"/>
              <a:ext cx="215900" cy="287655"/>
            </a:xfrm>
            <a:custGeom>
              <a:avLst/>
              <a:gdLst/>
              <a:ahLst/>
              <a:cxnLst/>
              <a:rect l="l" t="t" r="r" b="b"/>
              <a:pathLst>
                <a:path w="215900" h="287655">
                  <a:moveTo>
                    <a:pt x="0" y="0"/>
                  </a:moveTo>
                  <a:lnTo>
                    <a:pt x="0" y="287400"/>
                  </a:lnTo>
                  <a:lnTo>
                    <a:pt x="215900" y="1436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98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553450" y="2349500"/>
              <a:ext cx="215900" cy="287655"/>
            </a:xfrm>
            <a:custGeom>
              <a:avLst/>
              <a:gdLst/>
              <a:ahLst/>
              <a:cxnLst/>
              <a:rect l="l" t="t" r="r" b="b"/>
              <a:pathLst>
                <a:path w="215900" h="287655">
                  <a:moveTo>
                    <a:pt x="0" y="0"/>
                  </a:moveTo>
                  <a:lnTo>
                    <a:pt x="215900" y="143637"/>
                  </a:lnTo>
                  <a:lnTo>
                    <a:pt x="0" y="287400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0049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995801" y="2541650"/>
              <a:ext cx="107950" cy="576580"/>
            </a:xfrm>
            <a:custGeom>
              <a:avLst/>
              <a:gdLst/>
              <a:ahLst/>
              <a:cxnLst/>
              <a:rect l="l" t="t" r="r" b="b"/>
              <a:pathLst>
                <a:path w="107950" h="576580">
                  <a:moveTo>
                    <a:pt x="53975" y="0"/>
                  </a:moveTo>
                  <a:lnTo>
                    <a:pt x="0" y="53975"/>
                  </a:lnTo>
                  <a:lnTo>
                    <a:pt x="26924" y="53975"/>
                  </a:lnTo>
                  <a:lnTo>
                    <a:pt x="26924" y="576199"/>
                  </a:lnTo>
                  <a:lnTo>
                    <a:pt x="80899" y="576199"/>
                  </a:lnTo>
                  <a:lnTo>
                    <a:pt x="80899" y="53975"/>
                  </a:lnTo>
                  <a:lnTo>
                    <a:pt x="107950" y="53975"/>
                  </a:lnTo>
                  <a:lnTo>
                    <a:pt x="53975" y="0"/>
                  </a:lnTo>
                  <a:close/>
                </a:path>
              </a:pathLst>
            </a:custGeom>
            <a:solidFill>
              <a:srgbClr val="9595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995801" y="2541650"/>
              <a:ext cx="107950" cy="576580"/>
            </a:xfrm>
            <a:custGeom>
              <a:avLst/>
              <a:gdLst/>
              <a:ahLst/>
              <a:cxnLst/>
              <a:rect l="l" t="t" r="r" b="b"/>
              <a:pathLst>
                <a:path w="107950" h="576580">
                  <a:moveTo>
                    <a:pt x="0" y="53975"/>
                  </a:moveTo>
                  <a:lnTo>
                    <a:pt x="53975" y="0"/>
                  </a:lnTo>
                  <a:lnTo>
                    <a:pt x="107950" y="53975"/>
                  </a:lnTo>
                  <a:lnTo>
                    <a:pt x="80899" y="53975"/>
                  </a:lnTo>
                  <a:lnTo>
                    <a:pt x="80899" y="576199"/>
                  </a:lnTo>
                  <a:lnTo>
                    <a:pt x="26924" y="576199"/>
                  </a:lnTo>
                  <a:lnTo>
                    <a:pt x="26924" y="53975"/>
                  </a:lnTo>
                  <a:lnTo>
                    <a:pt x="0" y="53975"/>
                  </a:lnTo>
                  <a:close/>
                </a:path>
              </a:pathLst>
            </a:custGeom>
            <a:ln w="25400">
              <a:solidFill>
                <a:srgbClr val="0049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231900" y="2562225"/>
              <a:ext cx="109855" cy="574675"/>
            </a:xfrm>
            <a:custGeom>
              <a:avLst/>
              <a:gdLst/>
              <a:ahLst/>
              <a:cxnLst/>
              <a:rect l="l" t="t" r="r" b="b"/>
              <a:pathLst>
                <a:path w="109855" h="574675">
                  <a:moveTo>
                    <a:pt x="54737" y="0"/>
                  </a:moveTo>
                  <a:lnTo>
                    <a:pt x="0" y="54737"/>
                  </a:lnTo>
                  <a:lnTo>
                    <a:pt x="27381" y="54737"/>
                  </a:lnTo>
                  <a:lnTo>
                    <a:pt x="27381" y="574675"/>
                  </a:lnTo>
                  <a:lnTo>
                    <a:pt x="82168" y="574675"/>
                  </a:lnTo>
                  <a:lnTo>
                    <a:pt x="82168" y="54737"/>
                  </a:lnTo>
                  <a:lnTo>
                    <a:pt x="109600" y="54737"/>
                  </a:lnTo>
                  <a:lnTo>
                    <a:pt x="54737" y="0"/>
                  </a:lnTo>
                  <a:close/>
                </a:path>
              </a:pathLst>
            </a:custGeom>
            <a:solidFill>
              <a:srgbClr val="9595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231900" y="2562225"/>
              <a:ext cx="109855" cy="574675"/>
            </a:xfrm>
            <a:custGeom>
              <a:avLst/>
              <a:gdLst/>
              <a:ahLst/>
              <a:cxnLst/>
              <a:rect l="l" t="t" r="r" b="b"/>
              <a:pathLst>
                <a:path w="109855" h="574675">
                  <a:moveTo>
                    <a:pt x="0" y="54737"/>
                  </a:moveTo>
                  <a:lnTo>
                    <a:pt x="54737" y="0"/>
                  </a:lnTo>
                  <a:lnTo>
                    <a:pt x="109600" y="54737"/>
                  </a:lnTo>
                  <a:lnTo>
                    <a:pt x="82168" y="54737"/>
                  </a:lnTo>
                  <a:lnTo>
                    <a:pt x="82168" y="574675"/>
                  </a:lnTo>
                  <a:lnTo>
                    <a:pt x="27381" y="574675"/>
                  </a:lnTo>
                  <a:lnTo>
                    <a:pt x="27381" y="54737"/>
                  </a:lnTo>
                  <a:lnTo>
                    <a:pt x="0" y="54737"/>
                  </a:lnTo>
                  <a:close/>
                </a:path>
              </a:pathLst>
            </a:custGeom>
            <a:ln w="25399">
              <a:solidFill>
                <a:srgbClr val="0049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846826" y="2541650"/>
              <a:ext cx="107950" cy="576580"/>
            </a:xfrm>
            <a:custGeom>
              <a:avLst/>
              <a:gdLst/>
              <a:ahLst/>
              <a:cxnLst/>
              <a:rect l="l" t="t" r="r" b="b"/>
              <a:pathLst>
                <a:path w="107950" h="576580">
                  <a:moveTo>
                    <a:pt x="53975" y="0"/>
                  </a:moveTo>
                  <a:lnTo>
                    <a:pt x="0" y="53975"/>
                  </a:lnTo>
                  <a:lnTo>
                    <a:pt x="26924" y="53975"/>
                  </a:lnTo>
                  <a:lnTo>
                    <a:pt x="26924" y="576199"/>
                  </a:lnTo>
                  <a:lnTo>
                    <a:pt x="80899" y="576199"/>
                  </a:lnTo>
                  <a:lnTo>
                    <a:pt x="80899" y="53975"/>
                  </a:lnTo>
                  <a:lnTo>
                    <a:pt x="107950" y="53975"/>
                  </a:lnTo>
                  <a:lnTo>
                    <a:pt x="53975" y="0"/>
                  </a:lnTo>
                  <a:close/>
                </a:path>
              </a:pathLst>
            </a:custGeom>
            <a:solidFill>
              <a:srgbClr val="9595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846826" y="2541650"/>
              <a:ext cx="107950" cy="576580"/>
            </a:xfrm>
            <a:custGeom>
              <a:avLst/>
              <a:gdLst/>
              <a:ahLst/>
              <a:cxnLst/>
              <a:rect l="l" t="t" r="r" b="b"/>
              <a:pathLst>
                <a:path w="107950" h="576580">
                  <a:moveTo>
                    <a:pt x="0" y="53975"/>
                  </a:moveTo>
                  <a:lnTo>
                    <a:pt x="53975" y="0"/>
                  </a:lnTo>
                  <a:lnTo>
                    <a:pt x="107950" y="53975"/>
                  </a:lnTo>
                  <a:lnTo>
                    <a:pt x="80899" y="53975"/>
                  </a:lnTo>
                  <a:lnTo>
                    <a:pt x="80899" y="576199"/>
                  </a:lnTo>
                  <a:lnTo>
                    <a:pt x="26924" y="576199"/>
                  </a:lnTo>
                  <a:lnTo>
                    <a:pt x="26924" y="53975"/>
                  </a:lnTo>
                  <a:lnTo>
                    <a:pt x="0" y="53975"/>
                  </a:lnTo>
                  <a:close/>
                </a:path>
              </a:pathLst>
            </a:custGeom>
            <a:ln w="25400">
              <a:solidFill>
                <a:srgbClr val="0049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956550" y="2541650"/>
              <a:ext cx="107950" cy="576580"/>
            </a:xfrm>
            <a:custGeom>
              <a:avLst/>
              <a:gdLst/>
              <a:ahLst/>
              <a:cxnLst/>
              <a:rect l="l" t="t" r="r" b="b"/>
              <a:pathLst>
                <a:path w="107950" h="576580">
                  <a:moveTo>
                    <a:pt x="53975" y="0"/>
                  </a:moveTo>
                  <a:lnTo>
                    <a:pt x="0" y="53975"/>
                  </a:lnTo>
                  <a:lnTo>
                    <a:pt x="27050" y="53975"/>
                  </a:lnTo>
                  <a:lnTo>
                    <a:pt x="27050" y="576199"/>
                  </a:lnTo>
                  <a:lnTo>
                    <a:pt x="81025" y="576199"/>
                  </a:lnTo>
                  <a:lnTo>
                    <a:pt x="81025" y="53975"/>
                  </a:lnTo>
                  <a:lnTo>
                    <a:pt x="107950" y="53975"/>
                  </a:lnTo>
                  <a:lnTo>
                    <a:pt x="53975" y="0"/>
                  </a:lnTo>
                  <a:close/>
                </a:path>
              </a:pathLst>
            </a:custGeom>
            <a:solidFill>
              <a:srgbClr val="9595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956550" y="2541650"/>
              <a:ext cx="107950" cy="576580"/>
            </a:xfrm>
            <a:custGeom>
              <a:avLst/>
              <a:gdLst/>
              <a:ahLst/>
              <a:cxnLst/>
              <a:rect l="l" t="t" r="r" b="b"/>
              <a:pathLst>
                <a:path w="107950" h="576580">
                  <a:moveTo>
                    <a:pt x="0" y="53975"/>
                  </a:moveTo>
                  <a:lnTo>
                    <a:pt x="53975" y="0"/>
                  </a:lnTo>
                  <a:lnTo>
                    <a:pt x="107950" y="53975"/>
                  </a:lnTo>
                  <a:lnTo>
                    <a:pt x="81025" y="53975"/>
                  </a:lnTo>
                  <a:lnTo>
                    <a:pt x="81025" y="576199"/>
                  </a:lnTo>
                  <a:lnTo>
                    <a:pt x="27050" y="576199"/>
                  </a:lnTo>
                  <a:lnTo>
                    <a:pt x="27050" y="53975"/>
                  </a:lnTo>
                  <a:lnTo>
                    <a:pt x="0" y="53975"/>
                  </a:lnTo>
                  <a:close/>
                </a:path>
              </a:pathLst>
            </a:custGeom>
            <a:ln w="25400">
              <a:solidFill>
                <a:srgbClr val="0049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27736" y="3169411"/>
            <a:ext cx="181038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9710" marR="215900" algn="ctr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515151"/>
                </a:solidFill>
                <a:latin typeface="Arial"/>
                <a:cs typeface="Arial"/>
              </a:rPr>
              <a:t>Подготовка</a:t>
            </a:r>
            <a:r>
              <a:rPr sz="1800" spc="-4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1800" spc="-50" dirty="0">
                <a:solidFill>
                  <a:srgbClr val="515151"/>
                </a:solidFill>
                <a:latin typeface="Arial"/>
                <a:cs typeface="Arial"/>
              </a:rPr>
              <a:t>к </a:t>
            </a:r>
            <a:r>
              <a:rPr sz="1800" spc="-10" dirty="0">
                <a:solidFill>
                  <a:srgbClr val="515151"/>
                </a:solidFill>
                <a:latin typeface="Arial"/>
                <a:cs typeface="Arial"/>
              </a:rPr>
              <a:t>обучению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800" dirty="0">
                <a:solidFill>
                  <a:srgbClr val="515151"/>
                </a:solidFill>
                <a:latin typeface="Arial"/>
                <a:cs typeface="Arial"/>
              </a:rPr>
              <a:t>чтению</a:t>
            </a:r>
            <a:r>
              <a:rPr sz="1800" spc="-4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515151"/>
                </a:solidFill>
                <a:latin typeface="Arial"/>
                <a:cs typeface="Arial"/>
              </a:rPr>
              <a:t>и</a:t>
            </a:r>
            <a:r>
              <a:rPr sz="1800" spc="-3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515151"/>
                </a:solidFill>
                <a:latin typeface="Arial"/>
                <a:cs typeface="Arial"/>
              </a:rPr>
              <a:t>письму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12745" y="3240785"/>
            <a:ext cx="180975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" marR="231140" algn="ctr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515151"/>
                </a:solidFill>
                <a:latin typeface="Arial"/>
                <a:cs typeface="Arial"/>
              </a:rPr>
              <a:t>Готовность</a:t>
            </a:r>
            <a:r>
              <a:rPr sz="1800" spc="-2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1800" spc="-50" dirty="0">
                <a:solidFill>
                  <a:srgbClr val="515151"/>
                </a:solidFill>
                <a:latin typeface="Arial"/>
                <a:cs typeface="Arial"/>
              </a:rPr>
              <a:t>к </a:t>
            </a:r>
            <a:r>
              <a:rPr sz="1800" spc="-10" dirty="0">
                <a:solidFill>
                  <a:srgbClr val="515151"/>
                </a:solidFill>
                <a:latin typeface="Arial"/>
                <a:cs typeface="Arial"/>
              </a:rPr>
              <a:t>обучению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800" dirty="0">
                <a:solidFill>
                  <a:srgbClr val="515151"/>
                </a:solidFill>
                <a:latin typeface="Arial"/>
                <a:cs typeface="Arial"/>
              </a:rPr>
              <a:t>чтению</a:t>
            </a:r>
            <a:r>
              <a:rPr sz="1800" spc="-4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515151"/>
                </a:solidFill>
                <a:latin typeface="Arial"/>
                <a:cs typeface="Arial"/>
              </a:rPr>
              <a:t>и</a:t>
            </a:r>
            <a:r>
              <a:rPr sz="1800" spc="-3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515151"/>
                </a:solidFill>
                <a:latin typeface="Arial"/>
                <a:cs typeface="Arial"/>
              </a:rPr>
              <a:t>письму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051805" y="3316985"/>
            <a:ext cx="18103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515151"/>
                </a:solidFill>
                <a:latin typeface="Arial"/>
                <a:cs typeface="Arial"/>
              </a:rPr>
              <a:t>Обучение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800" dirty="0">
                <a:solidFill>
                  <a:srgbClr val="515151"/>
                </a:solidFill>
                <a:latin typeface="Arial"/>
                <a:cs typeface="Arial"/>
              </a:rPr>
              <a:t>чтению</a:t>
            </a:r>
            <a:r>
              <a:rPr sz="1800" spc="-4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515151"/>
                </a:solidFill>
                <a:latin typeface="Arial"/>
                <a:cs typeface="Arial"/>
              </a:rPr>
              <a:t>и</a:t>
            </a:r>
            <a:r>
              <a:rPr sz="1800" spc="-3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515151"/>
                </a:solidFill>
                <a:latin typeface="Arial"/>
                <a:cs typeface="Arial"/>
              </a:rPr>
              <a:t>письму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297928" y="3164585"/>
            <a:ext cx="170624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515151"/>
                </a:solidFill>
                <a:latin typeface="Arial"/>
                <a:cs typeface="Arial"/>
              </a:rPr>
              <a:t>Развитие </a:t>
            </a:r>
            <a:r>
              <a:rPr sz="1800" dirty="0">
                <a:solidFill>
                  <a:srgbClr val="515151"/>
                </a:solidFill>
                <a:latin typeface="Arial"/>
                <a:cs typeface="Arial"/>
              </a:rPr>
              <a:t>навыков</a:t>
            </a:r>
            <a:r>
              <a:rPr sz="1800" spc="-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515151"/>
                </a:solidFill>
                <a:latin typeface="Arial"/>
                <a:cs typeface="Arial"/>
              </a:rPr>
              <a:t>чтения </a:t>
            </a:r>
            <a:r>
              <a:rPr sz="1800" dirty="0">
                <a:solidFill>
                  <a:srgbClr val="515151"/>
                </a:solidFill>
                <a:latin typeface="Arial"/>
                <a:cs typeface="Arial"/>
              </a:rPr>
              <a:t>и</a:t>
            </a:r>
            <a:r>
              <a:rPr sz="1800" spc="-2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515151"/>
                </a:solidFill>
                <a:latin typeface="Arial"/>
                <a:cs typeface="Arial"/>
              </a:rPr>
              <a:t>письма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55496" y="1991105"/>
            <a:ext cx="27774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515151"/>
                </a:solidFill>
                <a:latin typeface="Arial"/>
                <a:cs typeface="Arial"/>
              </a:rPr>
              <a:t>Дошкольное</a:t>
            </a:r>
            <a:r>
              <a:rPr sz="1800" spc="-2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515151"/>
                </a:solidFill>
                <a:latin typeface="Arial"/>
                <a:cs typeface="Arial"/>
              </a:rPr>
              <a:t>образование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901054" y="1943480"/>
            <a:ext cx="26168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515151"/>
                </a:solidFill>
                <a:latin typeface="Arial"/>
                <a:cs typeface="Arial"/>
              </a:rPr>
              <a:t>Начальное</a:t>
            </a:r>
            <a:r>
              <a:rPr sz="1800" spc="-7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515151"/>
                </a:solidFill>
                <a:latin typeface="Arial"/>
                <a:cs typeface="Arial"/>
              </a:rPr>
              <a:t>образование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4719573" y="1472260"/>
            <a:ext cx="36512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0" dirty="0">
                <a:latin typeface="Arial"/>
                <a:cs typeface="Arial"/>
              </a:rPr>
              <a:t>?</a:t>
            </a:r>
            <a:endParaRPr sz="4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67200" y="9144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 любом этапе формирования навыка чтения следует уделять внимание сознательности и выразительности чтения. Понимание прочитанного проверяется с помощью вопросов. Этой же цели служат беседы – как подготовительные, проводимые до чтения, так и по прочитанному тексту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3385542"/>
          </a:xfrm>
        </p:spPr>
        <p:txBody>
          <a:bodyPr/>
          <a:lstStyle/>
          <a:p>
            <a:r>
              <a:rPr lang="ru-RU" dirty="0"/>
              <a:t>Следующий этап формирования навыка чтения характеризуется чтением предложений. При этом ученик нередко теряет строчку, ему приходится возвращаться, перечитывать слова и слоги. Но эта трудность исчезает по мере того, как расширяется "поле чтения" ребёнка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343400"/>
            <a:ext cx="3848366" cy="1752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3505200"/>
            <a:ext cx="4876800" cy="321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3386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2275" y="0"/>
            <a:ext cx="6335649" cy="6308725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28625" y="323913"/>
            <a:ext cx="6812280" cy="6342380"/>
            <a:chOff x="428625" y="323913"/>
            <a:chExt cx="6812280" cy="634238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24075" y="333311"/>
              <a:ext cx="5107051" cy="590397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19248" y="328675"/>
              <a:ext cx="5116830" cy="5913755"/>
            </a:xfrm>
            <a:custGeom>
              <a:avLst/>
              <a:gdLst/>
              <a:ahLst/>
              <a:cxnLst/>
              <a:rect l="l" t="t" r="r" b="b"/>
              <a:pathLst>
                <a:path w="5116830" h="5913755">
                  <a:moveTo>
                    <a:pt x="0" y="5913374"/>
                  </a:moveTo>
                  <a:lnTo>
                    <a:pt x="5116576" y="5913374"/>
                  </a:lnTo>
                  <a:lnTo>
                    <a:pt x="5116576" y="0"/>
                  </a:lnTo>
                  <a:lnTo>
                    <a:pt x="0" y="0"/>
                  </a:lnTo>
                  <a:lnTo>
                    <a:pt x="0" y="5913374"/>
                  </a:lnTo>
                  <a:close/>
                </a:path>
              </a:pathLst>
            </a:custGeom>
            <a:ln w="9525">
              <a:solidFill>
                <a:srgbClr val="9595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28625" y="0"/>
            <a:ext cx="7294880" cy="6670675"/>
            <a:chOff x="428625" y="0"/>
            <a:chExt cx="7294880" cy="66706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84501" y="0"/>
              <a:ext cx="5229225" cy="63373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479675" y="0"/>
              <a:ext cx="5238750" cy="6342380"/>
            </a:xfrm>
            <a:custGeom>
              <a:avLst/>
              <a:gdLst/>
              <a:ahLst/>
              <a:cxnLst/>
              <a:rect l="l" t="t" r="r" b="b"/>
              <a:pathLst>
                <a:path w="5238750" h="6342380">
                  <a:moveTo>
                    <a:pt x="0" y="6342062"/>
                  </a:moveTo>
                  <a:lnTo>
                    <a:pt x="5238750" y="6342062"/>
                  </a:lnTo>
                  <a:lnTo>
                    <a:pt x="5238750" y="0"/>
                  </a:lnTo>
                </a:path>
                <a:path w="5238750" h="6342380">
                  <a:moveTo>
                    <a:pt x="0" y="0"/>
                  </a:moveTo>
                  <a:lnTo>
                    <a:pt x="0" y="6342062"/>
                  </a:lnTo>
                </a:path>
              </a:pathLst>
            </a:custGeom>
            <a:ln w="9525">
              <a:solidFill>
                <a:srgbClr val="9595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7264654" cy="738664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сформированности навыка чтения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153400" cy="4185761"/>
          </a:xfrm>
        </p:spPr>
        <p:txBody>
          <a:bodyPr/>
          <a:lstStyle/>
          <a:p>
            <a:r>
              <a:rPr lang="ru-RU" sz="1600" b="1" dirty="0"/>
              <a:t>Скорость. </a:t>
            </a:r>
            <a:r>
              <a:rPr lang="ru-RU" sz="1600" dirty="0"/>
              <a:t>Хорошая скорость чтения обеспечивается правильным способом чтения</a:t>
            </a:r>
            <a:r>
              <a:rPr lang="ru-RU" sz="1600" dirty="0" smtClean="0"/>
              <a:t>.</a:t>
            </a:r>
          </a:p>
          <a:p>
            <a:r>
              <a:rPr lang="ru-RU" sz="1600" b="1" dirty="0" smtClean="0"/>
              <a:t>Правильность</a:t>
            </a:r>
            <a:r>
              <a:rPr lang="ru-RU" sz="1600" b="1" dirty="0"/>
              <a:t>. </a:t>
            </a:r>
            <a:r>
              <a:rPr lang="ru-RU" sz="1600" dirty="0"/>
              <a:t>Правильный способ чтения: читать слогами, слогами + целыми словами и целыми словами. Неправильный способ чтения: повторы (при чтении предложения предыдущее слово повторяется вместе с последующим несколько раз), возвраты («м — а — </a:t>
            </a:r>
            <a:r>
              <a:rPr lang="ru-RU" sz="1600" dirty="0" err="1"/>
              <a:t>ма</a:t>
            </a:r>
            <a:r>
              <a:rPr lang="ru-RU" sz="1600" dirty="0"/>
              <a:t> — м — мам — а — мама»), побуквенное чтение («</a:t>
            </a:r>
            <a:r>
              <a:rPr lang="ru-RU" sz="1600" dirty="0" err="1"/>
              <a:t>мэ</a:t>
            </a:r>
            <a:r>
              <a:rPr lang="ru-RU" sz="1600" dirty="0"/>
              <a:t> — а — </a:t>
            </a:r>
            <a:r>
              <a:rPr lang="ru-RU" sz="1600" dirty="0" err="1"/>
              <a:t>мэ</a:t>
            </a:r>
            <a:r>
              <a:rPr lang="ru-RU" sz="1600" dirty="0"/>
              <a:t> — а — мама» или «м — а — м — а — мама»), чтение мысленно, а потом </a:t>
            </a:r>
            <a:endParaRPr lang="ru-RU" sz="1600" dirty="0" smtClean="0"/>
          </a:p>
          <a:p>
            <a:r>
              <a:rPr lang="ru-RU" sz="1600" b="1" dirty="0" smtClean="0"/>
              <a:t>Осмысленность</a:t>
            </a:r>
            <a:r>
              <a:rPr lang="ru-RU" sz="1600" b="1" dirty="0"/>
              <a:t>. </a:t>
            </a:r>
            <a:r>
              <a:rPr lang="ru-RU" sz="1600" dirty="0"/>
              <a:t>При осмысленном чтении ребёнок понимает смысл прочитанного с первого прочтения и может пересказать то, о чём прочитал. Механизм осмысленного чтения достаточно сложен: читаю — соотношу с грамматическими нормами и правилами — понимаю — запоминаю. Осмысленность чтения достигается умением видеть и понимать знаки препинания, ведь знаки препинания влияют на интонацию и эмоциональную окраску текста.</a:t>
            </a:r>
          </a:p>
          <a:p>
            <a:r>
              <a:rPr lang="ru-RU" sz="1600" b="1" dirty="0"/>
              <a:t>Плавность. </a:t>
            </a:r>
            <a:r>
              <a:rPr lang="ru-RU" sz="1600" dirty="0"/>
              <a:t>Хорошее, правильно сформированное чтение должно быть плавным (неторопливым), а значит, выразительным. Выразительное чтение незнакомого текста — показатель хорошей техники чтения.</a:t>
            </a:r>
          </a:p>
          <a:p>
            <a:r>
              <a:rPr lang="ru-RU" sz="1600" dirty="0"/>
              <a:t>Если чтение ребёнка соответствует этим четырём показателям — с навыком чтения всё в порядке! Тогда чтение до школы — это хорошо!</a:t>
            </a:r>
          </a:p>
        </p:txBody>
      </p:sp>
    </p:spTree>
    <p:extLst>
      <p:ext uri="{BB962C8B-B14F-4D97-AF65-F5344CB8AC3E}">
        <p14:creationId xmlns:p14="http://schemas.microsoft.com/office/powerpoint/2010/main" val="1460845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828800"/>
            <a:ext cx="4852988" cy="36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578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422605"/>
            <a:ext cx="8056245" cy="46057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1440" marR="753745" indent="-79375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Основные</a:t>
            </a:r>
            <a:r>
              <a:rPr sz="2800" b="1" spc="-11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FFFF"/>
                </a:solidFill>
                <a:latin typeface="Calibri"/>
                <a:cs typeface="Calibri"/>
              </a:rPr>
              <a:t>этапы</a:t>
            </a:r>
            <a:r>
              <a:rPr sz="2800" b="1" spc="-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Calibri"/>
                <a:cs typeface="Calibri"/>
              </a:rPr>
              <a:t>обучения</a:t>
            </a:r>
            <a:r>
              <a:rPr sz="2800" b="1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dirty="0" err="1" smtClean="0">
                <a:solidFill>
                  <a:srgbClr val="FFFFFF"/>
                </a:solidFill>
                <a:latin typeface="Calibri"/>
                <a:cs typeface="Calibri"/>
              </a:rPr>
              <a:t>грамоте</a:t>
            </a:r>
            <a:r>
              <a:rPr lang="en-US" sz="2800" b="1" dirty="0" smtClean="0">
                <a:solidFill>
                  <a:srgbClr val="FFFFFF"/>
                </a:solidFill>
                <a:latin typeface="Calibri"/>
                <a:cs typeface="Calibri"/>
              </a:rPr>
              <a:t>^</a:t>
            </a:r>
            <a:endParaRPr lang="ru-RU" sz="2800" b="1" dirty="0" smtClean="0">
              <a:solidFill>
                <a:srgbClr val="FFFFFF"/>
              </a:solidFill>
              <a:latin typeface="Calibri"/>
              <a:cs typeface="Calibri"/>
            </a:endParaRPr>
          </a:p>
          <a:p>
            <a:pPr marL="91440" marR="753745" indent="-79375">
              <a:lnSpc>
                <a:spcPct val="100000"/>
              </a:lnSpc>
              <a:spcBef>
                <a:spcPts val="95"/>
              </a:spcBef>
            </a:pPr>
            <a:endParaRPr lang="ru-RU" sz="2800" b="1" dirty="0">
              <a:solidFill>
                <a:srgbClr val="FFFFFF"/>
              </a:solidFill>
              <a:latin typeface="Calibri"/>
              <a:cs typeface="Calibri"/>
            </a:endParaRPr>
          </a:p>
          <a:p>
            <a:pPr marL="91440" marR="753745" indent="-79375">
              <a:lnSpc>
                <a:spcPct val="100000"/>
              </a:lnSpc>
              <a:spcBef>
                <a:spcPts val="95"/>
              </a:spcBef>
            </a:pPr>
            <a:endParaRPr sz="2150" dirty="0">
              <a:latin typeface="Calibri"/>
              <a:cs typeface="Calibri"/>
            </a:endParaRPr>
          </a:p>
          <a:p>
            <a:pPr marL="94615">
              <a:lnSpc>
                <a:spcPct val="100000"/>
              </a:lnSpc>
            </a:pPr>
            <a:r>
              <a:rPr sz="2800" b="1" dirty="0">
                <a:solidFill>
                  <a:srgbClr val="515151"/>
                </a:solidFill>
                <a:latin typeface="Calibri"/>
                <a:cs typeface="Calibri"/>
              </a:rPr>
              <a:t>Первый</a:t>
            </a:r>
            <a:r>
              <a:rPr sz="2800" b="1" spc="-8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515151"/>
                </a:solidFill>
                <a:latin typeface="Calibri"/>
                <a:cs typeface="Calibri"/>
              </a:rPr>
              <a:t>этап</a:t>
            </a:r>
            <a:r>
              <a:rPr sz="2800" b="1" spc="-6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–</a:t>
            </a:r>
            <a:r>
              <a:rPr sz="2800" spc="-7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Calibri"/>
                <a:cs typeface="Calibri"/>
              </a:rPr>
              <a:t>отработка</a:t>
            </a:r>
            <a:r>
              <a:rPr sz="2800" spc="-5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Calibri"/>
                <a:cs typeface="Calibri"/>
              </a:rPr>
              <a:t>умений:</a:t>
            </a:r>
            <a:endParaRPr sz="2800" dirty="0">
              <a:latin typeface="Calibri"/>
              <a:cs typeface="Calibri"/>
            </a:endParaRPr>
          </a:p>
          <a:p>
            <a:pPr marL="193675" indent="-18161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194310" algn="l"/>
              </a:tabLst>
            </a:pPr>
            <a:r>
              <a:rPr sz="2800" spc="-10" dirty="0">
                <a:solidFill>
                  <a:srgbClr val="515151"/>
                </a:solidFill>
                <a:latin typeface="Calibri"/>
                <a:cs typeface="Calibri"/>
              </a:rPr>
              <a:t>интонационно</a:t>
            </a:r>
            <a:r>
              <a:rPr sz="2800" spc="-9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Calibri"/>
                <a:cs typeface="Calibri"/>
              </a:rPr>
              <a:t>выделять</a:t>
            </a:r>
            <a:r>
              <a:rPr sz="2800" spc="-8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звук</a:t>
            </a:r>
            <a:r>
              <a:rPr sz="2800" spc="-10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в</a:t>
            </a:r>
            <a:r>
              <a:rPr sz="2800" spc="-8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Calibri"/>
                <a:cs typeface="Calibri"/>
              </a:rPr>
              <a:t>слове;</a:t>
            </a:r>
            <a:endParaRPr sz="2800" dirty="0">
              <a:latin typeface="Calibri"/>
              <a:cs typeface="Calibri"/>
            </a:endParaRPr>
          </a:p>
          <a:p>
            <a:pPr marL="193675" marR="641985" indent="-18161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194310" algn="l"/>
              </a:tabLst>
            </a:pP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называть</a:t>
            </a:r>
            <a:r>
              <a:rPr sz="2800" spc="-114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слова</a:t>
            </a:r>
            <a:r>
              <a:rPr sz="2800" spc="-9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с</a:t>
            </a:r>
            <a:r>
              <a:rPr sz="2800" spc="-10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заданным</a:t>
            </a:r>
            <a:r>
              <a:rPr sz="2800" spc="-10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звуком;</a:t>
            </a:r>
            <a:r>
              <a:rPr sz="2800" spc="-10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Calibri"/>
                <a:cs typeface="Calibri"/>
              </a:rPr>
              <a:t>выделять</a:t>
            </a:r>
            <a:r>
              <a:rPr sz="2800" spc="-9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spc="-50" dirty="0">
                <a:solidFill>
                  <a:srgbClr val="515151"/>
                </a:solidFill>
                <a:latin typeface="Calibri"/>
                <a:cs typeface="Calibri"/>
              </a:rPr>
              <a:t>и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называть</a:t>
            </a:r>
            <a:r>
              <a:rPr sz="2800" spc="-9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первый</a:t>
            </a:r>
            <a:r>
              <a:rPr sz="2800" spc="-6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звук</a:t>
            </a:r>
            <a:r>
              <a:rPr sz="2800" spc="-7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в</a:t>
            </a:r>
            <a:r>
              <a:rPr sz="2800" spc="-5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Calibri"/>
                <a:cs typeface="Calibri"/>
              </a:rPr>
              <a:t>слове;</a:t>
            </a:r>
            <a:endParaRPr sz="2800" dirty="0">
              <a:latin typeface="Calibri"/>
              <a:cs typeface="Calibri"/>
            </a:endParaRPr>
          </a:p>
          <a:p>
            <a:pPr marL="193675" marR="5080" indent="-18161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194310" algn="l"/>
              </a:tabLst>
            </a:pPr>
            <a:r>
              <a:rPr sz="2800" spc="-10" dirty="0">
                <a:solidFill>
                  <a:srgbClr val="515151"/>
                </a:solidFill>
                <a:latin typeface="Calibri"/>
                <a:cs typeface="Calibri"/>
              </a:rPr>
              <a:t>различать</a:t>
            </a:r>
            <a:r>
              <a:rPr sz="2800" spc="-7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515151"/>
                </a:solidFill>
                <a:latin typeface="Calibri"/>
                <a:cs typeface="Calibri"/>
              </a:rPr>
              <a:t>твердые</a:t>
            </a:r>
            <a:r>
              <a:rPr sz="2800" spc="-7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и</a:t>
            </a:r>
            <a:r>
              <a:rPr sz="2800" spc="-8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мягкие</a:t>
            </a:r>
            <a:r>
              <a:rPr sz="2800" spc="-9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dirty="0">
                <a:solidFill>
                  <a:srgbClr val="515151"/>
                </a:solidFill>
                <a:latin typeface="Calibri"/>
                <a:cs typeface="Calibri"/>
              </a:rPr>
              <a:t>парные</a:t>
            </a:r>
            <a:r>
              <a:rPr sz="2800" spc="-7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515151"/>
                </a:solidFill>
                <a:latin typeface="Calibri"/>
                <a:cs typeface="Calibri"/>
              </a:rPr>
              <a:t>согласные</a:t>
            </a:r>
            <a:r>
              <a:rPr sz="2800" spc="-100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515151"/>
                </a:solidFill>
                <a:latin typeface="Calibri"/>
                <a:cs typeface="Calibri"/>
              </a:rPr>
              <a:t>(без </a:t>
            </a:r>
            <a:r>
              <a:rPr sz="2800" spc="-10" dirty="0">
                <a:solidFill>
                  <a:srgbClr val="515151"/>
                </a:solidFill>
                <a:latin typeface="Calibri"/>
                <a:cs typeface="Calibri"/>
              </a:rPr>
              <a:t>введения</a:t>
            </a:r>
            <a:r>
              <a:rPr sz="2800" spc="-125" dirty="0">
                <a:solidFill>
                  <a:srgbClr val="515151"/>
                </a:solidFill>
                <a:latin typeface="Calibri"/>
                <a:cs typeface="Calibri"/>
              </a:rPr>
              <a:t> </a:t>
            </a:r>
            <a:r>
              <a:rPr sz="2800" spc="-10" dirty="0" err="1">
                <a:solidFill>
                  <a:srgbClr val="515151"/>
                </a:solidFill>
                <a:latin typeface="Calibri"/>
                <a:cs typeface="Calibri"/>
              </a:rPr>
              <a:t>терминологии</a:t>
            </a:r>
            <a:r>
              <a:rPr sz="2800" spc="-10" dirty="0" smtClean="0">
                <a:solidFill>
                  <a:srgbClr val="515151"/>
                </a:solidFill>
                <a:latin typeface="Calibri"/>
                <a:cs typeface="Calibri"/>
              </a:rPr>
              <a:t>).</a:t>
            </a:r>
            <a:endParaRPr lang="ru-RU" sz="2800" spc="-10" dirty="0" smtClean="0">
              <a:solidFill>
                <a:srgbClr val="515151"/>
              </a:solidFill>
              <a:latin typeface="Calibri"/>
              <a:cs typeface="Calibri"/>
            </a:endParaRPr>
          </a:p>
          <a:p>
            <a:pPr marL="193675" marR="5080" indent="-18161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194310" algn="l"/>
              </a:tabLst>
            </a:pP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924799" cy="1046440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rgbClr val="FFFFFF"/>
                </a:solidFill>
              </a:rPr>
              <a:t>Чему</a:t>
            </a:r>
            <a:r>
              <a:rPr lang="ru-RU" sz="1800" spc="-125" dirty="0">
                <a:solidFill>
                  <a:srgbClr val="FFFFFF"/>
                </a:solidFill>
              </a:rPr>
              <a:t> </a:t>
            </a:r>
            <a:r>
              <a:rPr lang="ru-RU" sz="1800" spc="-25" dirty="0">
                <a:solidFill>
                  <a:srgbClr val="FFFFFF"/>
                </a:solidFill>
              </a:rPr>
              <a:t>необходимо</a:t>
            </a:r>
            <a:r>
              <a:rPr lang="ru-RU" sz="1800" spc="-95" dirty="0">
                <a:solidFill>
                  <a:srgbClr val="FFFFFF"/>
                </a:solidFill>
              </a:rPr>
              <a:t> </a:t>
            </a:r>
            <a:r>
              <a:rPr lang="ru-RU" sz="1800" dirty="0">
                <a:solidFill>
                  <a:srgbClr val="FFFFFF"/>
                </a:solidFill>
              </a:rPr>
              <a:t>научить</a:t>
            </a:r>
            <a:r>
              <a:rPr lang="ru-RU" sz="1800" spc="-90" dirty="0">
                <a:solidFill>
                  <a:srgbClr val="FFFFFF"/>
                </a:solidFill>
              </a:rPr>
              <a:t> </a:t>
            </a:r>
            <a:r>
              <a:rPr lang="ru-RU" sz="1800" spc="-10" dirty="0" smtClean="0">
                <a:solidFill>
                  <a:srgbClr val="FFFFFF"/>
                </a:solidFill>
              </a:rPr>
              <a:t>ребенка</a:t>
            </a:r>
            <a:r>
              <a:rPr lang="ru-RU" sz="1800" dirty="0" smtClean="0">
                <a:solidFill>
                  <a:srgbClr val="FFFFFF"/>
                </a:solidFill>
              </a:rPr>
              <a:t> в</a:t>
            </a:r>
            <a:r>
              <a:rPr lang="ru-RU" sz="1800" spc="-15" dirty="0" smtClean="0">
                <a:solidFill>
                  <a:srgbClr val="FFFFFF"/>
                </a:solidFill>
              </a:rPr>
              <a:t> </a:t>
            </a:r>
            <a:r>
              <a:rPr lang="ru-RU" sz="1800" spc="-10" dirty="0">
                <a:solidFill>
                  <a:srgbClr val="FFFFFF"/>
                </a:solidFill>
              </a:rPr>
              <a:t>процессе </a:t>
            </a:r>
            <a:r>
              <a:rPr lang="ru-RU" sz="1800" spc="-25" dirty="0">
                <a:solidFill>
                  <a:srgbClr val="FFFFFF"/>
                </a:solidFill>
              </a:rPr>
              <a:t>подготовки</a:t>
            </a:r>
            <a:r>
              <a:rPr lang="ru-RU" sz="1800" spc="-60" dirty="0">
                <a:solidFill>
                  <a:srgbClr val="FFFFFF"/>
                </a:solidFill>
              </a:rPr>
              <a:t> </a:t>
            </a:r>
            <a:r>
              <a:rPr lang="ru-RU" sz="1800" dirty="0">
                <a:solidFill>
                  <a:srgbClr val="FFFFFF"/>
                </a:solidFill>
              </a:rPr>
              <a:t>к</a:t>
            </a:r>
            <a:r>
              <a:rPr lang="ru-RU" sz="1800" spc="-50" dirty="0">
                <a:solidFill>
                  <a:srgbClr val="FFFFFF"/>
                </a:solidFill>
              </a:rPr>
              <a:t> </a:t>
            </a:r>
            <a:r>
              <a:rPr lang="ru-RU" sz="1800" spc="-10" dirty="0">
                <a:solidFill>
                  <a:srgbClr val="FFFFFF"/>
                </a:solidFill>
              </a:rPr>
              <a:t>овладению</a:t>
            </a:r>
            <a:r>
              <a:rPr lang="ru-RU" sz="1800" spc="-60" dirty="0">
                <a:solidFill>
                  <a:srgbClr val="FFFFFF"/>
                </a:solidFill>
              </a:rPr>
              <a:t> </a:t>
            </a:r>
            <a:r>
              <a:rPr lang="ru-RU" sz="1800" spc="-10" dirty="0">
                <a:solidFill>
                  <a:srgbClr val="FFFFFF"/>
                </a:solidFill>
              </a:rPr>
              <a:t>чтением</a:t>
            </a:r>
            <a:r>
              <a:rPr lang="ru-RU" sz="1800" spc="-65" dirty="0">
                <a:solidFill>
                  <a:srgbClr val="FFFFFF"/>
                </a:solidFill>
              </a:rPr>
              <a:t> </a:t>
            </a:r>
            <a:r>
              <a:rPr lang="ru-RU" sz="1800" dirty="0">
                <a:solidFill>
                  <a:srgbClr val="FFFFFF"/>
                </a:solidFill>
              </a:rPr>
              <a:t>и</a:t>
            </a:r>
            <a:r>
              <a:rPr lang="ru-RU" sz="1800" spc="-60" dirty="0">
                <a:solidFill>
                  <a:srgbClr val="FFFFFF"/>
                </a:solidFill>
              </a:rPr>
              <a:t> </a:t>
            </a:r>
            <a:r>
              <a:rPr lang="ru-RU" sz="1800" spc="-10" dirty="0" smtClean="0">
                <a:solidFill>
                  <a:srgbClr val="FFFFFF"/>
                </a:solidFill>
              </a:rPr>
              <a:t>письмом?</a:t>
            </a:r>
            <a:br>
              <a:rPr lang="ru-RU" sz="1800" spc="-10" dirty="0" smtClean="0">
                <a:solidFill>
                  <a:srgbClr val="FFFFFF"/>
                </a:solidFill>
              </a:rPr>
            </a:br>
            <a: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endParaRPr lang="ru-RU" sz="1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923330"/>
          </a:xfrm>
        </p:spPr>
        <p:txBody>
          <a:bodyPr/>
          <a:lstStyle/>
          <a:p>
            <a:r>
              <a:rPr lang="ru-RU" spc="-10" dirty="0" smtClean="0">
                <a:solidFill>
                  <a:schemeClr val="tx1"/>
                </a:solidFill>
                <a:latin typeface="Arial"/>
                <a:cs typeface="Arial"/>
              </a:rPr>
              <a:t>Выделять</a:t>
            </a:r>
            <a:r>
              <a:rPr lang="ru-RU" spc="-95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ru-RU" dirty="0">
                <a:solidFill>
                  <a:schemeClr val="tx1"/>
                </a:solidFill>
                <a:latin typeface="Arial"/>
                <a:cs typeface="Arial"/>
              </a:rPr>
              <a:t>часто</a:t>
            </a:r>
            <a:r>
              <a:rPr lang="ru-RU" spc="-9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ru-RU" spc="-10" dirty="0">
                <a:solidFill>
                  <a:schemeClr val="tx1"/>
                </a:solidFill>
                <a:latin typeface="Arial"/>
                <a:cs typeface="Arial"/>
              </a:rPr>
              <a:t>встречающийся</a:t>
            </a:r>
            <a:r>
              <a:rPr lang="ru-RU" spc="-9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ru-RU" dirty="0">
                <a:solidFill>
                  <a:schemeClr val="tx1"/>
                </a:solidFill>
                <a:latin typeface="Arial"/>
                <a:cs typeface="Arial"/>
              </a:rPr>
              <a:t>в</a:t>
            </a:r>
            <a:r>
              <a:rPr lang="ru-RU" spc="-12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ru-RU" dirty="0">
                <a:solidFill>
                  <a:schemeClr val="tx1"/>
                </a:solidFill>
                <a:latin typeface="Arial"/>
                <a:cs typeface="Arial"/>
              </a:rPr>
              <a:t>словах</a:t>
            </a:r>
            <a:r>
              <a:rPr lang="ru-RU" spc="-1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ru-RU" spc="-10" dirty="0" smtClean="0">
                <a:solidFill>
                  <a:schemeClr val="tx1"/>
                </a:solidFill>
                <a:latin typeface="Arial"/>
                <a:cs typeface="Arial"/>
              </a:rPr>
              <a:t>звук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1415772"/>
          </a:xfrm>
        </p:spPr>
        <p:txBody>
          <a:bodyPr/>
          <a:lstStyle/>
          <a:p>
            <a:r>
              <a:rPr lang="ru-RU" sz="1800" spc="-10" dirty="0">
                <a:solidFill>
                  <a:schemeClr val="tx1"/>
                </a:solidFill>
                <a:latin typeface="Arial"/>
                <a:cs typeface="Arial"/>
              </a:rPr>
              <a:t>Называть</a:t>
            </a:r>
            <a:r>
              <a:rPr lang="ru-RU" sz="1800" dirty="0">
                <a:solidFill>
                  <a:schemeClr val="tx1"/>
                </a:solidFill>
                <a:latin typeface="Arial"/>
                <a:cs typeface="Arial"/>
              </a:rPr>
              <a:t>	</a:t>
            </a:r>
            <a:r>
              <a:rPr lang="ru-RU" sz="1800" spc="-10" dirty="0">
                <a:solidFill>
                  <a:schemeClr val="tx1"/>
                </a:solidFill>
                <a:latin typeface="Arial"/>
                <a:cs typeface="Arial"/>
              </a:rPr>
              <a:t>слова</a:t>
            </a:r>
            <a:r>
              <a:rPr lang="ru-RU" sz="1800" dirty="0">
                <a:solidFill>
                  <a:schemeClr val="tx1"/>
                </a:solidFill>
                <a:latin typeface="Arial"/>
                <a:cs typeface="Arial"/>
              </a:rPr>
              <a:t>	</a:t>
            </a:r>
            <a:r>
              <a:rPr lang="ru-RU" sz="1800" spc="-25" dirty="0" smtClean="0">
                <a:solidFill>
                  <a:schemeClr val="tx1"/>
                </a:solidFill>
                <a:latin typeface="Arial"/>
                <a:cs typeface="Arial"/>
              </a:rPr>
              <a:t>по</a:t>
            </a:r>
            <a:r>
              <a:rPr lang="ru-RU" sz="18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ru-RU" sz="1800" spc="-20" dirty="0" smtClean="0">
                <a:solidFill>
                  <a:schemeClr val="tx1"/>
                </a:solidFill>
                <a:latin typeface="Arial"/>
                <a:cs typeface="Arial"/>
              </a:rPr>
              <a:t>определенному </a:t>
            </a:r>
            <a:r>
              <a:rPr lang="ru-RU" sz="1800" spc="-10" dirty="0">
                <a:solidFill>
                  <a:schemeClr val="tx1"/>
                </a:solidFill>
                <a:latin typeface="Arial"/>
                <a:cs typeface="Arial"/>
              </a:rPr>
              <a:t>фонематическому</a:t>
            </a:r>
            <a:r>
              <a:rPr lang="ru-RU" sz="1800" spc="-65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ru-RU" sz="1800" spc="-10" dirty="0">
                <a:solidFill>
                  <a:schemeClr val="tx1"/>
                </a:solidFill>
                <a:latin typeface="Arial"/>
                <a:cs typeface="Arial"/>
              </a:rPr>
              <a:t>признаку </a:t>
            </a:r>
            <a:endParaRPr lang="ru-RU" sz="1800" spc="-1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endParaRPr lang="ru-RU" sz="1800" spc="-10" dirty="0">
              <a:solidFill>
                <a:schemeClr val="tx1"/>
              </a:solidFill>
              <a:latin typeface="Arial"/>
              <a:cs typeface="Arial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629234"/>
            <a:ext cx="3883489" cy="25605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618" y="2768029"/>
            <a:ext cx="4072723" cy="2282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421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22896" y="3717369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latin typeface="+mj-lt"/>
              </a:rPr>
              <a:t>Чтобы объяснить ребёнку различие между гласными и согласными звуками, предложите их пропеть. У него легко получится протянуть «</a:t>
            </a:r>
            <a:r>
              <a:rPr lang="ru-RU" dirty="0" err="1" smtClean="0">
                <a:latin typeface="+mj-lt"/>
              </a:rPr>
              <a:t>ууу</a:t>
            </a:r>
            <a:r>
              <a:rPr lang="ru-RU" dirty="0" smtClean="0">
                <a:latin typeface="+mj-lt"/>
              </a:rPr>
              <a:t>», «</a:t>
            </a:r>
            <a:r>
              <a:rPr lang="ru-RU" dirty="0" err="1" smtClean="0">
                <a:latin typeface="+mj-lt"/>
              </a:rPr>
              <a:t>ааа</a:t>
            </a:r>
            <a:r>
              <a:rPr lang="ru-RU" dirty="0" smtClean="0">
                <a:latin typeface="+mj-lt"/>
              </a:rPr>
              <a:t>», «</a:t>
            </a:r>
            <a:r>
              <a:rPr lang="ru-RU" dirty="0" err="1" smtClean="0">
                <a:latin typeface="+mj-lt"/>
              </a:rPr>
              <a:t>эээ</a:t>
            </a:r>
            <a:r>
              <a:rPr lang="ru-RU" dirty="0" smtClean="0">
                <a:latin typeface="+mj-lt"/>
              </a:rPr>
              <a:t>». А вот «к», «с», «т» не получится. Если малыш попытается вам продемонстрировать, как он поёт звук «р», или «н», попросите его прислушаться к пению. </a:t>
            </a:r>
            <a:endParaRPr lang="ru-RU" dirty="0">
              <a:latin typeface="+mj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2633" y="345043"/>
            <a:ext cx="5893054" cy="369332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Гласные и согласные звуки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378267"/>
            <a:ext cx="3977640" cy="4924425"/>
          </a:xfrm>
        </p:spPr>
        <p:txBody>
          <a:bodyPr/>
          <a:lstStyle/>
          <a:p>
            <a:r>
              <a:rPr lang="ru-RU" sz="1600" dirty="0"/>
              <a:t>Начинать будем не с гласных и согласных звуков. Сначала обратим внимание ребёнка на то, что вокруг нас много разных  звуков: шелест листвы, щебет птиц, грохот машин, скрип двери, телефонный звонок  и т. д. На этом этапе, я предлагаю ребёнку игру: «Угадай, что звучит».  Приготовим «арсенал» звучащих игрушек. Например,  бубен, колокольчик, маракасы, деревянные палочки и даже листы бумаги подойдут. Каждый предмет даём ребёнку потрогать, пошуметь, погреметь, бумагой </a:t>
            </a:r>
            <a:r>
              <a:rPr lang="ru-RU" sz="1600" dirty="0" err="1"/>
              <a:t>пошуршать</a:t>
            </a:r>
            <a:r>
              <a:rPr lang="ru-RU" sz="1600" dirty="0"/>
              <a:t> и т. д. Потом садимся спиной друг к другу и начинаем угадывать. Обязательно меняемся ролями. Поговорим с ребёнком  о том, что все предметы сделаны из разных материалов. Поэтому и звучат по-разному: колокольчик из металла, палочки из дерева…А вот из чего сделаны слова, которые мы произносим?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1938992"/>
          </a:xfrm>
        </p:spPr>
        <p:txBody>
          <a:bodyPr/>
          <a:lstStyle/>
          <a:p>
            <a:pPr algn="just"/>
            <a:r>
              <a:rPr lang="ru-RU" sz="1800" dirty="0"/>
              <a:t>Вот и добрались до самого главного! А слова состоят из звуков. Но не из любых, а из звуков человеческой речи. Эти звуки возникают  тогда, когда «работают» органы речи: язык, губы, зубы, голосовые связки</a:t>
            </a:r>
            <a:r>
              <a:rPr lang="ru-RU" sz="1800" dirty="0" smtClean="0"/>
              <a:t>.</a:t>
            </a:r>
            <a:endParaRPr lang="ru-RU" sz="1800" dirty="0"/>
          </a:p>
          <a:p>
            <a:pPr algn="just"/>
            <a:r>
              <a:rPr lang="ru-RU" sz="1800" dirty="0"/>
              <a:t>И звуки человеческой речи РАЗНЫЕ.</a:t>
            </a:r>
          </a:p>
        </p:txBody>
      </p:sp>
    </p:spTree>
    <p:extLst>
      <p:ext uri="{BB962C8B-B14F-4D97-AF65-F5344CB8AC3E}">
        <p14:creationId xmlns:p14="http://schemas.microsoft.com/office/powerpoint/2010/main" val="3938789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38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1887</TotalTime>
  <Words>1986</Words>
  <Application>Microsoft Office PowerPoint</Application>
  <PresentationFormat>Экран (4:3)</PresentationFormat>
  <Paragraphs>125</Paragraphs>
  <Slides>44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9" baseType="lpstr">
      <vt:lpstr>Times New Roman</vt:lpstr>
      <vt:lpstr>Arial</vt:lpstr>
      <vt:lpstr>Calibri</vt:lpstr>
      <vt:lpstr>Symbol</vt:lpstr>
      <vt:lpstr>Office Theme</vt:lpstr>
      <vt:lpstr>Обучение чтению дошкольников в детском саду на Марсовом поле</vt:lpstr>
      <vt:lpstr>Подготовка к обучению чтению и обучение чтению</vt:lpstr>
      <vt:lpstr>Презентация PowerPoint</vt:lpstr>
      <vt:lpstr>?</vt:lpstr>
      <vt:lpstr>Презентация PowerPoint</vt:lpstr>
      <vt:lpstr>Презентация PowerPoint</vt:lpstr>
      <vt:lpstr>Чему необходимо научить ребенка в процессе подготовки к овладению чтением и письмом?  </vt:lpstr>
      <vt:lpstr>Гласные и согласные звуки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Второй этап – обучение детей действию звукового состава слова. В ходе проведения звукового анализа слов идет моделирование звукового состава слова с помощью фишек.</vt:lpstr>
      <vt:lpstr>Перечислим операции действия звукового анализа:</vt:lpstr>
      <vt:lpstr>Чему необходимо научить ребенка в процессе подготовки к овладению чтением и письмом? </vt:lpstr>
      <vt:lpstr>Чему необходимо научить ребенка в процессе подготовки к овладению чтением и письмом?</vt:lpstr>
      <vt:lpstr>Чему необходимо научить ребенка в процессе подготовки к овладению чтением и письмом?</vt:lpstr>
      <vt:lpstr>Чему необходимо научить ребенка в процессе подготовки к овладению чтением и письмом?</vt:lpstr>
      <vt:lpstr>Развитие связной речи</vt:lpstr>
      <vt:lpstr>Презентация PowerPoint</vt:lpstr>
      <vt:lpstr>Знакомство с буквами в 3-4 года</vt:lpstr>
      <vt:lpstr>Знакомство с буквами 4-5 лет</vt:lpstr>
      <vt:lpstr>Третий этап – это этап знакомства с буквами, обозначающими гласные звуки. </vt:lpstr>
      <vt:lpstr>Презентация PowerPoint</vt:lpstr>
      <vt:lpstr>Презентация PowerPoint</vt:lpstr>
      <vt:lpstr>Слогослияние гласных</vt:lpstr>
      <vt:lpstr>Презентация PowerPoint</vt:lpstr>
      <vt:lpstr>Слогослияние сначала закрытые, затем открытые слоги !!!!  Жукова Н.С.</vt:lpstr>
      <vt:lpstr>Косинова Е. М.</vt:lpstr>
      <vt:lpstr>Молчанова О.Г.</vt:lpstr>
      <vt:lpstr>Грамматические основы и орфограммы Деление слов на слоги</vt:lpstr>
      <vt:lpstr>Презентация PowerPoint</vt:lpstr>
      <vt:lpstr>Грамматические основы и орфограммы Ударный слог, маленькая и большая буквы</vt:lpstr>
      <vt:lpstr>Письменные упражнения для закрепления навыка деления слов на слоги</vt:lpstr>
      <vt:lpstr>Презентация PowerPoint</vt:lpstr>
      <vt:lpstr>Грамматические основы и орфограммы Предложение, схема предложения.</vt:lpstr>
      <vt:lpstr>Пятый этап – отработка механизма чтения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Показатели сформированности навыка чтения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tatero73</dc:creator>
  <cp:lastModifiedBy>Методический Кабинет</cp:lastModifiedBy>
  <cp:revision>37</cp:revision>
  <cp:lastPrinted>2022-04-25T13:57:32Z</cp:lastPrinted>
  <dcterms:created xsi:type="dcterms:W3CDTF">2021-12-22T23:42:40Z</dcterms:created>
  <dcterms:modified xsi:type="dcterms:W3CDTF">2022-04-25T14:14:09Z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3003557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