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2" r:id="rId4"/>
    <p:sldId id="258" r:id="rId5"/>
    <p:sldId id="260" r:id="rId6"/>
    <p:sldId id="259" r:id="rId7"/>
    <p:sldId id="261" r:id="rId8"/>
    <p:sldId id="263" r:id="rId9"/>
    <p:sldId id="264" r:id="rId10"/>
    <p:sldId id="269" r:id="rId11"/>
    <p:sldId id="270" r:id="rId12"/>
    <p:sldId id="268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12C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1%82%D0%B5%D1%80%D0%B5%D0%BE%D1%82%D0%B8%D0%BF_%D0%BF%D0%BE%D0%B2%D0%B5%D0%B4%D0%B5%D0%BD%D0%B8%D1%8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611560" y="4221088"/>
            <a:ext cx="7638616" cy="154435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err="1" smtClean="0"/>
              <a:t>Гендерный</a:t>
            </a:r>
            <a:r>
              <a:rPr lang="ru-RU" sz="4000" b="1" dirty="0" smtClean="0"/>
              <a:t> подход в организации двигательной активности дошкольников</a:t>
            </a:r>
            <a:endParaRPr lang="ru-RU" sz="4000" b="1" dirty="0"/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80728"/>
            <a:ext cx="5338936" cy="5184576"/>
          </a:xfrm>
        </p:spPr>
        <p:txBody>
          <a:bodyPr>
            <a:normAutofit fontScale="70000" lnSpcReduction="20000"/>
          </a:bodyPr>
          <a:lstStyle/>
          <a:p>
            <a:pPr>
              <a:buClr>
                <a:srgbClr val="DE12C6"/>
              </a:buClr>
              <a:buSzPct val="150000"/>
            </a:pPr>
            <a:r>
              <a:rPr lang="ru-RU" sz="3400" b="1" dirty="0" smtClean="0">
                <a:latin typeface="Calibri" pitchFamily="34" charset="0"/>
              </a:rPr>
              <a:t>Качество выполнения упражнений (м.- четкость, д. </a:t>
            </a:r>
            <a:r>
              <a:rPr lang="ru-RU" sz="3400" b="1" dirty="0" smtClean="0">
                <a:latin typeface="Calibri" pitchFamily="34" charset="0"/>
              </a:rPr>
              <a:t>– грация</a:t>
            </a:r>
            <a:r>
              <a:rPr lang="ru-RU" sz="3400" b="1" dirty="0" smtClean="0">
                <a:latin typeface="Calibri" pitchFamily="34" charset="0"/>
              </a:rPr>
              <a:t>).</a:t>
            </a:r>
          </a:p>
          <a:p>
            <a:pPr>
              <a:buSzPct val="150000"/>
              <a:buNone/>
            </a:pPr>
            <a:endParaRPr lang="ru-RU" sz="3400" b="1" dirty="0" smtClean="0">
              <a:latin typeface="Calibri" pitchFamily="34" charset="0"/>
            </a:endParaRPr>
          </a:p>
          <a:p>
            <a:pPr>
              <a:buSzPct val="150000"/>
            </a:pPr>
            <a:r>
              <a:rPr lang="ru-RU" sz="3400" b="1" dirty="0" smtClean="0">
                <a:latin typeface="Calibri" pitchFamily="34" charset="0"/>
              </a:rPr>
              <a:t>Оценка действий (м. – оценка их действий, д. – кто и как).</a:t>
            </a:r>
          </a:p>
          <a:p>
            <a:pPr>
              <a:buSzPct val="150000"/>
            </a:pPr>
            <a:endParaRPr lang="ru-RU" sz="3400" b="1" dirty="0" smtClean="0">
              <a:latin typeface="Calibri" pitchFamily="34" charset="0"/>
            </a:endParaRPr>
          </a:p>
          <a:p>
            <a:pPr>
              <a:buClr>
                <a:srgbClr val="DE12C6"/>
              </a:buClr>
              <a:buSzPct val="150000"/>
            </a:pPr>
            <a:r>
              <a:rPr lang="ru-RU" sz="3400" b="1" dirty="0" smtClean="0">
                <a:latin typeface="Calibri" pitchFamily="34" charset="0"/>
              </a:rPr>
              <a:t>Замечания (м.– глаголы, конкретное действие, д. – прилагательные, красивое выполнение упражнения).</a:t>
            </a:r>
          </a:p>
          <a:p>
            <a:pPr>
              <a:buSzPct val="150000"/>
            </a:pPr>
            <a:endParaRPr lang="ru-RU" sz="3400" b="1" dirty="0" smtClean="0">
              <a:latin typeface="Calibri" pitchFamily="34" charset="0"/>
            </a:endParaRPr>
          </a:p>
          <a:p>
            <a:pPr>
              <a:buSzPct val="150000"/>
            </a:pPr>
            <a:r>
              <a:rPr lang="ru-RU" sz="3400" b="1" dirty="0" smtClean="0">
                <a:latin typeface="Calibri" pitchFamily="34" charset="0"/>
              </a:rPr>
              <a:t>Расстановка и уборка (м. </a:t>
            </a:r>
            <a:r>
              <a:rPr lang="ru-RU" sz="3400" b="1" dirty="0" smtClean="0">
                <a:latin typeface="Calibri" pitchFamily="34" charset="0"/>
              </a:rPr>
              <a:t>– тяжелые</a:t>
            </a:r>
            <a:r>
              <a:rPr lang="ru-RU" sz="3400" b="1" dirty="0" smtClean="0">
                <a:latin typeface="Calibri" pitchFamily="34" charset="0"/>
              </a:rPr>
              <a:t>, д. -легкие).</a:t>
            </a:r>
          </a:p>
          <a:p>
            <a:pPr>
              <a:buSzPct val="150000"/>
              <a:buNone/>
            </a:pPr>
            <a:endParaRPr lang="ru-RU" sz="3400" b="1" dirty="0" smtClean="0">
              <a:latin typeface="Calibri" pitchFamily="34" charset="0"/>
            </a:endParaRPr>
          </a:p>
          <a:p>
            <a:pPr>
              <a:buClr>
                <a:srgbClr val="DE12C6"/>
              </a:buClr>
              <a:buSzPct val="150000"/>
            </a:pPr>
            <a:r>
              <a:rPr lang="ru-RU" sz="3400" b="1" dirty="0" smtClean="0">
                <a:latin typeface="Calibri" pitchFamily="34" charset="0"/>
              </a:rPr>
              <a:t>Распределение ролей в подвижных играх (м</a:t>
            </a:r>
            <a:r>
              <a:rPr lang="ru-RU" sz="3400" b="1" dirty="0" smtClean="0">
                <a:latin typeface="Calibri" pitchFamily="34" charset="0"/>
              </a:rPr>
              <a:t>.- медведи</a:t>
            </a:r>
            <a:r>
              <a:rPr lang="ru-RU" sz="3400" b="1" dirty="0" smtClean="0">
                <a:latin typeface="Calibri" pitchFamily="34" charset="0"/>
              </a:rPr>
              <a:t>, д.- пчелки)</a:t>
            </a:r>
            <a:r>
              <a:rPr lang="ru-RU" sz="3000" b="1" dirty="0" smtClean="0">
                <a:latin typeface="Calibri" pitchFamily="34" charset="0"/>
              </a:rPr>
              <a:t>.</a:t>
            </a:r>
          </a:p>
          <a:p>
            <a:pPr>
              <a:buSzPct val="150000"/>
            </a:pPr>
            <a:endParaRPr lang="ru-RU" dirty="0"/>
          </a:p>
        </p:txBody>
      </p:sp>
      <p:pic>
        <p:nvPicPr>
          <p:cNvPr id="7" name="Содержимое 17" descr="Vorobeyph0015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6156176" y="1556792"/>
            <a:ext cx="2453400" cy="2160240"/>
          </a:xfrm>
          <a:prstGeom prst="rect">
            <a:avLst/>
          </a:prstGeom>
          <a:ln>
            <a:noFill/>
            <a:prstDash val="sysDash"/>
            <a:miter lim="800000"/>
          </a:ln>
        </p:spPr>
      </p:pic>
      <p:pic>
        <p:nvPicPr>
          <p:cNvPr id="8" name="Содержимое 17" descr="Vorobeyph00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3861048"/>
            <a:ext cx="2448272" cy="2160240"/>
          </a:xfrm>
          <a:prstGeom prst="rect">
            <a:avLst/>
          </a:prstGeom>
          <a:ln>
            <a:noFill/>
            <a:prstDash val="sysDash"/>
            <a:miter lim="800000"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b="1" dirty="0" smtClean="0"/>
          </a:p>
          <a:p>
            <a:r>
              <a:rPr lang="ru-RU" dirty="0" smtClean="0">
                <a:latin typeface="Calibri" pitchFamily="34" charset="0"/>
              </a:rPr>
              <a:t>Вопрос </a:t>
            </a:r>
            <a:r>
              <a:rPr lang="ru-RU" dirty="0" err="1" smtClean="0">
                <a:latin typeface="Calibri" pitchFamily="34" charset="0"/>
              </a:rPr>
              <a:t>гендерного</a:t>
            </a:r>
            <a:r>
              <a:rPr lang="ru-RU" dirty="0" smtClean="0">
                <a:latin typeface="Calibri" pitchFamily="34" charset="0"/>
              </a:rPr>
              <a:t> воспитания очень важный и непростой и требует  более пристального нашего внимания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endParaRPr lang="ru-RU" dirty="0" smtClean="0">
              <a:latin typeface="Calibri" pitchFamily="34" charset="0"/>
            </a:endParaRPr>
          </a:p>
          <a:p>
            <a:pPr lvl="0"/>
            <a:r>
              <a:rPr lang="ru-RU" dirty="0" smtClean="0">
                <a:latin typeface="Calibri" pitchFamily="34" charset="0"/>
              </a:rPr>
              <a:t>В</a:t>
            </a:r>
            <a:r>
              <a:rPr lang="ru-RU" dirty="0" smtClean="0">
                <a:latin typeface="Calibri" pitchFamily="34" charset="0"/>
              </a:rPr>
              <a:t>ажно </a:t>
            </a:r>
            <a:r>
              <a:rPr lang="ru-RU" dirty="0" smtClean="0">
                <a:latin typeface="Calibri" pitchFamily="34" charset="0"/>
              </a:rPr>
              <a:t>делать акцент на привитие общей культуры взаимодействия разных </a:t>
            </a:r>
            <a:r>
              <a:rPr lang="ru-RU" dirty="0" smtClean="0">
                <a:latin typeface="Calibri" pitchFamily="34" charset="0"/>
              </a:rPr>
              <a:t>личностей.</a:t>
            </a:r>
            <a:endParaRPr lang="ru-RU" dirty="0" smtClean="0">
              <a:latin typeface="Calibri" pitchFamily="34" charset="0"/>
            </a:endParaRPr>
          </a:p>
          <a:p>
            <a:pPr lvl="0">
              <a:buNone/>
            </a:pPr>
            <a:endParaRPr lang="ru-RU" dirty="0" smtClean="0">
              <a:latin typeface="Calibri" pitchFamily="34" charset="0"/>
            </a:endParaRPr>
          </a:p>
          <a:p>
            <a:pPr lvl="0"/>
            <a:r>
              <a:rPr lang="ru-RU" dirty="0" smtClean="0">
                <a:latin typeface="Calibri" pitchFamily="34" charset="0"/>
              </a:rPr>
              <a:t>Важно избавляться </a:t>
            </a:r>
            <a:r>
              <a:rPr lang="ru-RU" dirty="0" err="1" smtClean="0">
                <a:latin typeface="Calibri" pitchFamily="34" charset="0"/>
              </a:rPr>
              <a:t>гендерных</a:t>
            </a:r>
            <a:r>
              <a:rPr lang="ru-RU" dirty="0" smtClean="0">
                <a:latin typeface="Calibri" pitchFamily="34" charset="0"/>
              </a:rPr>
              <a:t> стереотипов .</a:t>
            </a:r>
            <a:endParaRPr lang="ru-RU" dirty="0" smtClean="0">
              <a:latin typeface="Calibri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>
                <a:solidFill>
                  <a:srgbClr val="FF0000"/>
                </a:solidFill>
                <a:latin typeface="Calibri" pitchFamily="34" charset="0"/>
              </a:rPr>
              <a:t>Выводы.</a:t>
            </a:r>
            <a:endParaRPr lang="ru-RU" sz="6000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7463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Calibri" pitchFamily="34" charset="0"/>
              </a:rPr>
              <a:t>Литература.</a:t>
            </a:r>
            <a:endParaRPr lang="ru-RU" sz="1400" b="1" dirty="0" smtClean="0">
              <a:latin typeface="Calibri" pitchFamily="34" charset="0"/>
            </a:endParaRPr>
          </a:p>
          <a:p>
            <a:pPr>
              <a:buNone/>
            </a:pPr>
            <a:endParaRPr lang="ru-RU" sz="1400" dirty="0" smtClean="0">
              <a:latin typeface="Calibri" pitchFamily="34" charset="0"/>
            </a:endParaRPr>
          </a:p>
          <a:p>
            <a:pPr lvl="0"/>
            <a:r>
              <a:rPr lang="ru-RU" sz="1400" b="1" dirty="0" smtClean="0">
                <a:latin typeface="Calibri" pitchFamily="34" charset="0"/>
              </a:rPr>
              <a:t>Некоторые </a:t>
            </a:r>
            <a:r>
              <a:rPr lang="ru-RU" sz="1400" b="1" dirty="0" smtClean="0">
                <a:latin typeface="Calibri" pitchFamily="34" charset="0"/>
              </a:rPr>
              <a:t>вопросы дифференцированного подхода в физическом воспитании мальчиков и </a:t>
            </a:r>
            <a:r>
              <a:rPr lang="ru-RU" sz="1400" b="1" dirty="0" smtClean="0">
                <a:latin typeface="Calibri" pitchFamily="34" charset="0"/>
              </a:rPr>
              <a:t>девочек.</a:t>
            </a:r>
            <a:r>
              <a:rPr lang="ru-RU" sz="1400" b="1" dirty="0" smtClean="0">
                <a:latin typeface="Calibri" pitchFamily="34" charset="0"/>
              </a:rPr>
              <a:t> </a:t>
            </a:r>
            <a:r>
              <a:rPr lang="ru-RU" sz="1400" b="1" dirty="0" err="1" smtClean="0">
                <a:latin typeface="Calibri" pitchFamily="34" charset="0"/>
              </a:rPr>
              <a:t>Бочарова</a:t>
            </a:r>
            <a:r>
              <a:rPr lang="ru-RU" sz="1400" b="1" dirty="0" smtClean="0">
                <a:latin typeface="Calibri" pitchFamily="34" charset="0"/>
              </a:rPr>
              <a:t> Н. </a:t>
            </a:r>
            <a:endParaRPr lang="ru-RU" sz="1400" b="1" dirty="0" smtClean="0">
              <a:latin typeface="Calibri" pitchFamily="34" charset="0"/>
            </a:endParaRPr>
          </a:p>
          <a:p>
            <a:pPr lvl="0"/>
            <a:r>
              <a:rPr lang="ru-RU" sz="1400" b="1" dirty="0" smtClean="0">
                <a:latin typeface="Calibri" pitchFamily="34" charset="0"/>
              </a:rPr>
              <a:t>Дошкольное </a:t>
            </a:r>
            <a:r>
              <a:rPr lang="ru-RU" sz="1400" b="1" dirty="0" smtClean="0">
                <a:latin typeface="Calibri" pitchFamily="34" charset="0"/>
              </a:rPr>
              <a:t>воспитание, 1997. № 12. С. 72-75. 2. </a:t>
            </a:r>
            <a:r>
              <a:rPr lang="ru-RU" sz="1400" b="1" dirty="0" err="1" smtClean="0">
                <a:latin typeface="Calibri" pitchFamily="34" charset="0"/>
              </a:rPr>
              <a:t>Микушева</a:t>
            </a:r>
            <a:r>
              <a:rPr lang="ru-RU" sz="1400" b="1" dirty="0" smtClean="0">
                <a:latin typeface="Calibri" pitchFamily="34" charset="0"/>
              </a:rPr>
              <a:t> Т. В</a:t>
            </a:r>
            <a:r>
              <a:rPr lang="ru-RU" sz="1400" b="1" dirty="0" smtClean="0">
                <a:latin typeface="Calibri" pitchFamily="34" charset="0"/>
              </a:rPr>
              <a:t>.</a:t>
            </a:r>
          </a:p>
          <a:p>
            <a:pPr lvl="0"/>
            <a:r>
              <a:rPr lang="ru-RU" sz="1400" b="1" dirty="0" smtClean="0">
                <a:latin typeface="Calibri" pitchFamily="34" charset="0"/>
              </a:rPr>
              <a:t> </a:t>
            </a:r>
            <a:r>
              <a:rPr lang="ru-RU" sz="1400" b="1" dirty="0" smtClean="0">
                <a:latin typeface="Calibri" pitchFamily="34" charset="0"/>
              </a:rPr>
              <a:t>Раздельное воспитание: за и против / Т. В. </a:t>
            </a:r>
            <a:r>
              <a:rPr lang="ru-RU" sz="1400" b="1" dirty="0" err="1" smtClean="0">
                <a:latin typeface="Calibri" pitchFamily="34" charset="0"/>
              </a:rPr>
              <a:t>Микушева</a:t>
            </a:r>
            <a:r>
              <a:rPr lang="ru-RU" sz="1400" b="1" dirty="0" smtClean="0">
                <a:latin typeface="Calibri" pitchFamily="34" charset="0"/>
              </a:rPr>
              <a:t> // Обруч, 1998. № 6. С. 6-8. 3. </a:t>
            </a:r>
            <a:endParaRPr lang="ru-RU" sz="1400" b="1" dirty="0" smtClean="0">
              <a:latin typeface="Calibri" pitchFamily="34" charset="0"/>
            </a:endParaRPr>
          </a:p>
          <a:p>
            <a:pPr lvl="0"/>
            <a:r>
              <a:rPr lang="ru-RU" sz="1400" b="1" dirty="0" smtClean="0">
                <a:latin typeface="Calibri" pitchFamily="34" charset="0"/>
              </a:rPr>
              <a:t>Развитие </a:t>
            </a:r>
            <a:r>
              <a:rPr lang="ru-RU" sz="1400" b="1" dirty="0" smtClean="0">
                <a:latin typeface="Calibri" pitchFamily="34" charset="0"/>
              </a:rPr>
              <a:t>двигательной функции у детей. </a:t>
            </a:r>
            <a:r>
              <a:rPr lang="ru-RU" sz="1400" b="1" dirty="0" err="1" smtClean="0">
                <a:latin typeface="Calibri" pitchFamily="34" charset="0"/>
              </a:rPr>
              <a:t>Вильчковский</a:t>
            </a:r>
            <a:r>
              <a:rPr lang="ru-RU" sz="1400" b="1" dirty="0" smtClean="0">
                <a:latin typeface="Calibri" pitchFamily="34" charset="0"/>
              </a:rPr>
              <a:t> Э. С. </a:t>
            </a:r>
            <a:r>
              <a:rPr lang="ru-RU" sz="1400" b="1" dirty="0" smtClean="0">
                <a:latin typeface="Calibri" pitchFamily="34" charset="0"/>
              </a:rPr>
              <a:t>Киев</a:t>
            </a:r>
            <a:r>
              <a:rPr lang="ru-RU" sz="1400" b="1" dirty="0" smtClean="0">
                <a:latin typeface="Calibri" pitchFamily="34" charset="0"/>
              </a:rPr>
              <a:t>, 1983.</a:t>
            </a:r>
          </a:p>
          <a:p>
            <a:pPr lvl="0"/>
            <a:r>
              <a:rPr lang="ru-RU" sz="1400" b="1" dirty="0" err="1" smtClean="0">
                <a:latin typeface="Calibri" pitchFamily="34" charset="0"/>
              </a:rPr>
              <a:t>Гендерный</a:t>
            </a:r>
            <a:r>
              <a:rPr lang="ru-RU" sz="1400" b="1" dirty="0" smtClean="0">
                <a:latin typeface="Calibri" pitchFamily="34" charset="0"/>
              </a:rPr>
              <a:t> </a:t>
            </a:r>
            <a:r>
              <a:rPr lang="ru-RU" sz="1400" b="1" dirty="0" smtClean="0">
                <a:latin typeface="Calibri" pitchFamily="34" charset="0"/>
              </a:rPr>
              <a:t>аспект в воспитании детей дошкольного возраста / Н.В. </a:t>
            </a:r>
            <a:r>
              <a:rPr lang="ru-RU" sz="1400" b="1" dirty="0" smtClean="0">
                <a:latin typeface="Calibri" pitchFamily="34" charset="0"/>
              </a:rPr>
              <a:t>Баранова. </a:t>
            </a:r>
          </a:p>
          <a:p>
            <a:pPr lvl="0"/>
            <a:r>
              <a:rPr lang="ru-RU" sz="1400" b="1" dirty="0" smtClean="0">
                <a:latin typeface="Calibri" pitchFamily="34" charset="0"/>
              </a:rPr>
              <a:t>Дифференцированный </a:t>
            </a:r>
            <a:r>
              <a:rPr lang="ru-RU" sz="1400" b="1" dirty="0" smtClean="0">
                <a:latin typeface="Calibri" pitchFamily="34" charset="0"/>
              </a:rPr>
              <a:t>подход в системе физического воспитания дошкольников: </a:t>
            </a:r>
            <a:r>
              <a:rPr lang="ru-RU" sz="1400" b="1" dirty="0" err="1" smtClean="0">
                <a:latin typeface="Calibri" pitchFamily="34" charset="0"/>
              </a:rPr>
              <a:t>автореф</a:t>
            </a:r>
            <a:r>
              <a:rPr lang="ru-RU" sz="1400" b="1" dirty="0" smtClean="0">
                <a:latin typeface="Calibri" pitchFamily="34" charset="0"/>
              </a:rPr>
              <a:t>. </a:t>
            </a:r>
            <a:r>
              <a:rPr lang="ru-RU" sz="1400" b="1" dirty="0" err="1" smtClean="0">
                <a:latin typeface="Calibri" pitchFamily="34" charset="0"/>
              </a:rPr>
              <a:t>дис</a:t>
            </a:r>
            <a:r>
              <a:rPr lang="ru-RU" sz="1400" b="1" dirty="0" smtClean="0">
                <a:latin typeface="Calibri" pitchFamily="34" charset="0"/>
              </a:rPr>
              <a:t>. … канд. </a:t>
            </a:r>
            <a:r>
              <a:rPr lang="ru-RU" sz="1400" b="1" dirty="0" err="1" smtClean="0">
                <a:latin typeface="Calibri" pitchFamily="34" charset="0"/>
              </a:rPr>
              <a:t>пед</a:t>
            </a:r>
            <a:r>
              <a:rPr lang="ru-RU" sz="1400" b="1" dirty="0" smtClean="0">
                <a:latin typeface="Calibri" pitchFamily="34" charset="0"/>
              </a:rPr>
              <a:t>. наук / Бойко </a:t>
            </a:r>
            <a:r>
              <a:rPr lang="ru-RU" sz="1400" b="1" dirty="0" smtClean="0">
                <a:latin typeface="Calibri" pitchFamily="34" charset="0"/>
              </a:rPr>
              <a:t>В. В. </a:t>
            </a:r>
            <a:r>
              <a:rPr lang="ru-RU" sz="1400" b="1" dirty="0" smtClean="0">
                <a:latin typeface="Calibri" pitchFamily="34" charset="0"/>
              </a:rPr>
              <a:t>– Ярославль, 2008. – 23 с. </a:t>
            </a:r>
            <a:endParaRPr lang="ru-RU" sz="1400" b="1" dirty="0" smtClean="0">
              <a:latin typeface="Calibri" pitchFamily="34" charset="0"/>
            </a:endParaRPr>
          </a:p>
          <a:p>
            <a:pPr lvl="0"/>
            <a:r>
              <a:rPr lang="ru-RU" sz="1400" b="1" dirty="0" smtClean="0">
                <a:latin typeface="Calibri" pitchFamily="34" charset="0"/>
              </a:rPr>
              <a:t>Учет </a:t>
            </a:r>
            <a:r>
              <a:rPr lang="ru-RU" sz="1400" b="1" dirty="0" err="1" smtClean="0">
                <a:latin typeface="Calibri" pitchFamily="34" charset="0"/>
              </a:rPr>
              <a:t>гендерной</a:t>
            </a:r>
            <a:r>
              <a:rPr lang="ru-RU" sz="1400" b="1" dirty="0" smtClean="0">
                <a:latin typeface="Calibri" pitchFamily="34" charset="0"/>
              </a:rPr>
              <a:t> принадлежности в физическом развитии детей дошкольного возраста / В.С. Быков, А.А. </a:t>
            </a:r>
            <a:r>
              <a:rPr lang="ru-RU" sz="1400" b="1" dirty="0" err="1" smtClean="0">
                <a:latin typeface="Calibri" pitchFamily="34" charset="0"/>
              </a:rPr>
              <a:t>Коузов</a:t>
            </a:r>
            <a:r>
              <a:rPr lang="ru-RU" sz="1400" b="1" dirty="0" smtClean="0">
                <a:latin typeface="Calibri" pitchFamily="34" charset="0"/>
              </a:rPr>
              <a:t> </a:t>
            </a:r>
            <a:r>
              <a:rPr lang="ru-RU" sz="1400" b="1" dirty="0" smtClean="0">
                <a:latin typeface="Calibri" pitchFamily="34" charset="0"/>
              </a:rPr>
              <a:t>.</a:t>
            </a:r>
          </a:p>
          <a:p>
            <a:pPr lvl="0"/>
            <a:r>
              <a:rPr lang="ru-RU" sz="1400" b="1" dirty="0" smtClean="0">
                <a:latin typeface="Calibri" pitchFamily="34" charset="0"/>
              </a:rPr>
              <a:t> </a:t>
            </a:r>
            <a:r>
              <a:rPr lang="ru-RU" sz="1400" b="1" dirty="0" smtClean="0">
                <a:latin typeface="Calibri" pitchFamily="34" charset="0"/>
              </a:rPr>
              <a:t>Современные проблемы науки и образования [Электронный научный журнал]. – 2014. – № 5. – С. 1–4. </a:t>
            </a:r>
            <a:endParaRPr lang="ru-RU" sz="1400" b="1" dirty="0" smtClean="0">
              <a:latin typeface="Calibri" pitchFamily="34" charset="0"/>
            </a:endParaRPr>
          </a:p>
          <a:p>
            <a:pPr lvl="0"/>
            <a:r>
              <a:rPr lang="ru-RU" sz="1400" b="1" dirty="0" smtClean="0">
                <a:latin typeface="Calibri" pitchFamily="34" charset="0"/>
              </a:rPr>
              <a:t>Оздоровительная </a:t>
            </a:r>
            <a:r>
              <a:rPr lang="ru-RU" sz="1400" b="1" dirty="0" smtClean="0">
                <a:latin typeface="Calibri" pitchFamily="34" charset="0"/>
              </a:rPr>
              <a:t>работа в детских образовательных учреждениях: учеб. пособие / М.С. Горбатова. – М.: Мозаика-Синтез, 2011. – 86 с. </a:t>
            </a:r>
            <a:endParaRPr lang="ru-RU" sz="1400" b="1" dirty="0" smtClean="0">
              <a:latin typeface="Calibri" pitchFamily="34" charset="0"/>
            </a:endParaRPr>
          </a:p>
          <a:p>
            <a:pPr lvl="0"/>
            <a:r>
              <a:rPr lang="ru-RU" sz="1400" b="1" dirty="0" smtClean="0">
                <a:latin typeface="Calibri" pitchFamily="34" charset="0"/>
              </a:rPr>
              <a:t>Теоретические </a:t>
            </a:r>
            <a:r>
              <a:rPr lang="ru-RU" sz="1400" b="1" dirty="0" smtClean="0">
                <a:latin typeface="Calibri" pitchFamily="34" charset="0"/>
              </a:rPr>
              <a:t>основы реализации </a:t>
            </a:r>
            <a:r>
              <a:rPr lang="ru-RU" sz="1400" b="1" dirty="0" err="1" smtClean="0">
                <a:latin typeface="Calibri" pitchFamily="34" charset="0"/>
              </a:rPr>
              <a:t>гендерного</a:t>
            </a:r>
            <a:r>
              <a:rPr lang="ru-RU" sz="1400" b="1" dirty="0" smtClean="0">
                <a:latin typeface="Calibri" pitchFamily="34" charset="0"/>
              </a:rPr>
              <a:t> подхода в современном дошкольном образовательном учреждении / Л. </a:t>
            </a:r>
            <a:r>
              <a:rPr lang="ru-RU" sz="1400" b="1" dirty="0" err="1" smtClean="0">
                <a:latin typeface="Calibri" pitchFamily="34" charset="0"/>
              </a:rPr>
              <a:t>Климина</a:t>
            </a:r>
            <a:r>
              <a:rPr lang="ru-RU" sz="1400" b="1" dirty="0" smtClean="0">
                <a:latin typeface="Calibri" pitchFamily="34" charset="0"/>
              </a:rPr>
              <a:t>. </a:t>
            </a:r>
          </a:p>
          <a:p>
            <a:endParaRPr lang="ru-RU" sz="1400" b="1" dirty="0" smtClean="0">
              <a:latin typeface="Calibri" pitchFamily="34" charset="0"/>
            </a:endParaRPr>
          </a:p>
          <a:p>
            <a:endParaRPr lang="ru-RU" sz="1400" b="1" dirty="0" smtClean="0">
              <a:latin typeface="Calibri" pitchFamily="34" charset="0"/>
            </a:endParaRPr>
          </a:p>
          <a:p>
            <a:endParaRPr lang="ru-RU" sz="1400" b="1" dirty="0" smtClean="0">
              <a:latin typeface="Calibri" pitchFamily="34" charset="0"/>
            </a:endParaRPr>
          </a:p>
          <a:p>
            <a:endParaRPr lang="ru-RU" sz="1400" b="1" dirty="0" smtClean="0">
              <a:latin typeface="Calibri" pitchFamily="34" charset="0"/>
            </a:endParaRPr>
          </a:p>
          <a:p>
            <a:endParaRPr lang="ru-RU" sz="1400" b="1" dirty="0" smtClean="0">
              <a:latin typeface="Calibri" pitchFamily="34" charset="0"/>
            </a:endParaRPr>
          </a:p>
          <a:p>
            <a:endParaRPr lang="ru-RU" sz="14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611560" y="404664"/>
            <a:ext cx="8229600" cy="6048672"/>
          </a:xfrm>
        </p:spPr>
        <p:txBody>
          <a:bodyPr>
            <a:normAutofit/>
          </a:bodyPr>
          <a:lstStyle/>
          <a:p>
            <a:pPr lvl="0" algn="ctr">
              <a:buNone/>
            </a:pPr>
            <a:endParaRPr lang="ru-RU" sz="1600" dirty="0" smtClean="0">
              <a:latin typeface="Calibri" pitchFamily="34" charset="0"/>
            </a:endParaRPr>
          </a:p>
          <a:p>
            <a:pPr lvl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Calibri" pitchFamily="34" charset="0"/>
              </a:rPr>
              <a:t>Литература.</a:t>
            </a:r>
          </a:p>
          <a:p>
            <a:pPr lvl="0" algn="ctr">
              <a:buNone/>
            </a:pPr>
            <a:endParaRPr lang="ru-RU" sz="1600" b="1" dirty="0" smtClean="0">
              <a:latin typeface="Calibri" pitchFamily="34" charset="0"/>
            </a:endParaRPr>
          </a:p>
          <a:p>
            <a:pPr lvl="0"/>
            <a:r>
              <a:rPr lang="ru-RU" sz="1400" b="1" dirty="0" smtClean="0">
                <a:latin typeface="Calibri" pitchFamily="34" charset="0"/>
              </a:rPr>
              <a:t>Организация </a:t>
            </a:r>
            <a:r>
              <a:rPr lang="ru-RU" sz="1400" b="1" dirty="0" smtClean="0">
                <a:latin typeface="Calibri" pitchFamily="34" charset="0"/>
              </a:rPr>
              <a:t>физического воспитания в дошкольных образовательных учреждениях: учеб. пособие / Л.Г. Пащенко. – Нижневартовск: Изд-во </a:t>
            </a:r>
            <a:r>
              <a:rPr lang="ru-RU" sz="1400" b="1" dirty="0" err="1" smtClean="0">
                <a:latin typeface="Calibri" pitchFamily="34" charset="0"/>
              </a:rPr>
              <a:t>Нижневартовского</a:t>
            </a:r>
            <a:r>
              <a:rPr lang="ru-RU" sz="1400" b="1" dirty="0" smtClean="0">
                <a:latin typeface="Calibri" pitchFamily="34" charset="0"/>
              </a:rPr>
              <a:t> </a:t>
            </a:r>
            <a:r>
              <a:rPr lang="ru-RU" sz="1400" b="1" dirty="0" err="1" smtClean="0">
                <a:latin typeface="Calibri" pitchFamily="34" charset="0"/>
              </a:rPr>
              <a:t>гос</a:t>
            </a:r>
            <a:r>
              <a:rPr lang="ru-RU" sz="1400" b="1" dirty="0" smtClean="0">
                <a:latin typeface="Calibri" pitchFamily="34" charset="0"/>
              </a:rPr>
              <a:t>. ун-та, 2014. – 115 с. 8. </a:t>
            </a:r>
            <a:r>
              <a:rPr lang="ru-RU" sz="1400" b="1" dirty="0" err="1" smtClean="0">
                <a:latin typeface="Calibri" pitchFamily="34" charset="0"/>
              </a:rPr>
              <a:t>Пышненко</a:t>
            </a:r>
            <a:r>
              <a:rPr lang="ru-RU" sz="1400" b="1" dirty="0" smtClean="0">
                <a:latin typeface="Calibri" pitchFamily="34" charset="0"/>
              </a:rPr>
              <a:t> М.В. </a:t>
            </a:r>
            <a:endParaRPr lang="ru-RU" sz="1400" b="1" dirty="0" smtClean="0">
              <a:latin typeface="Calibri" pitchFamily="34" charset="0"/>
            </a:endParaRPr>
          </a:p>
          <a:p>
            <a:pPr lvl="0"/>
            <a:r>
              <a:rPr lang="ru-RU" sz="1400" b="1" dirty="0" smtClean="0">
                <a:latin typeface="Calibri" pitchFamily="34" charset="0"/>
              </a:rPr>
              <a:t>Обеспечение </a:t>
            </a:r>
            <a:r>
              <a:rPr lang="ru-RU" sz="1400" b="1" dirty="0" err="1" smtClean="0">
                <a:latin typeface="Calibri" pitchFamily="34" charset="0"/>
              </a:rPr>
              <a:t>гендерного</a:t>
            </a:r>
            <a:r>
              <a:rPr lang="ru-RU" sz="1400" b="1" dirty="0" smtClean="0">
                <a:latin typeface="Calibri" pitchFamily="34" charset="0"/>
              </a:rPr>
              <a:t> подхода в физическом воспитании детей дошкольного возраста / М.В. </a:t>
            </a:r>
            <a:r>
              <a:rPr lang="ru-RU" sz="1400" b="1" dirty="0" err="1" smtClean="0">
                <a:latin typeface="Calibri" pitchFamily="34" charset="0"/>
              </a:rPr>
              <a:t>Пышненко</a:t>
            </a:r>
            <a:r>
              <a:rPr lang="ru-RU" sz="1400" b="1" dirty="0" smtClean="0">
                <a:latin typeface="Calibri" pitchFamily="34" charset="0"/>
              </a:rPr>
              <a:t> [Электронный ресурс]. </a:t>
            </a:r>
            <a:r>
              <a:rPr lang="ru-RU" sz="1400" b="1" dirty="0" smtClean="0">
                <a:latin typeface="Calibri" pitchFamily="34" charset="0"/>
              </a:rPr>
              <a:t>/</a:t>
            </a:r>
            <a:r>
              <a:rPr lang="ru-RU" sz="1400" b="1" dirty="0" smtClean="0">
                <a:latin typeface="Calibri" pitchFamily="34" charset="0"/>
              </a:rPr>
              <a:t>2014/04/ С. 2–9. </a:t>
            </a:r>
          </a:p>
          <a:p>
            <a:pPr lvl="0"/>
            <a:r>
              <a:rPr lang="ru-RU" sz="1400" b="1" dirty="0" smtClean="0">
                <a:latin typeface="Calibri" pitchFamily="34" charset="0"/>
              </a:rPr>
              <a:t>ТЕОРИЯ </a:t>
            </a:r>
            <a:r>
              <a:rPr lang="ru-RU" sz="1400" b="1" dirty="0" smtClean="0">
                <a:latin typeface="Calibri" pitchFamily="34" charset="0"/>
              </a:rPr>
              <a:t>И МЕТОДИКА ФИЗИЧЕСКОГО ВОСПИТАНИЯ, СПОРТИВНОЙ ТРЕНИРОВКИ, ОЗДОРОВИТЕЛЬНОЙ И АДАПТИВНОЙ ФИЗИЧЕСКОЙ </a:t>
            </a:r>
            <a:r>
              <a:rPr lang="ru-RU" sz="1400" b="1" dirty="0" smtClean="0">
                <a:latin typeface="Calibri" pitchFamily="34" charset="0"/>
              </a:rPr>
              <a:t>КУЛЬТУРЫ.  </a:t>
            </a:r>
            <a:r>
              <a:rPr lang="ru-RU" sz="1400" b="1" dirty="0" err="1" smtClean="0">
                <a:latin typeface="Calibri" pitchFamily="34" charset="0"/>
              </a:rPr>
              <a:t>Гендерные</a:t>
            </a:r>
            <a:r>
              <a:rPr lang="ru-RU" sz="1400" b="1" dirty="0" smtClean="0">
                <a:latin typeface="Calibri" pitchFamily="34" charset="0"/>
              </a:rPr>
              <a:t> </a:t>
            </a:r>
            <a:r>
              <a:rPr lang="ru-RU" sz="1400" b="1" dirty="0" smtClean="0">
                <a:latin typeface="Calibri" pitchFamily="34" charset="0"/>
              </a:rPr>
              <a:t>особенности развития физических качеств старших дошкольников (ловкости, быстроты, </a:t>
            </a:r>
            <a:r>
              <a:rPr lang="ru-RU" sz="1400" b="1" dirty="0" smtClean="0">
                <a:latin typeface="Calibri" pitchFamily="34" charset="0"/>
              </a:rPr>
              <a:t>гибкости). </a:t>
            </a:r>
            <a:r>
              <a:rPr lang="ru-RU" sz="1400" b="1" dirty="0" err="1" smtClean="0">
                <a:latin typeface="Calibri" pitchFamily="34" charset="0"/>
              </a:rPr>
              <a:t>Расстанова</a:t>
            </a:r>
            <a:r>
              <a:rPr lang="ru-RU" sz="1400" b="1" dirty="0" smtClean="0">
                <a:latin typeface="Calibri" pitchFamily="34" charset="0"/>
              </a:rPr>
              <a:t> </a:t>
            </a:r>
            <a:r>
              <a:rPr lang="ru-RU" sz="1400" b="1" dirty="0" smtClean="0">
                <a:latin typeface="Calibri" pitchFamily="34" charset="0"/>
              </a:rPr>
              <a:t>Е. А</a:t>
            </a:r>
            <a:r>
              <a:rPr lang="ru-RU" sz="1400" b="1" dirty="0" smtClean="0">
                <a:latin typeface="Calibri" pitchFamily="34" charset="0"/>
              </a:rPr>
              <a:t>.</a:t>
            </a:r>
          </a:p>
          <a:p>
            <a:pPr lvl="0"/>
            <a:r>
              <a:rPr lang="ru-RU" sz="1400" b="1" dirty="0" smtClean="0">
                <a:latin typeface="Calibri" pitchFamily="34" charset="0"/>
              </a:rPr>
              <a:t> ГЕНДЕРНЫЕ </a:t>
            </a:r>
            <a:r>
              <a:rPr lang="ru-RU" sz="1400" b="1" dirty="0" smtClean="0">
                <a:latin typeface="Calibri" pitchFamily="34" charset="0"/>
              </a:rPr>
              <a:t>РАЗЛИЧИЯ В ФИЗИЧЕСКОМ И МОТОРНОМ РАЗВИТИИ ДЕТЕЙ 5–7 ЛЕТ </a:t>
            </a:r>
            <a:r>
              <a:rPr lang="ru-RU" sz="1400" b="1" dirty="0" err="1" smtClean="0">
                <a:latin typeface="Calibri" pitchFamily="34" charset="0"/>
              </a:rPr>
              <a:t>Лапицкая</a:t>
            </a:r>
            <a:r>
              <a:rPr lang="ru-RU" sz="1400" b="1" dirty="0" smtClean="0">
                <a:latin typeface="Calibri" pitchFamily="34" charset="0"/>
              </a:rPr>
              <a:t> Е.М.1 Институт возрастной физиологии РАО, Москва</a:t>
            </a:r>
          </a:p>
          <a:p>
            <a:pPr lvl="0"/>
            <a:r>
              <a:rPr lang="ru-RU" sz="1400" b="1" dirty="0" smtClean="0">
                <a:latin typeface="Calibri" pitchFamily="34" charset="0"/>
              </a:rPr>
              <a:t>К ВОПРОСУ ГЕНДЕРНОГО ПОДХОДА В ФИЗИЧЕСКОМ ВОСПИТАНИИ ДОШКОЛЬНИКОВ </a:t>
            </a:r>
            <a:r>
              <a:rPr lang="ru-RU" sz="1400" b="1" dirty="0" err="1" smtClean="0">
                <a:latin typeface="Calibri" pitchFamily="34" charset="0"/>
              </a:rPr>
              <a:t>Гераськина</a:t>
            </a:r>
            <a:r>
              <a:rPr lang="ru-RU" sz="1400" b="1" dirty="0" smtClean="0">
                <a:latin typeface="Calibri" pitchFamily="34" charset="0"/>
              </a:rPr>
              <a:t> </a:t>
            </a:r>
            <a:r>
              <a:rPr lang="ru-RU" sz="1400" b="1" dirty="0" smtClean="0">
                <a:latin typeface="Calibri" pitchFamily="34" charset="0"/>
              </a:rPr>
              <a:t>М. А., </a:t>
            </a:r>
            <a:r>
              <a:rPr lang="ru-RU" sz="1400" b="1" dirty="0" err="1" smtClean="0">
                <a:latin typeface="Calibri" pitchFamily="34" charset="0"/>
              </a:rPr>
              <a:t>Святкин</a:t>
            </a:r>
            <a:r>
              <a:rPr lang="ru-RU" sz="1400" b="1" dirty="0" smtClean="0">
                <a:latin typeface="Calibri" pitchFamily="34" charset="0"/>
              </a:rPr>
              <a:t> </a:t>
            </a:r>
            <a:r>
              <a:rPr lang="ru-RU" sz="1400" b="1" dirty="0" smtClean="0">
                <a:latin typeface="Calibri" pitchFamily="34" charset="0"/>
              </a:rPr>
              <a:t>А. В., </a:t>
            </a:r>
            <a:r>
              <a:rPr lang="ru-RU" sz="1400" b="1" dirty="0" smtClean="0">
                <a:latin typeface="Calibri" pitchFamily="34" charset="0"/>
              </a:rPr>
              <a:t>Мордовский государственный педагогический институт имени М.Е. </a:t>
            </a:r>
            <a:r>
              <a:rPr lang="ru-RU" sz="1400" b="1" dirty="0" err="1" smtClean="0">
                <a:latin typeface="Calibri" pitchFamily="34" charset="0"/>
              </a:rPr>
              <a:t>Евсевьева</a:t>
            </a:r>
            <a:r>
              <a:rPr lang="ru-RU" sz="1400" b="1" dirty="0" smtClean="0">
                <a:latin typeface="Calibri" pitchFamily="34" charset="0"/>
              </a:rPr>
              <a:t>, г. </a:t>
            </a:r>
            <a:r>
              <a:rPr lang="ru-RU" sz="1400" b="1" dirty="0" smtClean="0">
                <a:latin typeface="Calibri" pitchFamily="34" charset="0"/>
              </a:rPr>
              <a:t>Саранск.</a:t>
            </a:r>
          </a:p>
          <a:p>
            <a:pPr lvl="0"/>
            <a:endParaRPr lang="ru-RU" sz="2800" dirty="0" smtClean="0">
              <a:latin typeface="Calibri" pitchFamily="34" charset="0"/>
            </a:endParaRPr>
          </a:p>
          <a:p>
            <a:pPr lvl="0"/>
            <a:endParaRPr lang="ru-RU" sz="2800" dirty="0" smtClean="0">
              <a:latin typeface="Calibri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481776" cy="720080"/>
          </a:xfrm>
        </p:spPr>
        <p:txBody>
          <a:bodyPr/>
          <a:lstStyle/>
          <a:p>
            <a:pPr algn="ctr"/>
            <a:r>
              <a:rPr lang="ru-RU" dirty="0" smtClean="0"/>
              <a:t>Что такое </a:t>
            </a:r>
            <a:r>
              <a:rPr lang="ru-RU" dirty="0" err="1" smtClean="0"/>
              <a:t>гендер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1115616" y="5355102"/>
            <a:ext cx="7416824" cy="9144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800" b="1" dirty="0" err="1" smtClean="0">
                <a:latin typeface="Calibri" pitchFamily="34" charset="0"/>
              </a:rPr>
              <a:t>Ге́ндер</a:t>
            </a:r>
            <a:r>
              <a:rPr lang="ru-RU" sz="2800" dirty="0" smtClean="0">
                <a:latin typeface="Calibri" pitchFamily="34" charset="0"/>
              </a:rPr>
              <a:t> — спектр характеристик, относящихся к </a:t>
            </a:r>
            <a:r>
              <a:rPr lang="ru-RU" sz="2800" dirty="0" err="1" smtClean="0">
                <a:latin typeface="Calibri" pitchFamily="34" charset="0"/>
              </a:rPr>
              <a:t>маскулинности</a:t>
            </a:r>
            <a:r>
              <a:rPr lang="ru-RU" sz="2800" dirty="0" smtClean="0">
                <a:latin typeface="Calibri" pitchFamily="34" charset="0"/>
              </a:rPr>
              <a:t> и </a:t>
            </a:r>
            <a:r>
              <a:rPr lang="ru-RU" sz="2800" dirty="0" err="1" smtClean="0">
                <a:latin typeface="Calibri" pitchFamily="34" charset="0"/>
              </a:rPr>
              <a:t>феминности</a:t>
            </a:r>
            <a:r>
              <a:rPr lang="ru-RU" sz="2800" dirty="0" smtClean="0">
                <a:latin typeface="Calibri" pitchFamily="34" charset="0"/>
              </a:rPr>
              <a:t>. </a:t>
            </a:r>
          </a:p>
          <a:p>
            <a:pPr algn="l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99444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latin typeface="Calibri" pitchFamily="34" charset="0"/>
            </a:endParaRPr>
          </a:p>
          <a:p>
            <a:pPr>
              <a:buNone/>
            </a:pPr>
            <a:endParaRPr lang="ru-RU" dirty="0">
              <a:latin typeface="Calibri" pitchFamily="34" charset="0"/>
            </a:endParaRPr>
          </a:p>
        </p:txBody>
      </p:sp>
      <p:pic>
        <p:nvPicPr>
          <p:cNvPr id="5" name="Содержимое 4" descr="генд=пол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115616" y="980728"/>
            <a:ext cx="7416824" cy="41422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2025570"/>
          </a:xfrm>
        </p:spPr>
        <p:txBody>
          <a:bodyPr>
            <a:normAutofit/>
          </a:bodyPr>
          <a:lstStyle/>
          <a:p>
            <a:pPr algn="ctr"/>
            <a:r>
              <a:rPr lang="ru-RU" sz="8000" dirty="0" err="1" smtClean="0"/>
              <a:t>гендер</a:t>
            </a:r>
            <a:r>
              <a:rPr lang="ru-RU" sz="8000" dirty="0" smtClean="0"/>
              <a:t> = пол</a:t>
            </a:r>
            <a:endParaRPr lang="ru-RU" sz="8000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043608" y="2708920"/>
            <a:ext cx="3744416" cy="1199704"/>
          </a:xfrm>
        </p:spPr>
        <p:txBody>
          <a:bodyPr>
            <a:normAutofit fontScale="92500"/>
          </a:bodyPr>
          <a:lstStyle/>
          <a:p>
            <a:pPr algn="ctr"/>
            <a:r>
              <a:rPr lang="ru-RU" b="1" dirty="0" smtClean="0">
                <a:latin typeface="Calibri" pitchFamily="34" charset="0"/>
              </a:rPr>
              <a:t>Психические, культурные и социальные</a:t>
            </a:r>
            <a:endParaRPr lang="ru-RU" b="1" dirty="0">
              <a:latin typeface="Calibri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076056" y="1556792"/>
            <a:ext cx="720080" cy="7920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одзаголовок 8"/>
          <p:cNvSpPr txBox="1">
            <a:spLocks/>
          </p:cNvSpPr>
          <p:nvPr/>
        </p:nvSpPr>
        <p:spPr>
          <a:xfrm>
            <a:off x="5652120" y="2636912"/>
            <a:ext cx="3301752" cy="1199704"/>
          </a:xfrm>
          <a:prstGeom prst="rect">
            <a:avLst/>
          </a:prstGeom>
        </p:spPr>
        <p:txBody>
          <a:bodyPr vert="horz" lIns="45720" rIns="45720">
            <a:normAutofit/>
          </a:bodyPr>
          <a:lstStyle/>
          <a:p>
            <a:pPr marL="0" marR="64008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</a:rPr>
              <a:t>Анатомические и физиологические</a:t>
            </a:r>
            <a:endParaRPr kumimoji="0" lang="ru-RU" sz="27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72008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Calibri" pitchFamily="34" charset="0"/>
              </a:rPr>
              <a:t>Эти понятия  задаются социальной, культурной, этнической и возрастной средами.</a:t>
            </a:r>
          </a:p>
          <a:p>
            <a:pPr algn="ctr">
              <a:buNone/>
            </a:pPr>
            <a:endParaRPr lang="ru-RU" dirty="0" smtClean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ru-RU" b="1" dirty="0" err="1" smtClean="0">
                <a:solidFill>
                  <a:srgbClr val="00B0F0"/>
                </a:solidFill>
                <a:latin typeface="Calibri" pitchFamily="34" charset="0"/>
              </a:rPr>
              <a:t>Маскулинность</a:t>
            </a:r>
            <a:r>
              <a:rPr lang="ru-RU" dirty="0" smtClean="0">
                <a:solidFill>
                  <a:srgbClr val="00B0F0"/>
                </a:solidFill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(лат. </a:t>
            </a:r>
            <a:r>
              <a:rPr lang="ru-RU" dirty="0" err="1" smtClean="0">
                <a:latin typeface="Calibri" pitchFamily="34" charset="0"/>
              </a:rPr>
              <a:t>masculinus</a:t>
            </a:r>
            <a:r>
              <a:rPr lang="ru-RU" dirty="0" smtClean="0">
                <a:latin typeface="Calibri" pitchFamily="34" charset="0"/>
              </a:rPr>
              <a:t> – мужской) – набор личностных и поведенческих черт, соответствующих </a:t>
            </a:r>
            <a:r>
              <a:rPr lang="ru-RU" dirty="0" smtClean="0">
                <a:solidFill>
                  <a:srgbClr val="FF0000"/>
                </a:solidFill>
                <a:latin typeface="Calibri" pitchFamily="34" charset="0"/>
              </a:rPr>
              <a:t>стереотипу</a:t>
            </a:r>
            <a:r>
              <a:rPr lang="ru-RU" dirty="0" smtClean="0">
                <a:latin typeface="Calibri" pitchFamily="34" charset="0"/>
              </a:rPr>
              <a:t> «настоящего мужчины»: мужественность, уверенность в себе, властность и т.д.</a:t>
            </a:r>
          </a:p>
          <a:p>
            <a:r>
              <a:rPr lang="ru-RU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b="1" dirty="0" err="1" smtClean="0">
                <a:solidFill>
                  <a:srgbClr val="DE12C6"/>
                </a:solidFill>
                <a:latin typeface="Calibri" pitchFamily="34" charset="0"/>
              </a:rPr>
              <a:t>Фемининность</a:t>
            </a:r>
            <a:r>
              <a:rPr lang="ru-RU" dirty="0" smtClean="0">
                <a:solidFill>
                  <a:srgbClr val="DE12C6"/>
                </a:solidFill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(лат. </a:t>
            </a:r>
            <a:r>
              <a:rPr lang="ru-RU" dirty="0" err="1" smtClean="0">
                <a:latin typeface="Calibri" pitchFamily="34" charset="0"/>
              </a:rPr>
              <a:t>femina</a:t>
            </a:r>
            <a:r>
              <a:rPr lang="ru-RU" dirty="0" smtClean="0">
                <a:latin typeface="Calibri" pitchFamily="34" charset="0"/>
              </a:rPr>
              <a:t> – женщина) – набор личностных и поведенческих черт, соответствующих </a:t>
            </a:r>
            <a:r>
              <a:rPr lang="ru-RU" dirty="0" smtClean="0">
                <a:solidFill>
                  <a:srgbClr val="FF0000"/>
                </a:solidFill>
                <a:latin typeface="Calibri" pitchFamily="34" charset="0"/>
              </a:rPr>
              <a:t>стереотипу</a:t>
            </a:r>
            <a:r>
              <a:rPr lang="ru-RU" dirty="0" smtClean="0">
                <a:latin typeface="Calibri" pitchFamily="34" charset="0"/>
              </a:rPr>
              <a:t> «настоящей женщины»: мягкость, заботливость, нежность, слабость, беззащитность и т.д. 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alibri" pitchFamily="34" charset="0"/>
              </a:rPr>
              <a:t>Маскулинность</a:t>
            </a:r>
            <a:r>
              <a:rPr lang="ru-RU" dirty="0" smtClean="0">
                <a:latin typeface="Calibri" pitchFamily="34" charset="0"/>
              </a:rPr>
              <a:t> и </a:t>
            </a:r>
            <a:r>
              <a:rPr lang="ru-RU" dirty="0" err="1" smtClean="0">
                <a:latin typeface="Calibri" pitchFamily="34" charset="0"/>
              </a:rPr>
              <a:t>феми́нность</a:t>
            </a: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стеретип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780928"/>
            <a:ext cx="8280920" cy="378287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2304256"/>
          </a:xfrm>
        </p:spPr>
        <p:txBody>
          <a:bodyPr>
            <a:normAutofit fontScale="90000"/>
          </a:bodyPr>
          <a:lstStyle/>
          <a:p>
            <a:r>
              <a:rPr lang="ru-RU" sz="2700" b="0" dirty="0" err="1" smtClean="0">
                <a:latin typeface="Calibri" pitchFamily="34" charset="0"/>
              </a:rPr>
              <a:t>Стереоти́п</a:t>
            </a:r>
            <a:r>
              <a:rPr lang="ru-RU" sz="2700" b="0" dirty="0" smtClean="0">
                <a:latin typeface="Calibri" pitchFamily="34" charset="0"/>
              </a:rPr>
              <a:t> — заранее сформированная человеком мыслительная оценка чего-либо, которая может отражаться в</a:t>
            </a:r>
            <a:r>
              <a:rPr lang="ru-RU" sz="2700" b="0" dirty="0" smtClean="0">
                <a:solidFill>
                  <a:srgbClr val="00B0F0"/>
                </a:solidFill>
                <a:latin typeface="Calibri" pitchFamily="34" charset="0"/>
              </a:rPr>
              <a:t> </a:t>
            </a:r>
            <a:r>
              <a:rPr lang="ru-RU" sz="2700" b="0" i="1" u="sng" dirty="0" smtClean="0">
                <a:solidFill>
                  <a:srgbClr val="00B0F0"/>
                </a:solidFill>
                <a:latin typeface="Calibri" pitchFamily="34" charset="0"/>
                <a:hlinkClick r:id="rId3" tooltip="Стереотип поведения"/>
              </a:rPr>
              <a:t>стереотипном поведении</a:t>
            </a:r>
            <a:r>
              <a:rPr lang="ru-RU" sz="2700" b="0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  <a:r>
              <a:rPr lang="ru-RU" sz="2700" b="0" dirty="0" smtClean="0">
                <a:solidFill>
                  <a:srgbClr val="00B0F0"/>
                </a:solidFill>
                <a:latin typeface="Calibri" pitchFamily="34" charset="0"/>
              </a:rPr>
              <a:t> </a:t>
            </a:r>
            <a:r>
              <a:rPr lang="ru-RU" sz="2700" b="0" dirty="0" smtClean="0">
                <a:latin typeface="Calibri" pitchFamily="34" charset="0"/>
              </a:rPr>
              <a:t/>
            </a:r>
            <a:br>
              <a:rPr lang="ru-RU" sz="2700" b="0" dirty="0" smtClean="0">
                <a:latin typeface="Calibri" pitchFamily="34" charset="0"/>
              </a:rPr>
            </a:br>
            <a:r>
              <a:rPr lang="ru-RU" sz="2700" b="0" dirty="0" smtClean="0">
                <a:latin typeface="Calibri" pitchFamily="34" charset="0"/>
              </a:rPr>
              <a:t/>
            </a:r>
            <a:br>
              <a:rPr lang="ru-RU" sz="2700" b="0" dirty="0" smtClean="0">
                <a:latin typeface="Calibri" pitchFamily="34" charset="0"/>
              </a:rPr>
            </a:br>
            <a:r>
              <a:rPr lang="ru-RU" sz="2700" b="0" dirty="0" smtClean="0">
                <a:solidFill>
                  <a:srgbClr val="FF0000"/>
                </a:solidFill>
                <a:latin typeface="Calibri" pitchFamily="34" charset="0"/>
              </a:rPr>
              <a:t>Стереотип может быть как положительным, так и отрицательным.</a:t>
            </a:r>
            <a:r>
              <a:rPr lang="ru-RU" b="0" dirty="0" smtClean="0">
                <a:solidFill>
                  <a:srgbClr val="FF0000"/>
                </a:solidFill>
                <a:latin typeface="Calibri" pitchFamily="34" charset="0"/>
              </a:rPr>
              <a:t/>
            </a:r>
            <a:br>
              <a:rPr lang="ru-RU" b="0" dirty="0" smtClean="0">
                <a:solidFill>
                  <a:srgbClr val="FF0000"/>
                </a:solidFill>
                <a:latin typeface="Calibri" pitchFamily="34" charset="0"/>
              </a:rPr>
            </a:br>
            <a:endParaRPr lang="ru-RU" b="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</a:t>
            </a:r>
            <a:r>
              <a:rPr lang="ru-RU" b="1" dirty="0" err="1" smtClean="0">
                <a:solidFill>
                  <a:srgbClr val="00B0F0"/>
                </a:solidFill>
                <a:latin typeface="Calibri" pitchFamily="34" charset="0"/>
              </a:rPr>
              <a:t>гендерная</a:t>
            </a:r>
            <a:r>
              <a:rPr lang="ru-RU" b="1" dirty="0" smtClean="0">
                <a:solidFill>
                  <a:srgbClr val="00B0F0"/>
                </a:solidFill>
                <a:latin typeface="Calibri" pitchFamily="34" charset="0"/>
              </a:rPr>
              <a:t> идентичность</a:t>
            </a:r>
            <a:r>
              <a:rPr lang="ru-RU" dirty="0" smtClean="0">
                <a:solidFill>
                  <a:srgbClr val="00B0F0"/>
                </a:solidFill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– определение себя как представителя определенного пола, результатом которой является освоение определенных форм поведения мужчин или женщин, а также формирование личных качеств в соответствии с полом.</a:t>
            </a:r>
          </a:p>
          <a:p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err="1" smtClean="0">
                <a:solidFill>
                  <a:srgbClr val="DE12C6"/>
                </a:solidFill>
                <a:latin typeface="Calibri" pitchFamily="34" charset="0"/>
              </a:rPr>
              <a:t>гендерная</a:t>
            </a:r>
            <a:r>
              <a:rPr lang="ru-RU" b="1" dirty="0" smtClean="0">
                <a:solidFill>
                  <a:srgbClr val="DE12C6"/>
                </a:solidFill>
                <a:latin typeface="Calibri" pitchFamily="34" charset="0"/>
              </a:rPr>
              <a:t> роль</a:t>
            </a:r>
            <a:r>
              <a:rPr lang="ru-RU" dirty="0" smtClean="0">
                <a:solidFill>
                  <a:srgbClr val="DE12C6"/>
                </a:solidFill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– набор ожидаемых образцов (норм) поведения для мужчин и женщин, диктуемых данным обществом.</a:t>
            </a:r>
          </a:p>
          <a:p>
            <a:r>
              <a:rPr lang="ru-RU" dirty="0" smtClean="0">
                <a:latin typeface="Calibri" pitchFamily="34" charset="0"/>
              </a:rPr>
              <a:t> </a:t>
            </a:r>
            <a:r>
              <a:rPr lang="ru-RU" b="1" dirty="0" err="1" smtClean="0">
                <a:solidFill>
                  <a:srgbClr val="00B0F0"/>
                </a:solidFill>
                <a:latin typeface="Calibri" pitchFamily="34" charset="0"/>
              </a:rPr>
              <a:t>гендерная</a:t>
            </a:r>
            <a:r>
              <a:rPr lang="ru-RU" b="1" dirty="0" smtClean="0">
                <a:solidFill>
                  <a:srgbClr val="00B0F0"/>
                </a:solidFill>
                <a:latin typeface="Calibri" pitchFamily="34" charset="0"/>
              </a:rPr>
              <a:t> норма</a:t>
            </a:r>
            <a:r>
              <a:rPr lang="ru-RU" dirty="0" smtClean="0">
                <a:solidFill>
                  <a:srgbClr val="00B0F0"/>
                </a:solidFill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– образец поведения, принимаемый и действующий в определенном обществе</a:t>
            </a:r>
            <a:r>
              <a:rPr lang="ru-RU" dirty="0" smtClean="0">
                <a:latin typeface="Calibri" pitchFamily="34" charset="0"/>
              </a:rPr>
              <a:t>.</a:t>
            </a:r>
            <a:r>
              <a:rPr lang="ru-RU" b="1" dirty="0" smtClean="0"/>
              <a:t>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О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сновной принцип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</a:rPr>
              <a:t>гендерной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 социализации в ДОУ.</a:t>
            </a:r>
            <a:endParaRPr lang="ru-RU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Calibri" pitchFamily="34" charset="0"/>
              </a:rPr>
              <a:t>Рассматривая </a:t>
            </a:r>
            <a:r>
              <a:rPr lang="ru-RU" dirty="0" err="1" smtClean="0">
                <a:solidFill>
                  <a:srgbClr val="FF0000"/>
                </a:solidFill>
                <a:latin typeface="Calibri" pitchFamily="34" charset="0"/>
              </a:rPr>
              <a:t>гендер</a:t>
            </a:r>
            <a:r>
              <a:rPr lang="ru-RU" dirty="0" smtClean="0">
                <a:solidFill>
                  <a:srgbClr val="FF0000"/>
                </a:solidFill>
                <a:latin typeface="Calibri" pitchFamily="34" charset="0"/>
              </a:rPr>
              <a:t>, нельзя обойти такие важные для исследования понятия, как:</a:t>
            </a: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alibri" pitchFamily="34" charset="0"/>
              </a:rPr>
              <a:t>Научные </a:t>
            </a:r>
            <a:r>
              <a:rPr lang="ru-RU" dirty="0" err="1" smtClean="0">
                <a:solidFill>
                  <a:srgbClr val="FF0000"/>
                </a:solidFill>
                <a:effectLst/>
                <a:latin typeface="Calibri" pitchFamily="34" charset="0"/>
              </a:rPr>
              <a:t>иследователи</a:t>
            </a:r>
            <a:r>
              <a:rPr lang="ru-RU" dirty="0" smtClean="0">
                <a:solidFill>
                  <a:srgbClr val="FF0000"/>
                </a:solidFill>
                <a:latin typeface="Calibri" pitchFamily="34" charset="0"/>
              </a:rPr>
              <a:t>.</a:t>
            </a:r>
            <a:endParaRPr lang="ru-RU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4649002"/>
          </a:xfrm>
        </p:spPr>
        <p:txBody>
          <a:bodyPr>
            <a:normAutofit lnSpcReduction="10000"/>
          </a:bodyPr>
          <a:lstStyle/>
          <a:p>
            <a:pPr marL="566928" indent="-457200">
              <a:lnSpc>
                <a:spcPct val="110000"/>
              </a:lnSpc>
            </a:pPr>
            <a:r>
              <a:rPr lang="ru-RU" sz="2800" b="1" dirty="0" smtClean="0">
                <a:latin typeface="Calibri" pitchFamily="34" charset="0"/>
              </a:rPr>
              <a:t>О. Недригайлова</a:t>
            </a:r>
          </a:p>
          <a:p>
            <a:pPr marL="566928" indent="-457200">
              <a:lnSpc>
                <a:spcPct val="110000"/>
              </a:lnSpc>
            </a:pPr>
            <a:r>
              <a:rPr lang="ru-RU" sz="2800" b="1" dirty="0" smtClean="0">
                <a:latin typeface="Calibri" pitchFamily="34" charset="0"/>
              </a:rPr>
              <a:t>Ц. </a:t>
            </a:r>
            <a:r>
              <a:rPr lang="ru-RU" sz="2800" b="1" dirty="0" err="1" smtClean="0">
                <a:latin typeface="Calibri" pitchFamily="34" charset="0"/>
              </a:rPr>
              <a:t>Какабадзе</a:t>
            </a:r>
            <a:endParaRPr lang="ru-RU" sz="2800" b="1" dirty="0" smtClean="0">
              <a:latin typeface="Calibri" pitchFamily="34" charset="0"/>
            </a:endParaRPr>
          </a:p>
          <a:p>
            <a:pPr marL="566928" indent="-457200">
              <a:lnSpc>
                <a:spcPct val="110000"/>
              </a:lnSpc>
            </a:pPr>
            <a:r>
              <a:rPr lang="ru-RU" sz="2800" b="1" dirty="0" smtClean="0">
                <a:latin typeface="Calibri" pitchFamily="34" charset="0"/>
              </a:rPr>
              <a:t>В. Урицкая </a:t>
            </a:r>
          </a:p>
          <a:p>
            <a:pPr marL="566928" indent="-457200">
              <a:lnSpc>
                <a:spcPct val="110000"/>
              </a:lnSpc>
            </a:pPr>
            <a:r>
              <a:rPr lang="ru-RU" sz="2800" b="1" dirty="0" smtClean="0">
                <a:latin typeface="Calibri" pitchFamily="34" charset="0"/>
              </a:rPr>
              <a:t>Н. </a:t>
            </a:r>
            <a:r>
              <a:rPr lang="ru-RU" sz="2800" b="1" dirty="0" err="1" smtClean="0">
                <a:latin typeface="Calibri" pitchFamily="34" charset="0"/>
              </a:rPr>
              <a:t>Шишниашвили</a:t>
            </a:r>
            <a:r>
              <a:rPr lang="ru-RU" sz="2800" b="1" dirty="0" smtClean="0">
                <a:latin typeface="Calibri" pitchFamily="34" charset="0"/>
              </a:rPr>
              <a:t> </a:t>
            </a:r>
          </a:p>
          <a:p>
            <a:pPr marL="566928" indent="-457200">
              <a:lnSpc>
                <a:spcPct val="110000"/>
              </a:lnSpc>
            </a:pPr>
            <a:r>
              <a:rPr lang="ru-RU" sz="2800" b="1" dirty="0" smtClean="0">
                <a:latin typeface="Calibri" pitchFamily="34" charset="0"/>
              </a:rPr>
              <a:t>И. Попов</a:t>
            </a:r>
          </a:p>
          <a:p>
            <a:pPr>
              <a:lnSpc>
                <a:spcPct val="110000"/>
              </a:lnSpc>
            </a:pPr>
            <a:r>
              <a:rPr lang="ru-RU" sz="2800" b="1" dirty="0" smtClean="0">
                <a:latin typeface="Calibri" pitchFamily="34" charset="0"/>
              </a:rPr>
              <a:t>Г. Шалыгина</a:t>
            </a:r>
          </a:p>
          <a:p>
            <a:pPr>
              <a:lnSpc>
                <a:spcPct val="110000"/>
              </a:lnSpc>
            </a:pPr>
            <a:r>
              <a:rPr lang="ru-RU" sz="2800" b="1" dirty="0" smtClean="0">
                <a:latin typeface="Calibri" pitchFamily="34" charset="0"/>
              </a:rPr>
              <a:t>Т. Петухова</a:t>
            </a:r>
          </a:p>
          <a:p>
            <a:pPr>
              <a:lnSpc>
                <a:spcPct val="110000"/>
              </a:lnSpc>
            </a:pPr>
            <a:r>
              <a:rPr lang="ru-RU" sz="2800" b="1" dirty="0" smtClean="0">
                <a:latin typeface="Calibri" pitchFamily="34" charset="0"/>
              </a:rPr>
              <a:t> Ю. </a:t>
            </a:r>
            <a:r>
              <a:rPr lang="ru-RU" sz="2800" b="1" dirty="0" err="1" smtClean="0">
                <a:latin typeface="Calibri" pitchFamily="34" charset="0"/>
              </a:rPr>
              <a:t>Чернышенко</a:t>
            </a:r>
            <a:endParaRPr lang="ru-RU" sz="2800" b="1" dirty="0" smtClean="0">
              <a:latin typeface="Calibri" pitchFamily="34" charset="0"/>
            </a:endParaRPr>
          </a:p>
          <a:p>
            <a:pPr>
              <a:lnSpc>
                <a:spcPct val="110000"/>
              </a:lnSpc>
            </a:pPr>
            <a:r>
              <a:rPr lang="ru-RU" sz="2800" b="1" dirty="0" smtClean="0">
                <a:latin typeface="Calibri" pitchFamily="34" charset="0"/>
              </a:rPr>
              <a:t> В. </a:t>
            </a:r>
            <a:r>
              <a:rPr lang="ru-RU" sz="2800" b="1" dirty="0" err="1" smtClean="0">
                <a:latin typeface="Calibri" pitchFamily="34" charset="0"/>
              </a:rPr>
              <a:t>Яцык</a:t>
            </a:r>
            <a:endParaRPr lang="ru-RU" sz="2800" b="1" dirty="0" smtClean="0">
              <a:latin typeface="Calibri" pitchFamily="34" charset="0"/>
            </a:endParaRPr>
          </a:p>
          <a:p>
            <a:endParaRPr lang="ru-RU" dirty="0" smtClean="0"/>
          </a:p>
          <a:p>
            <a:pPr marL="566928" indent="-457200">
              <a:lnSpc>
                <a:spcPct val="170000"/>
              </a:lnSpc>
            </a:pPr>
            <a:endParaRPr lang="ru-RU" dirty="0" smtClean="0"/>
          </a:p>
          <a:p>
            <a:pPr>
              <a:lnSpc>
                <a:spcPct val="170000"/>
              </a:lnSpc>
              <a:buNone/>
            </a:pPr>
            <a:endParaRPr lang="ru-RU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479301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Calibri" pitchFamily="34" charset="0"/>
              </a:rPr>
              <a:t>М. </a:t>
            </a:r>
            <a:r>
              <a:rPr lang="ru-RU" sz="2800" b="1" dirty="0" err="1" smtClean="0">
                <a:latin typeface="Calibri" pitchFamily="34" charset="0"/>
              </a:rPr>
              <a:t>Рунова</a:t>
            </a:r>
            <a:endParaRPr lang="ru-RU" sz="2800" b="1" dirty="0" smtClean="0">
              <a:latin typeface="Calibri" pitchFamily="34" charset="0"/>
            </a:endParaRPr>
          </a:p>
          <a:p>
            <a:r>
              <a:rPr lang="ru-RU" sz="2800" b="1" dirty="0" smtClean="0">
                <a:latin typeface="Calibri" pitchFamily="34" charset="0"/>
              </a:rPr>
              <a:t>М. Королева</a:t>
            </a:r>
          </a:p>
          <a:p>
            <a:r>
              <a:rPr lang="ru-RU" sz="2800" b="1" dirty="0" smtClean="0">
                <a:latin typeface="Calibri" pitchFamily="34" charset="0"/>
              </a:rPr>
              <a:t>В. Мануйлова</a:t>
            </a:r>
          </a:p>
          <a:p>
            <a:r>
              <a:rPr lang="ru-RU" sz="2800" b="1" dirty="0" smtClean="0">
                <a:latin typeface="Calibri" pitchFamily="34" charset="0"/>
              </a:rPr>
              <a:t>В. Зуева </a:t>
            </a:r>
          </a:p>
          <a:p>
            <a:r>
              <a:rPr lang="ru-RU" sz="2800" b="1" dirty="0" smtClean="0">
                <a:latin typeface="Calibri" pitchFamily="34" charset="0"/>
              </a:rPr>
              <a:t>Н. </a:t>
            </a:r>
            <a:r>
              <a:rPr lang="ru-RU" sz="2800" b="1" dirty="0" err="1" smtClean="0">
                <a:latin typeface="Calibri" pitchFamily="34" charset="0"/>
              </a:rPr>
              <a:t>Ефименко</a:t>
            </a:r>
            <a:r>
              <a:rPr lang="ru-RU" sz="2800" b="1" dirty="0" smtClean="0">
                <a:latin typeface="Calibri" pitchFamily="34" charset="0"/>
              </a:rPr>
              <a:t> </a:t>
            </a:r>
          </a:p>
          <a:p>
            <a:r>
              <a:rPr lang="ru-RU" sz="2800" b="1" dirty="0" smtClean="0">
                <a:latin typeface="Calibri" pitchFamily="34" charset="0"/>
              </a:rPr>
              <a:t>Н. </a:t>
            </a:r>
            <a:r>
              <a:rPr lang="ru-RU" sz="2800" b="1" dirty="0" err="1" smtClean="0">
                <a:latin typeface="Calibri" pitchFamily="34" charset="0"/>
              </a:rPr>
              <a:t>Бочарова</a:t>
            </a:r>
            <a:endParaRPr lang="ru-RU" sz="2800" b="1" dirty="0" smtClean="0">
              <a:latin typeface="Calibri" pitchFamily="34" charset="0"/>
            </a:endParaRPr>
          </a:p>
          <a:p>
            <a:r>
              <a:rPr lang="ru-RU" sz="2800" b="1" dirty="0" smtClean="0">
                <a:latin typeface="Calibri" pitchFamily="34" charset="0"/>
              </a:rPr>
              <a:t>В. </a:t>
            </a:r>
            <a:r>
              <a:rPr lang="ru-RU" sz="2800" b="1" dirty="0" err="1" smtClean="0">
                <a:latin typeface="Calibri" pitchFamily="34" charset="0"/>
              </a:rPr>
              <a:t>Баландина</a:t>
            </a:r>
            <a:endParaRPr lang="ru-RU" sz="2800" b="1" dirty="0" smtClean="0">
              <a:latin typeface="Calibri" pitchFamily="34" charset="0"/>
            </a:endParaRPr>
          </a:p>
          <a:p>
            <a:r>
              <a:rPr lang="ru-RU" sz="2800" b="1" dirty="0" smtClean="0">
                <a:latin typeface="Calibri" pitchFamily="34" charset="0"/>
              </a:rPr>
              <a:t> Т. Банникова</a:t>
            </a:r>
          </a:p>
          <a:p>
            <a:r>
              <a:rPr lang="ru-RU" sz="2800" b="1" dirty="0" smtClean="0">
                <a:latin typeface="Calibri" pitchFamily="34" charset="0"/>
              </a:rPr>
              <a:t> Б. </a:t>
            </a:r>
            <a:r>
              <a:rPr lang="ru-RU" sz="2800" b="1" dirty="0" err="1" smtClean="0">
                <a:latin typeface="Calibri" pitchFamily="34" charset="0"/>
              </a:rPr>
              <a:t>Курдюкова</a:t>
            </a:r>
            <a:r>
              <a:rPr lang="ru-RU" sz="2800" b="1" dirty="0" smtClean="0">
                <a:latin typeface="Calibri" pitchFamily="34" charset="0"/>
              </a:rPr>
              <a:t> </a:t>
            </a:r>
            <a:endParaRPr lang="ru-RU" sz="2800" b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23528" y="836712"/>
            <a:ext cx="8640960" cy="547260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rgbClr val="00B0F0"/>
              </a:buClr>
              <a:buSzPct val="200000"/>
            </a:pPr>
            <a:r>
              <a:rPr lang="ru-RU" sz="2000" b="1" dirty="0" smtClean="0">
                <a:latin typeface="Calibri" pitchFamily="34" charset="0"/>
              </a:rPr>
              <a:t>Содержание образования ориентировано на возрастные и психологические особенности детей, в целом, но </a:t>
            </a:r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</a:rPr>
              <a:t>не на индивидуальные особенности мальчиков и девочек. </a:t>
            </a:r>
          </a:p>
          <a:p>
            <a:pPr>
              <a:lnSpc>
                <a:spcPct val="150000"/>
              </a:lnSpc>
              <a:buClr>
                <a:srgbClr val="DE12C6"/>
              </a:buClr>
              <a:buSzPct val="200000"/>
            </a:pPr>
            <a:r>
              <a:rPr lang="ru-RU" sz="2000" b="1" dirty="0" smtClean="0">
                <a:latin typeface="Calibri" pitchFamily="34" charset="0"/>
              </a:rPr>
              <a:t>Фактически ни одно методическое пособие для педагогов детского сада </a:t>
            </a:r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</a:rPr>
              <a:t>не содержит определенных рекомендаций</a:t>
            </a:r>
            <a:r>
              <a:rPr lang="ru-RU" sz="2000" b="1" dirty="0" smtClean="0">
                <a:latin typeface="Calibri" pitchFamily="34" charset="0"/>
              </a:rPr>
              <a:t> по дифференцированному физическому воспитанию мальчиков и девочек. </a:t>
            </a:r>
          </a:p>
          <a:p>
            <a:pPr>
              <a:lnSpc>
                <a:spcPct val="150000"/>
              </a:lnSpc>
              <a:buClr>
                <a:srgbClr val="00B0F0"/>
              </a:buClr>
              <a:buSzPct val="200000"/>
            </a:pPr>
            <a:r>
              <a:rPr lang="ru-RU" sz="2000" b="1" dirty="0" smtClean="0">
                <a:latin typeface="Calibri" pitchFamily="34" charset="0"/>
              </a:rPr>
              <a:t>Исследования </a:t>
            </a:r>
            <a:r>
              <a:rPr lang="ru-RU" sz="2000" b="1" dirty="0" err="1" smtClean="0">
                <a:latin typeface="Calibri" pitchFamily="34" charset="0"/>
              </a:rPr>
              <a:t>гендерного</a:t>
            </a:r>
            <a:r>
              <a:rPr lang="ru-RU" sz="2000" b="1" dirty="0" smtClean="0">
                <a:latin typeface="Calibri" pitchFamily="34" charset="0"/>
              </a:rPr>
              <a:t> подхода в образовании в российской науке до сих пор </a:t>
            </a:r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</a:rPr>
              <a:t>не имеют целостной научной концепции</a:t>
            </a:r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DE12C6"/>
              </a:buClr>
              <a:buSzPct val="200000"/>
            </a:pPr>
            <a:r>
              <a:rPr lang="ru-RU" sz="2000" b="1" dirty="0" smtClean="0">
                <a:latin typeface="Calibri" pitchFamily="34" charset="0"/>
              </a:rPr>
              <a:t>В настоящее время широко распространяются различные авторские педагогические методики тестирования физической подготовленности детей, которые </a:t>
            </a:r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</a:rPr>
              <a:t>не прошли гигиенической экспертизы.</a:t>
            </a:r>
            <a:endParaRPr lang="ru-RU" sz="20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Calibri" pitchFamily="34" charset="0"/>
            </a:endParaRPr>
          </a:p>
          <a:p>
            <a:pPr>
              <a:buNone/>
            </a:pPr>
            <a:endParaRPr lang="ru-RU" sz="2000" dirty="0">
              <a:latin typeface="Calibri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alibri" pitchFamily="34" charset="0"/>
              </a:rPr>
              <a:t>нормативно-правовые документы. </a:t>
            </a:r>
            <a:endParaRPr lang="ru-RU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715790"/>
          </a:xfrm>
        </p:spPr>
        <p:txBody>
          <a:bodyPr>
            <a:normAutofit/>
          </a:bodyPr>
          <a:lstStyle/>
          <a:p>
            <a:pPr algn="ctr">
              <a:lnSpc>
                <a:spcPts val="4000"/>
              </a:lnSpc>
            </a:pPr>
            <a:r>
              <a:rPr lang="ru-RU" dirty="0" smtClean="0">
                <a:solidFill>
                  <a:srgbClr val="FF0000"/>
                </a:solidFill>
                <a:latin typeface="Calibri" pitchFamily="34" charset="0"/>
              </a:rPr>
              <a:t>Методические приемы </a:t>
            </a:r>
            <a:r>
              <a:rPr lang="ru-RU" dirty="0" err="1" smtClean="0">
                <a:solidFill>
                  <a:srgbClr val="FF0000"/>
                </a:solidFill>
                <a:latin typeface="Calibri" pitchFamily="34" charset="0"/>
              </a:rPr>
              <a:t>гендерного</a:t>
            </a:r>
            <a:r>
              <a:rPr lang="ru-RU" dirty="0" smtClean="0">
                <a:solidFill>
                  <a:srgbClr val="FF0000"/>
                </a:solidFill>
                <a:latin typeface="Calibri" pitchFamily="34" charset="0"/>
              </a:rPr>
              <a:t> воспитания дошкольников </a:t>
            </a:r>
            <a:r>
              <a:rPr lang="ru-RU" dirty="0" smtClean="0">
                <a:solidFill>
                  <a:srgbClr val="FF0000"/>
                </a:solidFill>
                <a:latin typeface="Calibri" pitchFamily="34" charset="0"/>
              </a:rPr>
              <a:t>на </a:t>
            </a:r>
            <a:r>
              <a:rPr lang="ru-RU" dirty="0" smtClean="0">
                <a:solidFill>
                  <a:srgbClr val="FF0000"/>
                </a:solidFill>
                <a:latin typeface="Calibri" pitchFamily="34" charset="0"/>
              </a:rPr>
              <a:t>занятиях </a:t>
            </a:r>
            <a:r>
              <a:rPr lang="ru-RU" dirty="0" smtClean="0">
                <a:solidFill>
                  <a:srgbClr val="FF0000"/>
                </a:solidFill>
                <a:latin typeface="Calibri" pitchFamily="34" charset="0"/>
              </a:rPr>
              <a:t>по физической культуре.</a:t>
            </a:r>
            <a:endParaRPr lang="ru-RU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2"/>
          </p:nvPr>
        </p:nvSpPr>
        <p:spPr>
          <a:xfrm>
            <a:off x="467544" y="2204864"/>
            <a:ext cx="5760640" cy="4320480"/>
          </a:xfrm>
        </p:spPr>
        <p:txBody>
          <a:bodyPr>
            <a:normAutofit fontScale="62500" lnSpcReduction="20000"/>
          </a:bodyPr>
          <a:lstStyle/>
          <a:p>
            <a:pPr>
              <a:buClr>
                <a:srgbClr val="DE12C6"/>
              </a:buClr>
              <a:buSzPct val="150000"/>
            </a:pPr>
            <a:r>
              <a:rPr lang="ru-RU" sz="3300" b="1" dirty="0" smtClean="0">
                <a:latin typeface="Calibri" pitchFamily="34" charset="0"/>
              </a:rPr>
              <a:t>Количество выполнения упражнений (м. </a:t>
            </a:r>
            <a:r>
              <a:rPr lang="ru-RU" sz="3300" b="1" dirty="0" smtClean="0">
                <a:latin typeface="Calibri" pitchFamily="34" charset="0"/>
              </a:rPr>
              <a:t>- 10 раз</a:t>
            </a:r>
            <a:r>
              <a:rPr lang="ru-RU" sz="3300" b="1" dirty="0" smtClean="0">
                <a:latin typeface="Calibri" pitchFamily="34" charset="0"/>
              </a:rPr>
              <a:t>, д. </a:t>
            </a:r>
            <a:r>
              <a:rPr lang="ru-RU" sz="3300" b="1" dirty="0" smtClean="0">
                <a:latin typeface="Calibri" pitchFamily="34" charset="0"/>
              </a:rPr>
              <a:t>- 5раз</a:t>
            </a:r>
            <a:r>
              <a:rPr lang="ru-RU" sz="3300" b="1" dirty="0" smtClean="0">
                <a:latin typeface="Calibri" pitchFamily="34" charset="0"/>
              </a:rPr>
              <a:t>).</a:t>
            </a:r>
          </a:p>
          <a:p>
            <a:pPr>
              <a:buClr>
                <a:srgbClr val="DE12C6"/>
              </a:buClr>
              <a:buSzPct val="150000"/>
            </a:pPr>
            <a:endParaRPr lang="ru-RU" sz="3300" b="1" dirty="0" smtClean="0">
              <a:latin typeface="Calibri" pitchFamily="34" charset="0"/>
            </a:endParaRPr>
          </a:p>
          <a:p>
            <a:pPr>
              <a:buClr>
                <a:srgbClr val="00B0F0"/>
              </a:buClr>
              <a:buSzPct val="150000"/>
            </a:pPr>
            <a:r>
              <a:rPr lang="ru-RU" sz="3300" b="1" dirty="0" smtClean="0">
                <a:latin typeface="Calibri" pitchFamily="34" charset="0"/>
              </a:rPr>
              <a:t>Силовой показатель (м.- тяжелый </a:t>
            </a:r>
            <a:r>
              <a:rPr lang="ru-RU" sz="3300" b="1" dirty="0" smtClean="0">
                <a:latin typeface="Calibri" pitchFamily="34" charset="0"/>
              </a:rPr>
              <a:t>вес \ гантели, </a:t>
            </a:r>
            <a:r>
              <a:rPr lang="ru-RU" sz="3300" b="1" dirty="0" smtClean="0">
                <a:latin typeface="Calibri" pitchFamily="34" charset="0"/>
              </a:rPr>
              <a:t>д.- </a:t>
            </a:r>
            <a:r>
              <a:rPr lang="ru-RU" sz="3300" b="1" dirty="0" smtClean="0">
                <a:latin typeface="Calibri" pitchFamily="34" charset="0"/>
              </a:rPr>
              <a:t>легкий \ ленточки).</a:t>
            </a:r>
            <a:endParaRPr lang="ru-RU" sz="3300" b="1" dirty="0" smtClean="0">
              <a:latin typeface="Calibri" pitchFamily="34" charset="0"/>
            </a:endParaRPr>
          </a:p>
          <a:p>
            <a:pPr>
              <a:buClr>
                <a:srgbClr val="DE12C6"/>
              </a:buClr>
              <a:buSzPct val="150000"/>
            </a:pPr>
            <a:endParaRPr lang="ru-RU" sz="3300" b="1" dirty="0" smtClean="0">
              <a:latin typeface="Calibri" pitchFamily="34" charset="0"/>
            </a:endParaRPr>
          </a:p>
          <a:p>
            <a:pPr>
              <a:buClr>
                <a:srgbClr val="DE12C6"/>
              </a:buClr>
              <a:buSzPct val="150000"/>
            </a:pPr>
            <a:r>
              <a:rPr lang="ru-RU" sz="3300" b="1" dirty="0" smtClean="0">
                <a:latin typeface="Calibri" pitchFamily="34" charset="0"/>
              </a:rPr>
              <a:t>Различия по времени (м. </a:t>
            </a:r>
            <a:r>
              <a:rPr lang="ru-RU" sz="3300" b="1" dirty="0" smtClean="0">
                <a:latin typeface="Calibri" pitchFamily="34" charset="0"/>
              </a:rPr>
              <a:t>– долго</a:t>
            </a:r>
            <a:r>
              <a:rPr lang="ru-RU" sz="3300" b="1" dirty="0" smtClean="0">
                <a:latin typeface="Calibri" pitchFamily="34" charset="0"/>
              </a:rPr>
              <a:t>, д.- не долго или наоборот</a:t>
            </a:r>
            <a:r>
              <a:rPr lang="ru-RU" sz="3300" b="1" dirty="0" smtClean="0">
                <a:latin typeface="Calibri" pitchFamily="34" charset="0"/>
              </a:rPr>
              <a:t>).</a:t>
            </a:r>
          </a:p>
          <a:p>
            <a:pPr>
              <a:buClr>
                <a:srgbClr val="DE12C6"/>
              </a:buClr>
              <a:buSzPct val="150000"/>
              <a:buNone/>
            </a:pPr>
            <a:endParaRPr lang="ru-RU" sz="3300" b="1" dirty="0" smtClean="0">
              <a:latin typeface="Calibri" pitchFamily="34" charset="0"/>
            </a:endParaRPr>
          </a:p>
          <a:p>
            <a:pPr>
              <a:buClr>
                <a:srgbClr val="00B0F0"/>
              </a:buClr>
              <a:buSzPct val="150000"/>
            </a:pPr>
            <a:r>
              <a:rPr lang="ru-RU" sz="3300" b="1" dirty="0" smtClean="0">
                <a:latin typeface="Calibri" pitchFamily="34" charset="0"/>
              </a:rPr>
              <a:t> </a:t>
            </a:r>
            <a:r>
              <a:rPr lang="ru-RU" sz="3300" b="1" dirty="0" smtClean="0">
                <a:latin typeface="Calibri" pitchFamily="34" charset="0"/>
              </a:rPr>
              <a:t>Разное развитие физических качеств (м. -сила, д. - гибкость).</a:t>
            </a:r>
            <a:endParaRPr lang="ru-RU" sz="3300" b="1" dirty="0" smtClean="0">
              <a:latin typeface="Calibri" pitchFamily="34" charset="0"/>
            </a:endParaRPr>
          </a:p>
          <a:p>
            <a:pPr>
              <a:buClr>
                <a:srgbClr val="DE12C6"/>
              </a:buClr>
              <a:buSzPct val="150000"/>
              <a:buNone/>
            </a:pPr>
            <a:endParaRPr lang="ru-RU" sz="3300" b="1" dirty="0" smtClean="0">
              <a:latin typeface="Calibri" pitchFamily="34" charset="0"/>
            </a:endParaRPr>
          </a:p>
          <a:p>
            <a:pPr>
              <a:buClr>
                <a:srgbClr val="DE12C6"/>
              </a:buClr>
              <a:buSzPct val="150000"/>
            </a:pPr>
            <a:r>
              <a:rPr lang="ru-RU" sz="3300" b="1" dirty="0" smtClean="0">
                <a:latin typeface="Calibri" pitchFamily="34" charset="0"/>
              </a:rPr>
              <a:t>Виды спорта (м. – футбол, хоккей</a:t>
            </a:r>
            <a:r>
              <a:rPr lang="ru-RU" sz="3300" b="1" dirty="0" smtClean="0">
                <a:latin typeface="Calibri" pitchFamily="34" charset="0"/>
              </a:rPr>
              <a:t>, борьба</a:t>
            </a:r>
            <a:r>
              <a:rPr lang="ru-RU" sz="3300" b="1" dirty="0" smtClean="0">
                <a:latin typeface="Calibri" pitchFamily="34" charset="0"/>
              </a:rPr>
              <a:t>, д. – гимнастика, танцы, фигурное катание.</a:t>
            </a:r>
          </a:p>
          <a:p>
            <a:pPr>
              <a:buClr>
                <a:srgbClr val="DE12C6"/>
              </a:buClr>
              <a:buSzPct val="150000"/>
            </a:pPr>
            <a:endParaRPr lang="ru-RU" b="1" dirty="0" smtClean="0"/>
          </a:p>
        </p:txBody>
      </p:sp>
      <p:pic>
        <p:nvPicPr>
          <p:cNvPr id="18" name="Содержимое 17" descr="Vorobeyph0015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6588224" y="2348880"/>
            <a:ext cx="1944216" cy="2016691"/>
          </a:xfrm>
        </p:spPr>
      </p:pic>
      <p:pic>
        <p:nvPicPr>
          <p:cNvPr id="20" name="Содержимое 17" descr="Vorobeyph00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4437112"/>
            <a:ext cx="1944216" cy="1976756"/>
          </a:xfrm>
          <a:prstGeom prst="rect">
            <a:avLst/>
          </a:prstGeom>
          <a:ln>
            <a:noFill/>
            <a:prstDash val="sysDash"/>
            <a:miter lim="800000"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681</TotalTime>
  <Words>891</Words>
  <Application>Microsoft Office PowerPoint</Application>
  <PresentationFormat>Экран (4:3)</PresentationFormat>
  <Paragraphs>95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Слайд 1</vt:lpstr>
      <vt:lpstr>Что такое гендер?</vt:lpstr>
      <vt:lpstr>гендер = пол</vt:lpstr>
      <vt:lpstr>Маскулинность и феми́нность</vt:lpstr>
      <vt:lpstr>Стереоти́п — заранее сформированная человеком мыслительная оценка чего-либо, которая может отражаться в стереотипном поведении.   Стереотип может быть как положительным, так и отрицательным. </vt:lpstr>
      <vt:lpstr>Рассматривая гендер, нельзя обойти такие важные для исследования понятия, как: </vt:lpstr>
      <vt:lpstr>Научные иследователи.</vt:lpstr>
      <vt:lpstr>нормативно-правовые документы. </vt:lpstr>
      <vt:lpstr>Методические приемы гендерного воспитания дошкольников на занятиях по физической культуре.</vt:lpstr>
      <vt:lpstr>Слайд 10</vt:lpstr>
      <vt:lpstr> Выводы.</vt:lpstr>
      <vt:lpstr>Слайд 12</vt:lpstr>
      <vt:lpstr>Слайд 13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Гендерный подход в организации двигательной активности дошкольников</dc:title>
  <dc:creator>Виталий Новиков</dc:creator>
  <cp:lastModifiedBy>Виталий Новиков</cp:lastModifiedBy>
  <cp:revision>73</cp:revision>
  <dcterms:created xsi:type="dcterms:W3CDTF">2021-12-08T12:53:09Z</dcterms:created>
  <dcterms:modified xsi:type="dcterms:W3CDTF">2021-12-13T17:51:10Z</dcterms:modified>
</cp:coreProperties>
</file>