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91" r:id="rId3"/>
    <p:sldId id="265" r:id="rId4"/>
    <p:sldId id="261" r:id="rId5"/>
    <p:sldId id="266" r:id="rId6"/>
    <p:sldId id="267" r:id="rId7"/>
    <p:sldId id="284" r:id="rId8"/>
    <p:sldId id="268" r:id="rId9"/>
    <p:sldId id="289" r:id="rId10"/>
    <p:sldId id="288" r:id="rId11"/>
    <p:sldId id="272" r:id="rId12"/>
    <p:sldId id="269" r:id="rId13"/>
    <p:sldId id="271" r:id="rId14"/>
    <p:sldId id="274" r:id="rId15"/>
    <p:sldId id="280" r:id="rId16"/>
    <p:sldId id="275" r:id="rId17"/>
    <p:sldId id="276" r:id="rId18"/>
    <p:sldId id="277" r:id="rId19"/>
    <p:sldId id="278" r:id="rId20"/>
    <p:sldId id="279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k\&#1052;&#1072;&#1084;&#1072;\&#1091;&#1095;&#1077;&#1073;&#1085;&#1086;-%20&#1080;&#1089;&#1089;&#1083;&#1077;&#1076;&#1086;&#1074;\15-%2016%20&#1075;&#1086;&#1076;\&#1074;&#1090;&#1086;&#1088;&#1072;&#1103;%20&#1078;&#1080;&#1079;&#1085;&#1100;\&#1076;&#1080;&#1072;&#1075;&#1088;&#1072;&#1084;&#1084;&#1099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k\&#1052;&#1072;&#1084;&#1072;\&#1091;&#1095;&#1077;&#1073;&#1085;&#1086;-%20&#1080;&#1089;&#1089;&#1083;&#1077;&#1076;&#1086;&#1074;\15-%2016%20&#1075;&#1086;&#1076;\&#1074;&#1090;&#1086;&#1088;&#1072;&#1103;%20&#1078;&#1080;&#1079;&#1085;&#1100;\&#1076;&#1080;&#1072;&#1075;&#1088;&#1072;&#1084;&#1084;&#1099;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3213240423195238"/>
          <c:w val="0.96766562974484338"/>
          <c:h val="0.71291350141423249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2.6480134326811497E-2"/>
                  <c:y val="-3.3414671460261614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59,30%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677708079121003E-2"/>
                  <c:y val="-3.8858716438460957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231423399267494E-2"/>
                  <c:y val="-4.3716055993268575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123992758974501E-2"/>
                  <c:y val="-4.1287386215864752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Лист1!$A$17:$A$20</c:f>
              <c:strCache>
                <c:ptCount val="4"/>
                <c:pt idx="0">
                  <c:v>выбрасывают </c:v>
                </c:pt>
                <c:pt idx="1">
                  <c:v>сжигают</c:v>
                </c:pt>
                <c:pt idx="2">
                  <c:v>используют как веник</c:v>
                </c:pt>
                <c:pt idx="3">
                  <c:v>не знают о судьбе</c:v>
                </c:pt>
              </c:strCache>
            </c:strRef>
          </c:cat>
          <c:val>
            <c:numRef>
              <c:f>Лист1!$B$17:$B$20</c:f>
              <c:numCache>
                <c:formatCode>0.00%</c:formatCode>
                <c:ptCount val="4"/>
                <c:pt idx="0">
                  <c:v>0.59299999999999997</c:v>
                </c:pt>
                <c:pt idx="1">
                  <c:v>0.23700000000000004</c:v>
                </c:pt>
                <c:pt idx="2" formatCode="0%">
                  <c:v>3.0000000000000002E-2</c:v>
                </c:pt>
                <c:pt idx="3" formatCode="0%">
                  <c:v>0.14000000000000001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4426752"/>
        <c:axId val="44428288"/>
        <c:axId val="0"/>
      </c:bar3DChart>
      <c:catAx>
        <c:axId val="444267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4428288"/>
        <c:crosses val="autoZero"/>
        <c:auto val="1"/>
        <c:lblAlgn val="ctr"/>
        <c:lblOffset val="100"/>
        <c:noMultiLvlLbl val="0"/>
      </c:catAx>
      <c:valAx>
        <c:axId val="44428288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one"/>
        <c:crossAx val="44426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42177952449728"/>
          <c:y val="5.5334962781913119E-2"/>
          <c:w val="0.49350894668661432"/>
          <c:h val="0.65326916537893109"/>
        </c:manualLayout>
      </c:layout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Лист1!$A$28:$A$30</c:f>
              <c:strCache>
                <c:ptCount val="3"/>
                <c:pt idx="0">
                  <c:v>возможно использовать вторично</c:v>
                </c:pt>
                <c:pt idx="1">
                  <c:v>не знают как использовать вторично</c:v>
                </c:pt>
                <c:pt idx="2">
                  <c:v>нет нельзя использовать вторично</c:v>
                </c:pt>
              </c:strCache>
            </c:strRef>
          </c:cat>
          <c:val>
            <c:numRef>
              <c:f>Лист1!$B$28:$B$30</c:f>
              <c:numCache>
                <c:formatCode>0%</c:formatCode>
                <c:ptCount val="3"/>
                <c:pt idx="0">
                  <c:v>0.33000000000000074</c:v>
                </c:pt>
                <c:pt idx="1">
                  <c:v>0.33000000000000074</c:v>
                </c:pt>
                <c:pt idx="2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013148836637199"/>
          <c:y val="0.3861587601377624"/>
          <c:w val="0.38806170659400452"/>
          <c:h val="0.58611635744176571"/>
        </c:manualLayout>
      </c:layout>
      <c:overlay val="0"/>
      <c:txPr>
        <a:bodyPr/>
        <a:lstStyle/>
        <a:p>
          <a:pPr>
            <a:defRPr sz="2000" b="1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0FF8B-88BE-46F2-BEDD-8E4F185D7C5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92302-A9C2-4837-B13F-49179DA1A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4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92302-A9C2-4837-B13F-49179DA1AE4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6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6EDF-D4A6-443F-9D54-3E540307BAF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B3416-A385-4FB4-AB2B-0BBAED363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&#1078;&#1082;&#1093;42.&#1088;&#1092;/" TargetMode="External"/><Relationship Id="rId3" Type="http://schemas.openxmlformats.org/officeDocument/2006/relationships/hyperlink" Target="http://www.livemaster.ru/" TargetMode="External"/><Relationship Id="rId7" Type="http://schemas.openxmlformats.org/officeDocument/2006/relationships/hyperlink" Target="https://vk.com/jivoyma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sk.sibnovosti.ru/" TargetMode="External"/><Relationship Id="rId5" Type="http://schemas.openxmlformats.org/officeDocument/2006/relationships/hyperlink" Target="http://www.nowosib.com/" TargetMode="External"/><Relationship Id="rId4" Type="http://schemas.openxmlformats.org/officeDocument/2006/relationships/hyperlink" Target="http://www.nsktv.ru/" TargetMode="External"/><Relationship Id="rId9" Type="http://schemas.openxmlformats.org/officeDocument/2006/relationships/hyperlink" Target="http://hvoinie.ru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rramia.ru/wp-content/uploads/2013/01/elka-na-musork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Шаблон (фон) презентации &quot;Зайчики под елочкой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0648"/>
            <a:ext cx="9144000" cy="7118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04664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общеобразовательное  учреждение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№2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Карасукского района   Новосибирской области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72816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«Вторая жизнь новогодней елочки»          </a:t>
            </a:r>
          </a:p>
          <a:p>
            <a:pPr algn="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Авторы: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ученицы 7 а – специализированного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биотехнологического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класса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Корж Анастасия,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Детцель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Мария, Шмакова Валерия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Руководители: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учитель биологии Лобачёва Татьяна Владимировна,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классный руководитель 7 а класса, учитель географии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Байбулинова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Гульбаршин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Аушакмановна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                                           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Карасук   2016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16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32"/>
            <a:ext cx="8568952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Методы утилизации елок у нас и за рубежом</a:t>
            </a:r>
          </a:p>
        </p:txBody>
      </p:sp>
      <p:pic>
        <p:nvPicPr>
          <p:cNvPr id="3076" name="Picture 4" descr="http://top.dn.ua/en-default/utop/news-image/456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34" y="1301360"/>
            <a:ext cx="3240360" cy="219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dykai.eu/fun/content/2009/02/08/egliu-utilizacija-volietijoje/004__egluciu-utilizacija__dykai-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114" y="4157563"/>
            <a:ext cx="33483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12160" y="3704615"/>
            <a:ext cx="2520280" cy="3350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 Германии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66090" y="923622"/>
            <a:ext cx="3967015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Производство мульчи во Франции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http://vse-postroim-sami.ru/wp-content/uploads/2014/10/drevesnaia-shep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4326" y="1441124"/>
            <a:ext cx="2071953" cy="195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3644" y="980728"/>
            <a:ext cx="3240360" cy="2458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Сбор елок в Канаде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82" name="Picture 10" descr="http://www.vlc.ru/upload/iblock/579/579c7febc095b918c853f951f536748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1417029"/>
            <a:ext cx="2016224" cy="195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aktau-business.com/forum/uploads/attachment/2014-09/1410869286_40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4053" y="4102043"/>
            <a:ext cx="3572292" cy="234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93356" y="3712570"/>
            <a:ext cx="4464496" cy="3350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Производство удобрений в Хабаровске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77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       Лечебные   подушки  из  хвои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                                    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dirty="0"/>
          </a:p>
        </p:txBody>
      </p:sp>
      <p:pic>
        <p:nvPicPr>
          <p:cNvPr id="6" name="Рисунок 5" descr="C:\Users\User\Desktop\Новая папка (2)\DSCN34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6289"/>
            <a:ext cx="2653394" cy="1882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556" y="1706126"/>
            <a:ext cx="2685754" cy="187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257010" y="1059795"/>
            <a:ext cx="3340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Измельчение хвои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769958"/>
            <a:ext cx="3419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Пошив наволочки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User\AppData\Local\Microsoft\Windows\INetCache\Content.Word\1403201643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67791"/>
            <a:ext cx="2699740" cy="2094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ser\AppData\Local\Microsoft\Windows\INetCache\Content.Word\1503201643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454752"/>
            <a:ext cx="2890062" cy="22302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210551" y="1706126"/>
            <a:ext cx="2573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Набивание хвоей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867604"/>
            <a:ext cx="2569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Готовое изделие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3" y="1881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Получение    сосновой     шерсти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1 этап - Размягчение</a:t>
            </a:r>
          </a:p>
        </p:txBody>
      </p:sp>
      <p:pic>
        <p:nvPicPr>
          <p:cNvPr id="6" name="Рисунок 5" descr="http://www.logoslovo.ru/media/pic_middle/13/4005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762" y="1521131"/>
            <a:ext cx="2567038" cy="205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1521131"/>
            <a:ext cx="2592288" cy="203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521131"/>
            <a:ext cx="2664296" cy="2035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236432"/>
            <a:ext cx="3744416" cy="2621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51720" y="3713212"/>
            <a:ext cx="72728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2 </a:t>
            </a:r>
            <a:r>
              <a:rPr lang="ru-RU" sz="2800" b="1" dirty="0">
                <a:solidFill>
                  <a:srgbClr val="002060"/>
                </a:solidFill>
              </a:rPr>
              <a:t>этап</a:t>
            </a:r>
            <a:r>
              <a:rPr lang="ru-RU" sz="2400" b="1" dirty="0">
                <a:solidFill>
                  <a:srgbClr val="002060"/>
                </a:solidFill>
              </a:rPr>
              <a:t> - Растирание (Трепание,  отбивание)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3 этап - Отделение и расчесывание волокон.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Прядение  и вязание.</a:t>
            </a:r>
            <a:endParaRPr lang="ru-RU" sz="2400" b="1" dirty="0"/>
          </a:p>
        </p:txBody>
      </p:sp>
      <p:pic>
        <p:nvPicPr>
          <p:cNvPr id="6" name="Picture 3" descr="DSCN355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968"/>
          <a:stretch>
            <a:fillRect/>
          </a:stretch>
        </p:blipFill>
        <p:spPr bwMode="auto">
          <a:xfrm>
            <a:off x="395536" y="1052736"/>
            <a:ext cx="324036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7" name="Рисунок 6" descr="G:\DCIM\102NIKON\DSCN37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331236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G:\DCIM\102NIKON\DSCN371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005064"/>
            <a:ext cx="3096344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73448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Использование   сосновой   древесины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Изготовление  магнитной  картинки  на  спиле  соснового  ствола.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4482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Распил стволиков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Обработка заготовок (шлифовка, окрашивание)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err="1" smtClean="0">
                <a:solidFill>
                  <a:srgbClr val="002060"/>
                </a:solidFill>
              </a:rPr>
              <a:t>Декупаж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Покрытие лаком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Наклеивание магнита и </a:t>
            </a:r>
            <a:r>
              <a:rPr lang="ru-RU" sz="2000" b="1" dirty="0" err="1" smtClean="0">
                <a:solidFill>
                  <a:srgbClr val="002060"/>
                </a:solidFill>
              </a:rPr>
              <a:t>баркода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Picture 6" descr="C:\Users\User\Desktop\Новая папка (2)\DSCN35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309634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D:\201602A0\DSCN34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2952328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5" descr="DSCN34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09634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Использование  сосновой  древесины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964488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800" b="1" dirty="0" smtClean="0"/>
              <a:t>Изготовление из остатков соснового ствола     карандашницы.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Распил стволиков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Обработка заготовок (шлифовка, окрашивание)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Наклеивание спилов на основу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Покрытие лаком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Наклеивание </a:t>
            </a:r>
            <a:r>
              <a:rPr lang="ru-RU" b="1" dirty="0" err="1" smtClean="0">
                <a:solidFill>
                  <a:srgbClr val="002060"/>
                </a:solidFill>
              </a:rPr>
              <a:t>баркода</a:t>
            </a:r>
            <a:r>
              <a:rPr lang="ru-RU" b="1" dirty="0" smtClean="0">
                <a:solidFill>
                  <a:srgbClr val="002060"/>
                </a:solidFill>
              </a:rPr>
              <a:t> и логотипа.</a:t>
            </a:r>
          </a:p>
        </p:txBody>
      </p:sp>
      <p:pic>
        <p:nvPicPr>
          <p:cNvPr id="7" name="Рисунок 6" descr="G:\DCIM\102NIKON\DSCN368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861048"/>
            <a:ext cx="3384376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:\DCIM\100NIKON\DSCN3833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2204864"/>
            <a:ext cx="3024336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64096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Использование сосновых веток  и шишек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 для изготовления мульчи</a:t>
            </a:r>
            <a:endParaRPr lang="ru-RU" sz="32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Мульчеизмельчитель           </a:t>
            </a:r>
            <a:r>
              <a:rPr lang="ru-RU" sz="1200" b="1" dirty="0" smtClean="0">
                <a:solidFill>
                  <a:srgbClr val="002060"/>
                </a:solidFill>
              </a:rPr>
              <a:t>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Мульча                      </a:t>
            </a:r>
            <a:r>
              <a:rPr lang="ru-RU" b="1" dirty="0" err="1" smtClean="0">
                <a:solidFill>
                  <a:srgbClr val="002060"/>
                </a:solidFill>
              </a:rPr>
              <a:t>Биокорм</a:t>
            </a:r>
            <a:r>
              <a:rPr lang="ru-RU" b="1" dirty="0" smtClean="0">
                <a:solidFill>
                  <a:srgbClr val="002060"/>
                </a:solidFill>
              </a:rPr>
              <a:t> для животных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59228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www.rosleshoz.gov.ru/dep/siberia/press/888/cshepa.jpeg?display=sm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25922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772816"/>
            <a:ext cx="259228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779912" y="4031122"/>
            <a:ext cx="51125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Ветки и сама хвоя идеальны для мульчирования.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Прежде всего, хвойная мульча хорошо сохраняет влагу, защищает молодые саженцы от болезней и паразитов, не дает развиваться многочисленным сорнякам.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132856"/>
            <a:ext cx="2016224" cy="22322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04248" y="2348880"/>
            <a:ext cx="2161256" cy="13242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Сувениры, магниты, развивающие игрушки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548680"/>
            <a:ext cx="2232248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Мульча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348880"/>
            <a:ext cx="2448272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Лечебные подушки</a:t>
            </a:r>
            <a:r>
              <a:rPr lang="ru-RU" b="1" dirty="0"/>
              <a:t>,</a:t>
            </a:r>
          </a:p>
          <a:p>
            <a:r>
              <a:rPr lang="ru-RU" b="1" dirty="0"/>
              <a:t> стельки из еловой</a:t>
            </a:r>
          </a:p>
          <a:p>
            <a:r>
              <a:rPr lang="ru-RU" b="1" dirty="0"/>
              <a:t> шерсти и т.д.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869160"/>
            <a:ext cx="2664296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Биокорм    </a:t>
            </a:r>
            <a:r>
              <a:rPr lang="ru-RU" b="1" dirty="0" smtClean="0"/>
              <a:t>для животных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620688"/>
            <a:ext cx="2952328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«Живи, елочка!»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4788024" y="1556792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16200000">
            <a:off x="3341264" y="2571504"/>
            <a:ext cx="288032" cy="7068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5400000">
            <a:off x="6228184" y="2564904"/>
            <a:ext cx="216024" cy="648072"/>
          </a:xfrm>
          <a:prstGeom prst="upArrow">
            <a:avLst>
              <a:gd name="adj1" fmla="val 653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0800000" flipH="1">
            <a:off x="4860032" y="4365104"/>
            <a:ext cx="216024" cy="504056"/>
          </a:xfrm>
          <a:prstGeom prst="upArrow">
            <a:avLst>
              <a:gd name="adj1" fmla="val 653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На международном форуме «</a:t>
            </a:r>
            <a:r>
              <a:rPr lang="ru-RU" sz="3200" b="1" dirty="0" err="1" smtClean="0">
                <a:solidFill>
                  <a:srgbClr val="C00000"/>
                </a:solidFill>
              </a:rPr>
              <a:t>УчСиб</a:t>
            </a:r>
            <a:r>
              <a:rPr lang="ru-RU" sz="3200" b="1" dirty="0" smtClean="0">
                <a:solidFill>
                  <a:srgbClr val="C00000"/>
                </a:solidFill>
              </a:rPr>
              <a:t> – 2016»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Выставочная  экспозиция «Живи, елочка!» 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5" descr="D:\Фото УчСиб\DSCN371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888432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420888"/>
            <a:ext cx="38164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98771"/>
            <a:ext cx="5256584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Выводы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052736"/>
            <a:ext cx="7488832" cy="5262979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.Хвойные деревья широко распространены в России  и  являются  незаменимыми природными   лекарями.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Утилизацию ёлок можно проводить и самостоятельно,   с дальнейшим использованием всего исходного материала для изготовления целебной и полезной продукции для поддержания и укрепления физического и эмоционального здоровья  взрослых и детей.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удалось подарить новогодней елочке «вторую жизнь».</a:t>
            </a: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endParaRPr lang="ru-RU" dirty="0"/>
          </a:p>
        </p:txBody>
      </p:sp>
      <p:pic>
        <p:nvPicPr>
          <p:cNvPr id="1026" name="Picture 2" descr="http://icon.s.photosight.ru/img/5/369/4886023_lar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388269"/>
            <a:ext cx="3672407" cy="282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pp.vk.me/c633526/v633526773/14c9d/1lp6KOLz0A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026" y="395000"/>
            <a:ext cx="3456384" cy="282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fantasticviewpoint.com/wp-content/uploads/2013/11/tips-on-decorating-a-christmas-tree-main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6004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46" y="0"/>
            <a:ext cx="931334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82444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Список источников</a:t>
            </a:r>
            <a:endParaRPr lang="ru-RU" sz="2400" dirty="0" smtClean="0">
              <a:solidFill>
                <a:srgbClr val="C00000"/>
              </a:solidFill>
            </a:endParaRPr>
          </a:p>
          <a:p>
            <a:pPr lvl="0"/>
            <a:r>
              <a:rPr lang="ru-RU" sz="2000" dirty="0" smtClean="0"/>
              <a:t>Калинина А.А. Универсальные поурочные разработки по биологии. </a:t>
            </a:r>
          </a:p>
          <a:p>
            <a:pPr lvl="0"/>
            <a:r>
              <a:rPr lang="ru-RU" sz="2000" dirty="0" smtClean="0"/>
              <a:t>6 (7)класс. – 2-е изд.-М.: ВАКО, 2007. – 352 с.</a:t>
            </a:r>
          </a:p>
          <a:p>
            <a:pPr lvl="0"/>
            <a:r>
              <a:rPr lang="ru-RU" sz="2000" dirty="0" smtClean="0"/>
              <a:t>Марковский Ю. Все хвойные растения. Издательство: </a:t>
            </a:r>
            <a:r>
              <a:rPr lang="ru-RU" sz="2000" dirty="0" err="1" smtClean="0"/>
              <a:t>Фитон+</a:t>
            </a:r>
            <a:r>
              <a:rPr lang="ru-RU" sz="2000" dirty="0" smtClean="0"/>
              <a:t>, 2010.</a:t>
            </a:r>
          </a:p>
          <a:p>
            <a:pPr lvl="0"/>
            <a:r>
              <a:rPr lang="ru-RU" sz="2000" dirty="0" smtClean="0"/>
              <a:t>Пасечник В.В. Биология. 6 </a:t>
            </a:r>
            <a:r>
              <a:rPr lang="ru-RU" sz="2000" dirty="0" err="1" smtClean="0"/>
              <a:t>кл</a:t>
            </a:r>
            <a:r>
              <a:rPr lang="ru-RU" sz="2000" dirty="0" smtClean="0"/>
              <a:t>. Бактерии, грибы, растения: Учеб. Для </a:t>
            </a:r>
            <a:r>
              <a:rPr lang="ru-RU" sz="2000" dirty="0" err="1" smtClean="0"/>
              <a:t>общеобразоват</a:t>
            </a:r>
            <a:r>
              <a:rPr lang="ru-RU" sz="2000" dirty="0" smtClean="0"/>
              <a:t>. Учеб. Заведений. – М.: 2010. – 272  с.</a:t>
            </a:r>
          </a:p>
          <a:p>
            <a:pPr lvl="0"/>
            <a:r>
              <a:rPr lang="ru-RU" sz="2000" dirty="0" err="1" smtClean="0"/>
              <a:t>Рохлов</a:t>
            </a:r>
            <a:r>
              <a:rPr lang="ru-RU" sz="2000" dirty="0" smtClean="0"/>
              <a:t> В., Теремов А., Петросова Р. Занимательная ботаника: Книга для учащихся, учителей и родителей. – М.: АСТ-ПРЕСС, 1998.- 432 с.</a:t>
            </a:r>
          </a:p>
          <a:p>
            <a:pPr lvl="0"/>
            <a:r>
              <a:rPr lang="ru-RU" sz="2000" dirty="0" smtClean="0"/>
              <a:t>Хрестоматия по ботанике для 5-6 классов. Составитель Е.Н. Алешко. – М.: Просвещение, 1987 г.- 297 с.</a:t>
            </a:r>
          </a:p>
          <a:p>
            <a:pPr algn="r"/>
            <a:r>
              <a:rPr lang="ru-RU" sz="1600" dirty="0" smtClean="0"/>
              <a:t>http://biomir.my1.ru</a:t>
            </a:r>
          </a:p>
          <a:p>
            <a:pPr algn="r"/>
            <a:r>
              <a:rPr lang="ru-RU" sz="1600" b="1" dirty="0" smtClean="0">
                <a:hlinkClick r:id="rId3"/>
              </a:rPr>
              <a:t>http://www.livemaster.ru/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4"/>
              </a:rPr>
              <a:t>http://www.nsktv.ru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5"/>
              </a:rPr>
              <a:t>http://www.nowosib.com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6"/>
              </a:rPr>
              <a:t>http://nsk.sibnovosti.ru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7"/>
              </a:rPr>
              <a:t>https://vk.com/jivoymag</a:t>
            </a:r>
            <a:endParaRPr lang="ru-RU" sz="1600" b="1" dirty="0" smtClean="0"/>
          </a:p>
          <a:p>
            <a:pPr algn="r"/>
            <a:r>
              <a:rPr lang="ru-RU" sz="1600" dirty="0" smtClean="0"/>
              <a:t>http://terramia.ru</a:t>
            </a:r>
          </a:p>
          <a:p>
            <a:pPr algn="r"/>
            <a:r>
              <a:rPr lang="ru-RU" sz="1600" b="1" dirty="0" smtClean="0">
                <a:hlinkClick r:id="rId8"/>
              </a:rPr>
              <a:t>http://xn--42-plcq9c.xn--p1ai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9"/>
              </a:rPr>
              <a:t>http://hvoinie.ru</a:t>
            </a:r>
            <a:endParaRPr lang="ru-RU" sz="1600" b="1" dirty="0" smtClean="0"/>
          </a:p>
          <a:p>
            <a:pPr algn="r"/>
            <a:r>
              <a:rPr lang="ru-RU" sz="1600" b="1" dirty="0" smtClean="0">
                <a:hlinkClick r:id="rId9"/>
              </a:rPr>
              <a:t>http://hvoinie.ru/</a:t>
            </a:r>
            <a:endParaRPr lang="ru-RU" sz="1600" b="1" dirty="0" smtClean="0"/>
          </a:p>
          <a:p>
            <a:pPr algn="r"/>
            <a:r>
              <a:rPr lang="ru-RU" sz="1600" b="1" dirty="0" smtClean="0"/>
              <a:t> 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62880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mtClean="0">
                <a:solidFill>
                  <a:srgbClr val="FF0000"/>
                </a:solidFill>
              </a:rPr>
              <a:t>      Спасибо </a:t>
            </a:r>
            <a:r>
              <a:rPr lang="ru-RU" sz="5400" b="1" dirty="0" smtClean="0">
                <a:solidFill>
                  <a:srgbClr val="FF0000"/>
                </a:solidFill>
              </a:rPr>
              <a:t>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58444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Какова дальнейшая судьба новогодней елки?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9834791"/>
              </p:ext>
            </p:extLst>
          </p:nvPr>
        </p:nvGraphicFramePr>
        <p:xfrm>
          <a:off x="345588" y="1340768"/>
          <a:ext cx="8568952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16633"/>
            <a:ext cx="85689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  спешите   расстаться   с   ёлкой!</a:t>
            </a:r>
          </a:p>
          <a:p>
            <a:pPr marL="45720" indent="0">
              <a:lnSpc>
                <a:spcPct val="11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нашем городе проблема утилизации новогодних елок не решена. А может не стоит спешно расставаться с елкой, тайком выбрасывая её с балкона или стыдливо пряча за мусорный бак? Неужели только ради коротких новогодних радостей было спилено молодое здоровое деревце?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Зная целебные свойства сосны, мы решили провести исследование и узнать: можно ли продлить новогоднее настроение и подарить новогодней елочке вторую жизнь?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фото">
            <a:hlinkClick r:id="rId3"/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93" y="4797152"/>
            <a:ext cx="3600400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  ли    натуральной    выброшенной     елке 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подарить   вторую    жизнь?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14921900"/>
              </p:ext>
            </p:extLst>
          </p:nvPr>
        </p:nvGraphicFramePr>
        <p:xfrm>
          <a:off x="503548" y="980728"/>
          <a:ext cx="806489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285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8227" y="51586"/>
            <a:ext cx="8784976" cy="389286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8862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способы утилизации новогодних хвойных деревьев и найти практическое применение срубленным    сосновым деревьям.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   исследования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новогоднее сосновое дерево можно  вторично использовать для получения полезной и лечебной продукции.</a:t>
            </a: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8721" y="155856"/>
            <a:ext cx="8766557" cy="651870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" indent="0"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примере сосны обыкновенной из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систематику и распространение хвойных растений.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 возможные пути решение проблемы утилизации новогодних деревьев в зарубежных 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странах и в России.</a:t>
            </a:r>
          </a:p>
          <a:p>
            <a:pPr lvl="0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Апробировать простейшие способы переработки новогодних сосновых деревьев для  рационального получения целебной и полезной продукции.</a:t>
            </a:r>
          </a:p>
          <a:p>
            <a:pPr marL="45720" indent="0">
              <a:lnSpc>
                <a:spcPct val="120000"/>
              </a:lnSpc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60648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Систематика  и распространение             Сосны  обыкновенной</a:t>
            </a:r>
          </a:p>
        </p:txBody>
      </p:sp>
      <p:pic>
        <p:nvPicPr>
          <p:cNvPr id="6" name="Picture 9" descr="http://t0.gstatic.com/images?q=tbn:ANd9GcQbj9vCpwByZIP7JmfqUcmdjtEHBI5yr11KSu_fF3Z506kCQtVt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2" y="116632"/>
            <a:ext cx="2520280" cy="18722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2492896"/>
            <a:ext cx="3816424" cy="3384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Царство – Растения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 – Голосеменные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– Шишконосные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– Хвойные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Семейство – Сосновые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 – Сосна</a:t>
            </a:r>
          </a:p>
          <a:p>
            <a:pPr marL="388620" lvl="1" indent="-34290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– Сосна  обыкновенная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2492896"/>
            <a:ext cx="4032448" cy="33843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Вечнозеленое  дерево   высотой  до 40м. 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Длина корня до 30 м.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Крона высоко поднятая, конусовидная,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округлая, широкая.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Сосна доживает в среднем до 350 лет.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7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604" y="1412776"/>
            <a:ext cx="8321892" cy="518457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                                             </a:t>
            </a:r>
          </a:p>
          <a:p>
            <a:endParaRPr lang="ru-RU" sz="1600" b="1" dirty="0" smtClean="0"/>
          </a:p>
        </p:txBody>
      </p:sp>
      <p:pic>
        <p:nvPicPr>
          <p:cNvPr id="4" name="Picture 2" descr="Шаблон (фон) презентации &quot;Зайчики под елочко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115616" y="206084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95736" y="333905"/>
            <a:ext cx="4680520" cy="6407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Применение сосны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Изделия из сос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03997"/>
            <a:ext cx="3240360" cy="245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ask-egida.ru/d/209023/d/18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861048"/>
            <a:ext cx="3467798" cy="265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photodomik.ru/photo/77/773dcd4c471d345aed4ad4bbb9cca4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478" y="1203997"/>
            <a:ext cx="3312368" cy="245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new-era.n4.biz/image/image_gallery?img_id=80309779&amp;amp;fileName=%D0%A0%D0%B5%D0%B7%D1%83%D0%BB%D1%8C%D1%82%D0%B0%D1%82%D1%8B-%D0%BF%D0%BE%D1%81%D0%BB%D0%B5-%D0%BF%D1%80%D0%B8%D0%BC%D0%B5%D0%BD%D0%B5%D0%BD%D0%B8%D1%8F-%D0%BF%D1%80%D0%BE%D0%B4%D1%83%D0%BA%D1%86%D0%B8%D0%B8-%D0%BA%D0%BE%D0%BC%D0%BF%D0%B0%D0%BD%D0%B8%D0%B8-%D0%9D%D0%BE%D0%B2%D0%B0%D1%8F-%D0%AD%D1%80%D0%B0&amp;amp;t=145812017583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794448"/>
            <a:ext cx="3289021" cy="278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3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693</Words>
  <Application>Microsoft Office PowerPoint</Application>
  <PresentationFormat>Экран (4:3)</PresentationFormat>
  <Paragraphs>149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Admin</cp:lastModifiedBy>
  <cp:revision>42</cp:revision>
  <dcterms:created xsi:type="dcterms:W3CDTF">2016-04-08T17:15:04Z</dcterms:created>
  <dcterms:modified xsi:type="dcterms:W3CDTF">2022-04-25T09:53:49Z</dcterms:modified>
</cp:coreProperties>
</file>