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0" r:id="rId14"/>
    <p:sldId id="272" r:id="rId15"/>
    <p:sldId id="271" r:id="rId16"/>
    <p:sldId id="274" r:id="rId17"/>
    <p:sldId id="276" r:id="rId18"/>
    <p:sldId id="275" r:id="rId19"/>
    <p:sldId id="269" r:id="rId20"/>
    <p:sldId id="277" r:id="rId21"/>
    <p:sldId id="273" r:id="rId22"/>
  </p:sldIdLst>
  <p:sldSz cx="12192000" cy="6858000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1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349114" y="2121915"/>
            <a:ext cx="9601200" cy="130333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Семинар-практикум для педагогов «</a:t>
            </a:r>
            <a:r>
              <a:rPr lang="ru-RU" b="1" dirty="0"/>
              <a:t>С</a:t>
            </a:r>
            <a:r>
              <a:rPr lang="ru-RU" b="1" dirty="0" smtClean="0"/>
              <a:t>овременные подходы к организации работы по обучению чтению детей дошкольного возраста </a:t>
            </a:r>
            <a:r>
              <a:rPr lang="ru-RU" b="1" dirty="0" smtClean="0"/>
              <a:t>ЧДОУ «</a:t>
            </a:r>
            <a:r>
              <a:rPr lang="ru-RU" b="1" dirty="0" smtClean="0"/>
              <a:t>Детский сад</a:t>
            </a:r>
            <a:r>
              <a:rPr lang="ru-RU" b="1" dirty="0" smtClean="0"/>
              <a:t> </a:t>
            </a:r>
            <a:r>
              <a:rPr lang="ru-RU" b="1" dirty="0" smtClean="0"/>
              <a:t>на Марсовом поле»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69995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Звуковой аналитико-синтетический метод обучения грамоте (СССР)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В основу методической системы звукового аналитико-синтетического метода легли компоненты ориентации на специфику фонетической системы русского языка.</a:t>
            </a:r>
            <a:r>
              <a:rPr lang="ru-RU" dirty="0"/>
              <a:t> Они, в конечном счете, определяли содержание и порядок изучения отобранного для ребенка учебного материала.</a:t>
            </a:r>
          </a:p>
        </p:txBody>
      </p:sp>
      <p:pic>
        <p:nvPicPr>
          <p:cNvPr id="6146" name="Picture 2" descr="Букварь А.И. Воскресенской 1945 г.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545" y="2286000"/>
            <a:ext cx="2990981" cy="398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602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95401" y="587830"/>
            <a:ext cx="9601197" cy="1698170"/>
          </a:xfrm>
        </p:spPr>
        <p:txBody>
          <a:bodyPr>
            <a:normAutofit fontScale="90000"/>
          </a:bodyPr>
          <a:lstStyle/>
          <a:p>
            <a:r>
              <a:rPr lang="ru-RU" dirty="0"/>
              <a:t>А.И. Воскресенская разрабатывает свою систему обучения, которая была реализована в букваре 1945 г</a:t>
            </a: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953589" y="2556932"/>
            <a:ext cx="10489474" cy="372630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Свой </a:t>
            </a:r>
            <a:r>
              <a:rPr lang="ru-RU" dirty="0"/>
              <a:t>порядок изучения букв, который определялся более строгой постепенностью возрастания слоговых трудностей.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53589" y="3396343"/>
            <a:ext cx="1541417" cy="28868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/>
              <a:t>двухбуквенные слоги с одним согласным (</a:t>
            </a:r>
            <a:r>
              <a:rPr lang="ru-RU" sz="1400" dirty="0" err="1"/>
              <a:t>ам</a:t>
            </a:r>
            <a:r>
              <a:rPr lang="ru-RU" sz="1400" dirty="0"/>
              <a:t>, </a:t>
            </a:r>
            <a:r>
              <a:rPr lang="ru-RU" sz="1400" dirty="0" err="1"/>
              <a:t>ма</a:t>
            </a:r>
            <a:r>
              <a:rPr lang="ru-RU" sz="1400" dirty="0"/>
              <a:t>, </a:t>
            </a:r>
            <a:r>
              <a:rPr lang="ru-RU" sz="1400" dirty="0" err="1"/>
              <a:t>ра</a:t>
            </a:r>
            <a:r>
              <a:rPr lang="ru-RU" sz="1400" dirty="0"/>
              <a:t>) и слова, состоящие из них (На-та, Па-</a:t>
            </a:r>
            <a:r>
              <a:rPr lang="ru-RU" sz="1400" dirty="0" err="1"/>
              <a:t>ша</a:t>
            </a:r>
            <a:r>
              <a:rPr lang="ru-RU" sz="1400" dirty="0"/>
              <a:t>), потом трехбуквенные с гласной в середине (мак).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17174" y="3396343"/>
            <a:ext cx="1658983" cy="28607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комбинация прямых двухбуквенных слогов с трехбуквенными с гласной в середине (</a:t>
            </a:r>
            <a:r>
              <a:rPr lang="ru-RU" dirty="0" err="1"/>
              <a:t>са</a:t>
            </a:r>
            <a:r>
              <a:rPr lang="ru-RU" dirty="0"/>
              <a:t>-лат, кош-ка)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048103" y="3370217"/>
            <a:ext cx="1841863" cy="28607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затем подключались шестибуквенные трехсложные слова (хо-</a:t>
            </a:r>
            <a:r>
              <a:rPr lang="ru-RU" dirty="0" err="1"/>
              <a:t>ро</a:t>
            </a:r>
            <a:r>
              <a:rPr lang="ru-RU" dirty="0"/>
              <a:t>-</a:t>
            </a:r>
            <a:r>
              <a:rPr lang="ru-RU" dirty="0" err="1"/>
              <a:t>шо</a:t>
            </a:r>
            <a:r>
              <a:rPr lang="ru-RU" dirty="0"/>
              <a:t>, </a:t>
            </a:r>
            <a:r>
              <a:rPr lang="ru-RU" dirty="0" err="1"/>
              <a:t>ро</a:t>
            </a:r>
            <a:r>
              <a:rPr lang="ru-RU" dirty="0"/>
              <a:t>-</a:t>
            </a:r>
            <a:r>
              <a:rPr lang="ru-RU" dirty="0" err="1"/>
              <a:t>ди</a:t>
            </a:r>
            <a:r>
              <a:rPr lang="ru-RU" dirty="0"/>
              <a:t>-на), после этого – шестибуквенные из трехбуквенных слогов (</a:t>
            </a:r>
            <a:r>
              <a:rPr lang="ru-RU" dirty="0" err="1"/>
              <a:t>мос</a:t>
            </a:r>
            <a:r>
              <a:rPr lang="ru-RU" dirty="0"/>
              <a:t>-тик)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222377" y="3396343"/>
            <a:ext cx="1502229" cy="28607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/>
              <a:t>вводились слова со стечением согласных в начале и в конце слова (март, стол).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2769326" y="4258491"/>
            <a:ext cx="561703" cy="44413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5388428" y="4258491"/>
            <a:ext cx="561703" cy="44413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8200209" y="4258491"/>
            <a:ext cx="561703" cy="44413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696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80159" y="1201783"/>
            <a:ext cx="100453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«Букварь» за авторством методиста и педагога по русскому языку Александры Воскресенской был одним из самых успешных пособий для младшей школы: он переиздавался двадцать раз. Секретом успеха букваря было удачное сочетание заданий на развитие памяти, воображения и тренировку навыков письма и чтения.</a:t>
            </a:r>
          </a:p>
        </p:txBody>
      </p:sp>
    </p:spTree>
    <p:extLst>
      <p:ext uri="{BB962C8B-B14F-4D97-AF65-F5344CB8AC3E}">
        <p14:creationId xmlns:p14="http://schemas.microsoft.com/office/powerpoint/2010/main" val="1693915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Зрительно-логический метод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Зрительный метод обучения был нацелен на то, чтобы дети привыкали писать в соответствии с тем, что видели, а изучение системы правил позволяло усвоить логику языка.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Обучение с первых дней было направлено на формирование и укрепление зрительного навыка, поэтому старшеклассники 60-80-х годов прошлого века, даже если не помнили конкретных правил, писали грамотно.</a:t>
            </a:r>
          </a:p>
        </p:txBody>
      </p:sp>
    </p:spTree>
    <p:extLst>
      <p:ext uri="{BB962C8B-B14F-4D97-AF65-F5344CB8AC3E}">
        <p14:creationId xmlns:p14="http://schemas.microsoft.com/office/powerpoint/2010/main" val="3317653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710283"/>
            <a:ext cx="9601196" cy="1303867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Эльконин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Даниил Борисович (1904 - 1984) - доктор психологических наук, профессор, выдающийся отечественный психолог, специалист в области детской психологии, автор теории периодизации психического развития.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7511" y="2461561"/>
            <a:ext cx="8432126" cy="341190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ПРОВЕЛ ПСИХОЛОГИЧЕСКИЙ АНАЛИЗ ПРОЦЕССА ОБУЧЕНИЯ ЧТЕНИЮ И СОЗДАЛ ПРИНЦИПИАЛЬНО НОВЫЙ МЕТОД. Все искания на протяжении истории методики обучения чтению, отмечает Д.Б. </a:t>
            </a:r>
            <a:r>
              <a:rPr lang="ru-RU" dirty="0" err="1"/>
              <a:t>Эльконин</a:t>
            </a:r>
            <a:r>
              <a:rPr lang="ru-RU" dirty="0"/>
              <a:t>, были направлены на выяснение механизма воссоздания звуковой формы слова по его буквенной модели и приемов его формирования. В результате был определен путь обучения грамоте: путь от изучения звуковых значений к буквам; путь анализа и синтеза звуковой стороны речи. Поэтому в современной методике принят звуковой аналитико-синтетический метод обучения грамоте, то есть в основе лежит анализ и синтез звуковой стороны слова.</a:t>
            </a:r>
          </a:p>
        </p:txBody>
      </p:sp>
      <p:pic>
        <p:nvPicPr>
          <p:cNvPr id="2050" name="Picture 2" descr="Даниил Борисович Эльконин, советский психолог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23" y="2461561"/>
            <a:ext cx="20574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021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Аналитико-синтетический метод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Аналитико-синтетический метод обучения грамоте развивающий, то есть обучение не сводится к тренировке навыков чтения, а содействует умственному развитию ребенка в целом. Суть метода заключается в том, что ребенок под руководством взрослого анализирует звуковой состав слова, а затем из полученных таким образом звуков синтезирует исходное слово. Метод письма-чтения по результатам анализа, по существу, должен содержать своеобразную подсказку того, как из отдельных звуков получается целое слово.</a:t>
            </a:r>
          </a:p>
        </p:txBody>
      </p:sp>
    </p:spTree>
    <p:extLst>
      <p:ext uri="{BB962C8B-B14F-4D97-AF65-F5344CB8AC3E}">
        <p14:creationId xmlns:p14="http://schemas.microsoft.com/office/powerpoint/2010/main" val="2251900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65189" y="992810"/>
            <a:ext cx="978655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YS Text"/>
              </a:rPr>
              <a:t>ЭТАПЫ ОБУЧЕНИЯ ГРАМОТЕ, </a:t>
            </a:r>
            <a:r>
              <a:rPr lang="ru-RU" b="1" dirty="0" smtClean="0">
                <a:solidFill>
                  <a:srgbClr val="FF0000"/>
                </a:solidFill>
                <a:latin typeface="YS Text"/>
              </a:rPr>
              <a:t>ЧТЕНИЮ по </a:t>
            </a:r>
            <a:r>
              <a:rPr lang="ru-RU" b="1" dirty="0" err="1" smtClean="0">
                <a:solidFill>
                  <a:srgbClr val="FF0000"/>
                </a:solidFill>
                <a:latin typeface="YS Text"/>
              </a:rPr>
              <a:t>Эльконину</a:t>
            </a:r>
            <a:endParaRPr lang="ru-RU" b="1" dirty="0" smtClean="0">
              <a:solidFill>
                <a:srgbClr val="FF0000"/>
              </a:solidFill>
              <a:latin typeface="YS Text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YS Text"/>
            </a:endParaRPr>
          </a:p>
          <a:p>
            <a:pPr algn="just"/>
            <a:r>
              <a:rPr lang="ru-RU" dirty="0">
                <a:solidFill>
                  <a:srgbClr val="00B050"/>
                </a:solidFill>
                <a:latin typeface="YS Text"/>
              </a:rPr>
              <a:t>1.первый (подготовительный) — формирование фонемного </a:t>
            </a:r>
            <a:r>
              <a:rPr lang="ru-RU" dirty="0" smtClean="0">
                <a:solidFill>
                  <a:srgbClr val="00B050"/>
                </a:solidFill>
                <a:latin typeface="YS Text"/>
              </a:rPr>
              <a:t>анализа слов </a:t>
            </a:r>
            <a:r>
              <a:rPr lang="ru-RU" dirty="0">
                <a:solidFill>
                  <a:srgbClr val="00B050"/>
                </a:solidFill>
                <a:latin typeface="YS Text"/>
              </a:rPr>
              <a:t>и общей ориентировки в фонемной </a:t>
            </a:r>
            <a:r>
              <a:rPr lang="ru-RU" dirty="0" smtClean="0">
                <a:solidFill>
                  <a:srgbClr val="00B050"/>
                </a:solidFill>
                <a:latin typeface="YS Text"/>
              </a:rPr>
              <a:t>системе языка</a:t>
            </a:r>
            <a:r>
              <a:rPr lang="ru-RU" dirty="0">
                <a:solidFill>
                  <a:srgbClr val="00B050"/>
                </a:solidFill>
                <a:latin typeface="YS Text"/>
              </a:rPr>
              <a:t>;</a:t>
            </a:r>
          </a:p>
          <a:p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YS Text"/>
              </a:rPr>
              <a:t>2.второй — освоение системы гласных фонем, их 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YS Text"/>
              </a:rPr>
              <a:t>обозначения буквами 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YS Text"/>
              </a:rPr>
              <a:t>и формирование ориентации на 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YS Text"/>
              </a:rPr>
              <a:t>гласные буквы 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YS Text"/>
              </a:rPr>
              <a:t>и фонемы;</a:t>
            </a:r>
          </a:p>
          <a:p>
            <a:r>
              <a:rPr lang="ru-RU" dirty="0">
                <a:solidFill>
                  <a:srgbClr val="00B0F0"/>
                </a:solidFill>
                <a:latin typeface="YS Text"/>
              </a:rPr>
              <a:t>3.третий — освоение системы согласных фонем, их </a:t>
            </a:r>
            <a:r>
              <a:rPr lang="ru-RU" dirty="0" smtClean="0">
                <a:solidFill>
                  <a:srgbClr val="00B0F0"/>
                </a:solidFill>
                <a:latin typeface="YS Text"/>
              </a:rPr>
              <a:t>обозначения буквами </a:t>
            </a:r>
            <a:r>
              <a:rPr lang="ru-RU" dirty="0">
                <a:solidFill>
                  <a:srgbClr val="00B0F0"/>
                </a:solidFill>
                <a:latin typeface="YS Text"/>
              </a:rPr>
              <a:t>и формирование основного механизма чтения</a:t>
            </a:r>
            <a:r>
              <a:rPr lang="ru-RU" dirty="0" smtClean="0">
                <a:solidFill>
                  <a:srgbClr val="00B0F0"/>
                </a:solidFill>
                <a:latin typeface="YS Text"/>
              </a:rPr>
              <a:t>.</a:t>
            </a:r>
          </a:p>
          <a:p>
            <a:endParaRPr lang="ru-RU" dirty="0">
              <a:solidFill>
                <a:srgbClr val="00B0F0"/>
              </a:solidFill>
              <a:latin typeface="YS Text"/>
            </a:endParaRPr>
          </a:p>
          <a:p>
            <a:r>
              <a:rPr lang="ru-RU" dirty="0">
                <a:solidFill>
                  <a:srgbClr val="FF0000"/>
                </a:solidFill>
                <a:latin typeface="YS Text"/>
              </a:rPr>
              <a:t>На каждом этапе отрабатывается определенное действие </a:t>
            </a:r>
            <a:r>
              <a:rPr lang="ru-RU" dirty="0" smtClean="0">
                <a:solidFill>
                  <a:srgbClr val="FF0000"/>
                </a:solidFill>
                <a:latin typeface="YS Text"/>
              </a:rPr>
              <a:t>самого ребенка</a:t>
            </a:r>
            <a:r>
              <a:rPr lang="ru-RU" dirty="0">
                <a:solidFill>
                  <a:srgbClr val="FF0000"/>
                </a:solidFill>
                <a:latin typeface="YS Text"/>
              </a:rPr>
              <a:t>:</a:t>
            </a:r>
          </a:p>
          <a:p>
            <a:r>
              <a:rPr lang="ru-RU" dirty="0">
                <a:solidFill>
                  <a:srgbClr val="000000"/>
                </a:solidFill>
                <a:latin typeface="YS Text"/>
              </a:rPr>
              <a:t>на первом — последовательное </a:t>
            </a:r>
            <a:r>
              <a:rPr lang="ru-RU" dirty="0" smtClean="0">
                <a:solidFill>
                  <a:srgbClr val="000000"/>
                </a:solidFill>
                <a:latin typeface="YS Text"/>
              </a:rPr>
              <a:t>интонационно подчеркнутое </a:t>
            </a:r>
            <a:r>
              <a:rPr lang="ru-RU" dirty="0">
                <a:solidFill>
                  <a:srgbClr val="000000"/>
                </a:solidFill>
                <a:latin typeface="YS Text"/>
              </a:rPr>
              <a:t>произнесение фонем, составляющих целое слово;</a:t>
            </a:r>
          </a:p>
          <a:p>
            <a:r>
              <a:rPr lang="ru-RU" dirty="0">
                <a:solidFill>
                  <a:srgbClr val="000000"/>
                </a:solidFill>
                <a:latin typeface="YS Text"/>
              </a:rPr>
              <a:t>на втором — трансформация;</a:t>
            </a:r>
          </a:p>
          <a:p>
            <a:r>
              <a:rPr lang="ru-RU" dirty="0">
                <a:solidFill>
                  <a:srgbClr val="000000"/>
                </a:solidFill>
                <a:latin typeface="YS Text"/>
              </a:rPr>
              <a:t>на третьем этапе — преобразование буквенной модели слова </a:t>
            </a:r>
            <a:r>
              <a:rPr lang="ru-RU" dirty="0" smtClean="0">
                <a:solidFill>
                  <a:srgbClr val="000000"/>
                </a:solidFill>
                <a:latin typeface="YS Text"/>
              </a:rPr>
              <a:t>в другую </a:t>
            </a:r>
            <a:r>
              <a:rPr lang="ru-RU" dirty="0">
                <a:solidFill>
                  <a:srgbClr val="000000"/>
                </a:solidFill>
                <a:latin typeface="YS Text"/>
              </a:rPr>
              <a:t>буквенную модель.</a:t>
            </a:r>
          </a:p>
          <a:p>
            <a:r>
              <a:rPr lang="ru-RU" dirty="0">
                <a:solidFill>
                  <a:srgbClr val="000000"/>
                </a:solidFill>
                <a:latin typeface="YS Text"/>
              </a:rPr>
              <a:t>Каждое действие </a:t>
            </a:r>
            <a:r>
              <a:rPr lang="ru-RU" dirty="0" smtClean="0">
                <a:solidFill>
                  <a:srgbClr val="000000"/>
                </a:solidFill>
                <a:latin typeface="YS Text"/>
              </a:rPr>
              <a:t>отрабатывается так</a:t>
            </a:r>
            <a:r>
              <a:rPr lang="ru-RU" dirty="0">
                <a:solidFill>
                  <a:srgbClr val="000000"/>
                </a:solidFill>
                <a:latin typeface="YS Text"/>
              </a:rPr>
              <a:t>, что из развернутого оно постепенно превращается </a:t>
            </a:r>
            <a:r>
              <a:rPr lang="ru-RU" dirty="0" smtClean="0">
                <a:solidFill>
                  <a:srgbClr val="000000"/>
                </a:solidFill>
                <a:latin typeface="YS Text"/>
              </a:rPr>
              <a:t>в</a:t>
            </a:r>
            <a:r>
              <a:rPr lang="ru-RU" dirty="0"/>
              <a:t> </a:t>
            </a:r>
            <a:r>
              <a:rPr lang="ru-RU" dirty="0">
                <a:latin typeface="YS Text"/>
              </a:rPr>
              <a:t>сокращенное умственное </a:t>
            </a:r>
            <a:r>
              <a:rPr lang="ru-RU" dirty="0" smtClean="0">
                <a:latin typeface="YS Text"/>
              </a:rPr>
              <a:t>действие.</a:t>
            </a:r>
            <a:r>
              <a:rPr lang="ru-RU" dirty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62374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3.bp.blogspot.com/-bC-uPfWCZaU/V_D4_XDUWKI/AAAAAAAAAk8/4962nBBoYMI8IuhOdqTvfWm2qKdNOPcOACEw/s1600/shema_star_g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875" y="779204"/>
            <a:ext cx="7804407" cy="516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034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3383" y="939114"/>
            <a:ext cx="97041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Open Sans"/>
              </a:rPr>
              <a:t>     На </a:t>
            </a:r>
            <a:r>
              <a:rPr lang="ru-RU" sz="2400" b="1" dirty="0">
                <a:solidFill>
                  <a:srgbClr val="7030A0"/>
                </a:solidFill>
                <a:latin typeface="Open Sans"/>
              </a:rPr>
              <a:t>этапе обучения чтению слова - Д.Б. </a:t>
            </a:r>
            <a:r>
              <a:rPr lang="ru-RU" sz="2400" b="1" dirty="0" err="1">
                <a:solidFill>
                  <a:srgbClr val="7030A0"/>
                </a:solidFill>
                <a:latin typeface="Open Sans"/>
              </a:rPr>
              <a:t>Эльконин</a:t>
            </a:r>
            <a:r>
              <a:rPr lang="ru-RU" sz="2400" b="1" dirty="0">
                <a:solidFill>
                  <a:srgbClr val="7030A0"/>
                </a:solidFill>
                <a:latin typeface="Open Sans"/>
              </a:rPr>
              <a:t> завершает свой психологический анализ процесса чтения. Этим же практически ограничивается и методика К.Б. Дуровой. Как происходит переход к чтению целым словом, каков психологический механизм этого явления, как грамотно строить методику обучения после того, как сформировано слоговое чтение - на все эти вопросы работы Д.Б. </a:t>
            </a:r>
            <a:r>
              <a:rPr lang="ru-RU" sz="2400" b="1" dirty="0" err="1">
                <a:solidFill>
                  <a:srgbClr val="7030A0"/>
                </a:solidFill>
                <a:latin typeface="Open Sans"/>
              </a:rPr>
              <a:t>Эльконина</a:t>
            </a:r>
            <a:r>
              <a:rPr lang="ru-RU" sz="2400" b="1" dirty="0">
                <a:solidFill>
                  <a:srgbClr val="7030A0"/>
                </a:solidFill>
                <a:latin typeface="Open Sans"/>
              </a:rPr>
              <a:t> и Л.Е. Дуровой ответа не дают. До сих пор до конца не ясны психологические механизмы формирования этого умения и способы его формирования.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393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0302" y="993342"/>
            <a:ext cx="85096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«Программу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воспитания в детском саду» (1962) был включен раздел «Обучение грамоте», который предусматривал обучение чтению и письму детей подготовительной к школе группы на неполном алфавите.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45211" y="206786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началу 70-х гг. в программе осталась только подготовка к обучению грамоте. 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3341" y="2948513"/>
            <a:ext cx="8517924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>
              <a:lnSpc>
                <a:spcPts val="1575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Результаты </a:t>
            </a:r>
            <a:r>
              <a:rPr lang="ru-RU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исследований </a:t>
            </a: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нашли отражение в «Типовой программе воспитания и обучения в детском саду» (М., 1984).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90500">
              <a:lnSpc>
                <a:spcPts val="1575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Подготовка к обучению грамоте предусматривается не только в старших группах, она начинается значительно раньше</a:t>
            </a:r>
            <a:r>
              <a:rPr lang="ru-RU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.</a:t>
            </a:r>
          </a:p>
          <a:p>
            <a:pPr indent="190500">
              <a:lnSpc>
                <a:spcPts val="1575"/>
              </a:lnSpc>
            </a:pPr>
            <a:r>
              <a:rPr lang="ru-RU" sz="1600" dirty="0" smtClean="0"/>
              <a:t>К </a:t>
            </a:r>
            <a:r>
              <a:rPr lang="ru-RU" sz="1600" dirty="0"/>
              <a:t>концу </a:t>
            </a:r>
            <a:r>
              <a:rPr lang="ru-RU" sz="1600" dirty="0" smtClean="0"/>
              <a:t>подготовительной группы </a:t>
            </a:r>
            <a:r>
              <a:rPr lang="ru-RU" sz="1600" dirty="0"/>
              <a:t>дети должны: научиться читать со скоростью 30 – 40 слов в мин, записывать слова в тетрадной строке, соблюдая тип соединения букв и четкое письмо их основных элементов; освоить позу пишущего.</a:t>
            </a:r>
          </a:p>
          <a:p>
            <a:pPr indent="190500">
              <a:lnSpc>
                <a:spcPts val="1575"/>
              </a:lnSpc>
              <a:spcAft>
                <a:spcPts val="0"/>
              </a:spcAft>
            </a:pPr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5147" y="4366054"/>
            <a:ext cx="91522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Программе РФ (1985) содержание значительно уже. </a:t>
            </a:r>
            <a:endParaRPr lang="ru-RU" sz="2400" dirty="0" smtClean="0">
              <a:solidFill>
                <a:srgbClr val="FF000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/>
              <a:t>В </a:t>
            </a:r>
            <a:r>
              <a:rPr lang="ru-RU" sz="1600" dirty="0"/>
              <a:t>средней группе предусматривается развивать фонематический слух: различение на слух и называние слова с определенным звуком, в старшей предполагается учить определять место звука в слове. В подготовительной к школе группе, рекомендуется: дать детям представления о предложении (без грамматического определения); упражнять в составлении предложений из 2 – 4 слов, в членении простых предложений на слова с указанием их последовательности; учить делить двухсложные слова на слоги, составлять слова из слогов, делить на слоги трехсложные слова с открытыми слогами.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826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7440" y="1254035"/>
            <a:ext cx="7130627" cy="2132630"/>
          </a:xfrm>
        </p:spPr>
        <p:txBody>
          <a:bodyPr/>
          <a:lstStyle/>
          <a:p>
            <a:r>
              <a:rPr lang="ru-RU" dirty="0" smtClean="0"/>
              <a:t>Исторические методы обучения детей чтению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722912"/>
            <a:ext cx="6815669" cy="1320802"/>
          </a:xfrm>
        </p:spPr>
        <p:txBody>
          <a:bodyPr/>
          <a:lstStyle/>
          <a:p>
            <a:r>
              <a:rPr lang="ru-RU" dirty="0" smtClean="0"/>
              <a:t>Старший воспитатель: </a:t>
            </a:r>
            <a:r>
              <a:rPr lang="ru-RU" dirty="0" err="1" smtClean="0"/>
              <a:t>Андрейчева</a:t>
            </a:r>
            <a:r>
              <a:rPr lang="ru-RU" dirty="0" smtClean="0"/>
              <a:t> И.П.</a:t>
            </a:r>
          </a:p>
          <a:p>
            <a:r>
              <a:rPr lang="ru-RU" dirty="0" smtClean="0"/>
              <a:t>ЧОУ «Центр образования на Марсовом поле»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02676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Согласно Федеральному государственному образовательному стандарту дошкольного образования </a:t>
            </a:r>
            <a:endParaRPr lang="ru-RU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  Существуют </a:t>
            </a:r>
            <a:r>
              <a:rPr lang="ru-RU" dirty="0"/>
              <a:t>несколько основных компонентов, которые входят в процесс </a:t>
            </a:r>
            <a:r>
              <a:rPr lang="ru-RU" b="1" dirty="0"/>
              <a:t>обучения грамоте</a:t>
            </a:r>
            <a:r>
              <a:rPr lang="ru-RU" dirty="0"/>
              <a:t>:</a:t>
            </a:r>
          </a:p>
          <a:p>
            <a:r>
              <a:rPr lang="ru-RU" dirty="0"/>
              <a:t>• </a:t>
            </a:r>
            <a:r>
              <a:rPr lang="ru-RU" dirty="0" err="1"/>
              <a:t>сформированность</a:t>
            </a:r>
            <a:r>
              <a:rPr lang="ru-RU" dirty="0"/>
              <a:t> звуковой стороны речи, т. е. ребенок должен владеть правильным, чётким произношением звуков;</a:t>
            </a:r>
          </a:p>
          <a:p>
            <a:r>
              <a:rPr lang="ru-RU" dirty="0"/>
              <a:t>•</a:t>
            </a:r>
            <a:r>
              <a:rPr lang="ru-RU" dirty="0" err="1"/>
              <a:t>сформированность</a:t>
            </a:r>
            <a:r>
              <a:rPr lang="ru-RU" dirty="0"/>
              <a:t> фонематических процессов, т. е. умение слышать, различать и дифференцировать звуки родного языка;</a:t>
            </a:r>
          </a:p>
          <a:p>
            <a:r>
              <a:rPr lang="ru-RU" dirty="0"/>
              <a:t>• готовность к звукобуквенному анализу и синтезу звукового состава речи, т. е. умение выделять начальный гласный из состава слова; анализ гласных звуков; анализ обратных слогов; слышать и выделять первый и последний согласный звук в слове;</a:t>
            </a:r>
          </a:p>
          <a:p>
            <a:r>
              <a:rPr lang="ru-RU" dirty="0"/>
              <a:t>• знакомство </a:t>
            </a:r>
            <a:r>
              <a:rPr lang="ru-RU" b="1" dirty="0"/>
              <a:t>детей с терминами</a:t>
            </a:r>
            <a:r>
              <a:rPr lang="ru-RU" dirty="0"/>
              <a:t>: </a:t>
            </a:r>
            <a:r>
              <a:rPr lang="ru-RU" i="1" dirty="0"/>
              <a:t>«звук»</a:t>
            </a:r>
            <a:r>
              <a:rPr lang="ru-RU" dirty="0"/>
              <a:t>, </a:t>
            </a:r>
            <a:r>
              <a:rPr lang="ru-RU" i="1" dirty="0"/>
              <a:t>«слог»</a:t>
            </a:r>
            <a:r>
              <a:rPr lang="ru-RU" dirty="0"/>
              <a:t>, </a:t>
            </a:r>
            <a:r>
              <a:rPr lang="ru-RU" i="1" dirty="0"/>
              <a:t>«слово»</a:t>
            </a:r>
            <a:r>
              <a:rPr lang="ru-RU" dirty="0"/>
              <a:t>, </a:t>
            </a:r>
            <a:r>
              <a:rPr lang="ru-RU" i="1" dirty="0"/>
              <a:t>«предложение»</a:t>
            </a:r>
            <a:r>
              <a:rPr lang="ru-RU" dirty="0"/>
              <a:t>, звуки гласные, согласные, твердые, мягкие, глухие, звонкие; формирование умения работать со схемой слова, владеть навыками слогового чтения.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118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2066" y="1260390"/>
            <a:ext cx="1012430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«Один и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тот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же прием в руках одного учителя дает блестящие результаты, а в руках другого – плохие. Обучение имеет успех лишь тогда, когда учитель свободно владеет материалом, как послушным орудием,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а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не рабски следует той или другой методе. Поэтому каждый учитель должен, выбрав ту или иную методу, тщательно изучить ее и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сделать, так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сказать,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своею,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а только потом приступать к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преподаванию».</a:t>
            </a:r>
          </a:p>
          <a:p>
            <a:pPr algn="ctr"/>
            <a:endParaRPr lang="ru-RU" sz="2400" i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</a:rPr>
              <a:t>И. УСПЕНСКИЙ</a:t>
            </a:r>
            <a:endParaRPr lang="ru-RU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234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Буквослагательный</a:t>
            </a:r>
            <a:r>
              <a:rPr lang="ru-RU" b="1" dirty="0"/>
              <a:t> метод</a:t>
            </a:r>
            <a:br>
              <a:rPr lang="ru-RU" b="1" dirty="0"/>
            </a:br>
            <a:r>
              <a:rPr lang="ru-RU" dirty="0"/>
              <a:t>с XVI и до середины XIX </a:t>
            </a:r>
            <a:r>
              <a:rPr lang="ru-RU" dirty="0" smtClean="0"/>
              <a:t>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i="1" dirty="0"/>
              <a:t>Учили названия букв, затем составляли из них слоги, заучивали их, читали по «складам». </a:t>
            </a:r>
            <a:endParaRPr lang="en-US" i="1" dirty="0" smtClean="0"/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rgbClr val="FF0000"/>
                </a:solidFill>
              </a:rPr>
              <a:t>Буки </a:t>
            </a:r>
            <a:r>
              <a:rPr lang="ru-RU" sz="7200" b="1" i="1" dirty="0" smtClean="0">
                <a:solidFill>
                  <a:srgbClr val="FFC000"/>
                </a:solidFill>
              </a:rPr>
              <a:t>да</a:t>
            </a:r>
            <a:r>
              <a:rPr lang="ru-RU" sz="7200" b="1" i="1" dirty="0" smtClean="0">
                <a:solidFill>
                  <a:srgbClr val="FF0000"/>
                </a:solidFill>
              </a:rPr>
              <a:t> аз </a:t>
            </a:r>
            <a:r>
              <a:rPr lang="ru-RU" sz="7200" b="1" i="1" dirty="0" smtClean="0">
                <a:solidFill>
                  <a:srgbClr val="FFC000"/>
                </a:solidFill>
              </a:rPr>
              <a:t>будет </a:t>
            </a:r>
            <a:r>
              <a:rPr lang="ru-RU" sz="7200" b="1" i="1" dirty="0" smtClean="0">
                <a:solidFill>
                  <a:srgbClr val="FF0000"/>
                </a:solidFill>
              </a:rPr>
              <a:t>ба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049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2967" y="1374018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Недостатки </a:t>
            </a:r>
            <a:r>
              <a:rPr lang="ru-RU" b="1" dirty="0" err="1"/>
              <a:t>буквослагательного</a:t>
            </a:r>
            <a:r>
              <a:rPr lang="ru-RU" b="1" dirty="0"/>
              <a:t> </a:t>
            </a:r>
            <a:r>
              <a:rPr lang="ru-RU" b="1" dirty="0" smtClean="0"/>
              <a:t>метода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</a:t>
            </a:r>
            <a:r>
              <a:rPr lang="ru-RU" dirty="0"/>
              <a:t> Н</a:t>
            </a:r>
            <a:r>
              <a:rPr lang="ru-RU" dirty="0" smtClean="0"/>
              <a:t>е </a:t>
            </a:r>
            <a:r>
              <a:rPr lang="ru-RU" dirty="0"/>
              <a:t>развивал детей умственно, они не понимали, что это такое, откуда, как из сочетания каких-то значков получались слова. </a:t>
            </a:r>
            <a:endParaRPr lang="ru-RU" dirty="0" smtClean="0"/>
          </a:p>
          <a:p>
            <a:r>
              <a:rPr lang="ru-RU" dirty="0" smtClean="0"/>
              <a:t>2.</a:t>
            </a:r>
            <a:r>
              <a:rPr lang="ru-RU" dirty="0"/>
              <a:t> Э</a:t>
            </a:r>
            <a:r>
              <a:rPr lang="ru-RU" dirty="0" smtClean="0"/>
              <a:t>тот </a:t>
            </a:r>
            <a:r>
              <a:rPr lang="ru-RU" dirty="0"/>
              <a:t>способ очень долгий (до двух лет), и таким же способом обучали письму. 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B0F0"/>
                </a:solidFill>
              </a:rPr>
              <a:t>3-4 года – изучали основы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B0F0"/>
                </a:solidFill>
              </a:rPr>
              <a:t> </a:t>
            </a:r>
            <a:r>
              <a:rPr lang="ru-RU" sz="3600" b="1" dirty="0" smtClean="0">
                <a:solidFill>
                  <a:srgbClr val="00B0F0"/>
                </a:solidFill>
              </a:rPr>
              <a:t>        грамоты</a:t>
            </a:r>
          </a:p>
          <a:p>
            <a:endParaRPr lang="ru-RU" dirty="0"/>
          </a:p>
        </p:txBody>
      </p:sp>
      <p:pic>
        <p:nvPicPr>
          <p:cNvPr id="5" name="Picture 2" descr="https://ds05.infourok.ru/uploads/ex/10b8/0009d4b7-5e8392f4/3/hello_html_5d7ba1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390" y="3860799"/>
            <a:ext cx="3622764" cy="203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632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41862" y="498475"/>
            <a:ext cx="7759337" cy="1304925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Слоговой </a:t>
            </a:r>
            <a:r>
              <a:rPr lang="ru-RU" b="1" dirty="0"/>
              <a:t>метод</a:t>
            </a:r>
            <a:br>
              <a:rPr lang="ru-RU" b="1" dirty="0"/>
            </a:br>
            <a:r>
              <a:rPr lang="ru-RU" dirty="0"/>
              <a:t>п</a:t>
            </a:r>
            <a:r>
              <a:rPr lang="ru-RU" dirty="0" smtClean="0"/>
              <a:t>осле </a:t>
            </a:r>
            <a:r>
              <a:rPr lang="en-US" dirty="0"/>
              <a:t>XVIII </a:t>
            </a:r>
            <a:r>
              <a:rPr lang="ru-RU" dirty="0" smtClean="0"/>
              <a:t>в.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18904" y="1999342"/>
            <a:ext cx="1476102" cy="38920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Заучивания </a:t>
            </a:r>
            <a:r>
              <a:rPr lang="ru-RU" dirty="0"/>
              <a:t>букв алфавита (славянские названия букв в начале XVIII в. заменили сокращенными названиями: а, </a:t>
            </a:r>
            <a:r>
              <a:rPr lang="ru-RU" dirty="0" err="1"/>
              <a:t>бе</a:t>
            </a:r>
            <a:r>
              <a:rPr lang="ru-RU" dirty="0"/>
              <a:t>, ее…).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08961" y="2013130"/>
            <a:ext cx="1449976" cy="387821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Учитель </a:t>
            </a:r>
            <a:r>
              <a:rPr lang="ru-RU" dirty="0"/>
              <a:t>называет двухбуквенные открытые слоги - ба, </a:t>
            </a:r>
            <a:r>
              <a:rPr lang="ru-RU" dirty="0" err="1"/>
              <a:t>ва</a:t>
            </a:r>
            <a:r>
              <a:rPr lang="ru-RU" dirty="0"/>
              <a:t>, га, да, ученики повторяют их за ним (отдельное называние букв не разрешается)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77391" y="2013129"/>
            <a:ext cx="1240975" cy="38782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Далее вводятся упражнения в чтении двусложных слов, составленных из знакомых слогов.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458894" y="2013130"/>
            <a:ext cx="1319346" cy="3878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З</a:t>
            </a:r>
            <a:r>
              <a:rPr lang="ru-RU" dirty="0" smtClean="0"/>
              <a:t>аучиваются </a:t>
            </a:r>
            <a:r>
              <a:rPr lang="ru-RU" dirty="0"/>
              <a:t>слоги в три буквы: бра, ера, </a:t>
            </a:r>
            <a:r>
              <a:rPr lang="ru-RU" dirty="0" err="1"/>
              <a:t>гра</a:t>
            </a:r>
            <a:r>
              <a:rPr lang="ru-RU" dirty="0"/>
              <a:t>, в четыре буквы: </a:t>
            </a:r>
            <a:r>
              <a:rPr lang="ru-RU" dirty="0" err="1"/>
              <a:t>стра</a:t>
            </a:r>
            <a:r>
              <a:rPr lang="ru-RU" dirty="0"/>
              <a:t>, </a:t>
            </a:r>
            <a:r>
              <a:rPr lang="ru-RU" dirty="0" err="1"/>
              <a:t>стру</a:t>
            </a:r>
            <a:r>
              <a:rPr lang="ru-RU" dirty="0"/>
              <a:t>, </a:t>
            </a:r>
            <a:r>
              <a:rPr lang="ru-RU" dirty="0" err="1"/>
              <a:t>стре</a:t>
            </a:r>
            <a:r>
              <a:rPr lang="ru-RU" dirty="0"/>
              <a:t>, и дети упражняются в чтении слов из изученных слогов.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509760" y="2013129"/>
            <a:ext cx="1463040" cy="387821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</a:t>
            </a:r>
            <a:r>
              <a:rPr lang="ru-RU" dirty="0" smtClean="0"/>
              <a:t>пражнения </a:t>
            </a:r>
            <a:r>
              <a:rPr lang="ru-RU" dirty="0"/>
              <a:t>в чтении текстов любой трудности, по-прежнему в первую очередь молитв, заповедей, нравоучений.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2599509" y="3592286"/>
            <a:ext cx="509452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656905" y="3592286"/>
            <a:ext cx="509452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6727368" y="3540035"/>
            <a:ext cx="509452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8889274" y="3540035"/>
            <a:ext cx="509452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796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9276" y="603310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/>
              <a:t>«</a:t>
            </a:r>
            <a:r>
              <a:rPr lang="ru-RU" b="1" dirty="0"/>
              <a:t>Великолепная русская азбука. Подарок для добрых детей</a:t>
            </a:r>
            <a:r>
              <a:rPr lang="ru-RU" dirty="0"/>
              <a:t>»</a:t>
            </a:r>
          </a:p>
        </p:txBody>
      </p:sp>
      <p:pic>
        <p:nvPicPr>
          <p:cNvPr id="3074" name="Picture 2" descr="Великолепная русская азбука. Подарок для добрых дете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14" y="1907178"/>
            <a:ext cx="7756433" cy="436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69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2522" y="733938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Звуковой </a:t>
            </a:r>
            <a:r>
              <a:rPr lang="ru-RU" b="1" dirty="0" smtClean="0"/>
              <a:t>метод</a:t>
            </a:r>
            <a:br>
              <a:rPr lang="ru-RU" b="1" dirty="0" smtClean="0"/>
            </a:br>
            <a:r>
              <a:rPr lang="ru-RU" sz="3600" dirty="0"/>
              <a:t>Константин Дмитриевич Ушинский (1823-1870</a:t>
            </a:r>
            <a:r>
              <a:rPr lang="ru-RU" sz="3600" dirty="0" smtClean="0"/>
              <a:t>)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система обучения чтению, которая предполагает на первом этапе обучения разделение слов на составляющие его буквы и фонемы, и на втором этапе обучения предполагает обратное действие, то есть </a:t>
            </a:r>
            <a:r>
              <a:rPr lang="ru-RU" dirty="0" smtClean="0"/>
              <a:t>соединение </a:t>
            </a:r>
            <a:r>
              <a:rPr lang="ru-RU" dirty="0"/>
              <a:t>букв/фонем в слитные слоги и слова. </a:t>
            </a:r>
            <a:endParaRPr lang="ru-RU" dirty="0" smtClean="0"/>
          </a:p>
          <a:p>
            <a:r>
              <a:rPr lang="ru-RU" b="1" dirty="0"/>
              <a:t>Пример:</a:t>
            </a:r>
            <a:r>
              <a:rPr lang="ru-RU" dirty="0"/>
              <a:t> На первом этапе дети учатся делить слово МАСКА на составляющие его буквы/фонемы М-А-С-К-А, а на втором этапе учатся соединять эти буквы/фонемы в </a:t>
            </a:r>
            <a:r>
              <a:rPr lang="ru-RU" dirty="0" err="1"/>
              <a:t>слитнопроизносимые</a:t>
            </a:r>
            <a:r>
              <a:rPr lang="ru-RU" dirty="0"/>
              <a:t> слоги МАС-КА.</a:t>
            </a:r>
          </a:p>
        </p:txBody>
      </p:sp>
    </p:spTree>
    <p:extLst>
      <p:ext uri="{BB962C8B-B14F-4D97-AF65-F5344CB8AC3E}">
        <p14:creationId xmlns:p14="http://schemas.microsoft.com/office/powerpoint/2010/main" val="3724089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211" y="600891"/>
            <a:ext cx="4807132" cy="1867989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В 1864 К. Д. Ушинский выпустил </a:t>
            </a: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«Родное слово», включающее «Азбуку» и «Первую после азбуки книгу</a:t>
            </a: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»</a:t>
            </a:r>
            <a:endParaRPr lang="ru-RU" sz="2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Родное слово (1864 г. Ушинский К.Д.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69494" y="695281"/>
            <a:ext cx="4117734" cy="548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3031064"/>
            <a:ext cx="4780418" cy="3343609"/>
          </a:xfrm>
        </p:spPr>
        <p:txBody>
          <a:bodyPr>
            <a:normAutofit/>
          </a:bodyPr>
          <a:lstStyle/>
          <a:p>
            <a:r>
              <a:rPr lang="ru-RU" sz="2000" dirty="0"/>
              <a:t>«Родно слово» - классический учебник русской дореволюционной начальной школы. Первое издание вышло в 1864 году., и с тех пор книга непрерывно переиздавалась по нескольку раз в год. Употреблялась в русской народной школе вплоть до Великой Октябрьской социалистической революции.</a:t>
            </a:r>
          </a:p>
        </p:txBody>
      </p:sp>
    </p:spTree>
    <p:extLst>
      <p:ext uri="{BB962C8B-B14F-4D97-AF65-F5344CB8AC3E}">
        <p14:creationId xmlns:p14="http://schemas.microsoft.com/office/powerpoint/2010/main" val="1346356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Метод целых слов</a:t>
            </a:r>
            <a:br>
              <a:rPr lang="ru-RU" b="1" dirty="0"/>
            </a:br>
            <a:r>
              <a:rPr lang="ru-RU" dirty="0"/>
              <a:t>с 1922 по 1935 г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Метод целых слов предполагает начинать чтение с осмысленных единиц - слов и фраз. Он не требует хорошо развитого фонематического слуха, не основывается на звуковом анализе и синтезе, опираясь на зрительную механическую память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/>
              <a:t>(методика глобального чтения)</a:t>
            </a:r>
            <a:r>
              <a:rPr lang="ru-RU" dirty="0"/>
              <a:t> заимствована из Америки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122" name="Picture 2" descr="https://sovietime.ru/images/AVTOMAT-SV/1_81b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3429" y="2560638"/>
            <a:ext cx="2314641" cy="330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7836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1067</TotalTime>
  <Words>1237</Words>
  <Application>Microsoft Office PowerPoint</Application>
  <PresentationFormat>Широкоэкранный</PresentationFormat>
  <Paragraphs>71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Garamond</vt:lpstr>
      <vt:lpstr>Georgia</vt:lpstr>
      <vt:lpstr>Open Sans</vt:lpstr>
      <vt:lpstr>Times New Roman</vt:lpstr>
      <vt:lpstr>YS Text</vt:lpstr>
      <vt:lpstr>Натуральные материалы</vt:lpstr>
      <vt:lpstr>Семинар-практикум для педагогов «Современные подходы к организации работы по обучению чтению детей дошкольного возраста ЧДОУ «Детский сад на Марсовом поле»</vt:lpstr>
      <vt:lpstr>Исторические методы обучения детей чтению</vt:lpstr>
      <vt:lpstr>Буквослагательный метод с XVI и до середины XIX века</vt:lpstr>
      <vt:lpstr>Недостатки буквослагательного метода  </vt:lpstr>
      <vt:lpstr>Слоговой метод после XVIII в.</vt:lpstr>
      <vt:lpstr>«Великолепная русская азбука. Подарок для добрых детей»</vt:lpstr>
      <vt:lpstr>Звуковой метод Константин Дмитриевич Ушинский (1823-1870) </vt:lpstr>
      <vt:lpstr>В 1864 К. Д. Ушинский выпустил «Родное слово», включающее «Азбуку» и «Первую после азбуки книгу»</vt:lpstr>
      <vt:lpstr>Метод целых слов с 1922 по 1935 г</vt:lpstr>
      <vt:lpstr>Звуковой аналитико-синтетический метод обучения грамоте (СССР) </vt:lpstr>
      <vt:lpstr>А.И. Воскресенская разрабатывает свою систему обучения, которая была реализована в букваре 1945 г</vt:lpstr>
      <vt:lpstr>Презентация PowerPoint</vt:lpstr>
      <vt:lpstr>Зрительно-логический метод</vt:lpstr>
      <vt:lpstr>Эльконин Даниил Борисович (1904 - 1984) - доктор психологических наук, профессор, выдающийся отечественный психолог, специалист в области детской психологии, автор теории периодизации психического развития.</vt:lpstr>
      <vt:lpstr>Аналитико-синтетический метод</vt:lpstr>
      <vt:lpstr>Презентация PowerPoint</vt:lpstr>
      <vt:lpstr>Презентация PowerPoint</vt:lpstr>
      <vt:lpstr>Презентация PowerPoint</vt:lpstr>
      <vt:lpstr>Презентация PowerPoint</vt:lpstr>
      <vt:lpstr>Согласно Федеральному государственному образовательному стандарту дошкольного образования 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Исторические методы обучения детей чтению</dc:title>
  <dc:creator>irink</dc:creator>
  <cp:lastModifiedBy>Методический Кабинет</cp:lastModifiedBy>
  <cp:revision>48</cp:revision>
  <cp:lastPrinted>2022-04-25T13:41:05Z</cp:lastPrinted>
  <dcterms:created xsi:type="dcterms:W3CDTF">2022-01-16T08:35:43Z</dcterms:created>
  <dcterms:modified xsi:type="dcterms:W3CDTF">2022-04-25T13:41:46Z</dcterms:modified>
</cp:coreProperties>
</file>