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2"/>
  </p:notesMasterIdLst>
  <p:sldIdLst>
    <p:sldId id="256" r:id="rId2"/>
    <p:sldId id="299" r:id="rId3"/>
    <p:sldId id="337" r:id="rId4"/>
    <p:sldId id="332" r:id="rId5"/>
    <p:sldId id="333" r:id="rId6"/>
    <p:sldId id="334" r:id="rId7"/>
    <p:sldId id="338" r:id="rId8"/>
    <p:sldId id="339" r:id="rId9"/>
    <p:sldId id="341" r:id="rId10"/>
    <p:sldId id="342" r:id="rId11"/>
    <p:sldId id="343" r:id="rId12"/>
    <p:sldId id="344" r:id="rId13"/>
    <p:sldId id="346" r:id="rId14"/>
    <p:sldId id="350" r:id="rId15"/>
    <p:sldId id="347" r:id="rId16"/>
    <p:sldId id="348" r:id="rId17"/>
    <p:sldId id="349" r:id="rId18"/>
    <p:sldId id="351" r:id="rId19"/>
    <p:sldId id="352" r:id="rId20"/>
    <p:sldId id="353" r:id="rId21"/>
  </p:sldIdLst>
  <p:sldSz cx="9144000" cy="5143500" type="screen16x9"/>
  <p:notesSz cx="6858000" cy="9144000"/>
  <p:embeddedFontLst>
    <p:embeddedFont>
      <p:font typeface="Cabin" panose="020B0604020202020204" charset="0"/>
      <p:regular r:id="rId23"/>
      <p:bold r:id="rId24"/>
      <p:italic r:id="rId25"/>
      <p:boldItalic r:id="rId26"/>
    </p:embeddedFont>
    <p:embeddedFont>
      <p:font typeface="Cabin Condensed" panose="020B0604020202020204" charset="0"/>
      <p:regular r:id="rId27"/>
      <p:bold r:id="rId28"/>
    </p:embeddedFont>
    <p:embeddedFont>
      <p:font typeface="Bookman Old Style" panose="02050604050505020204" pitchFamily="18" charset="0"/>
      <p:regular r:id="rId29"/>
      <p:bold r:id="rId30"/>
      <p:italic r:id="rId31"/>
      <p:boldItalic r:id="rId32"/>
    </p:embeddedFont>
    <p:embeddedFont>
      <p:font typeface="Georgia" panose="02040502050405020303" pitchFamily="18" charset="0"/>
      <p:regular r:id="rId33"/>
      <p:bold r:id="rId34"/>
      <p:italic r:id="rId35"/>
      <p:boldItalic r:id="rId3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30BF2E3-4D4D-4333-8365-357BDC8FC54C}">
  <a:tblStyle styleId="{530BF2E3-4D4D-4333-8365-357BDC8FC5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57976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930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631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61950" y="-571500"/>
            <a:ext cx="6286500" cy="62865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1031425" y="1991850"/>
            <a:ext cx="49476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2266950" y="266700"/>
            <a:ext cx="4610100" cy="4610100"/>
          </a:xfrm>
          <a:prstGeom prst="ellipse">
            <a:avLst/>
          </a:prstGeom>
          <a:noFill/>
          <a:ln w="762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2733675" y="2116750"/>
            <a:ext cx="36765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None/>
              <a:defRPr sz="4800"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ubTitle" idx="1"/>
          </p:nvPr>
        </p:nvSpPr>
        <p:spPr>
          <a:xfrm>
            <a:off x="3143250" y="3373450"/>
            <a:ext cx="28575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>
                <a:solidFill>
                  <a:srgbClr val="FFFFFF"/>
                </a:solidFill>
                <a:highlight>
                  <a:srgbClr val="000000"/>
                </a:highlight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>
                <a:solidFill>
                  <a:srgbClr val="FFFFFF"/>
                </a:solidFill>
                <a:highlight>
                  <a:srgbClr val="000000"/>
                </a:highlight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  <a:highlight>
                  <a:srgbClr val="000000"/>
                </a:highlight>
              </a:defRPr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4297650" y="44450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buNone/>
              <a:defRPr/>
            </a:lvl1pPr>
            <a:lvl2pPr lvl="1" algn="ctr">
              <a:buNone/>
              <a:defRPr/>
            </a:lvl2pPr>
            <a:lvl3pPr lvl="2" algn="ctr">
              <a:buNone/>
              <a:defRPr/>
            </a:lvl3pPr>
            <a:lvl4pPr lvl="3" algn="ctr">
              <a:buNone/>
              <a:defRPr/>
            </a:lvl4pPr>
            <a:lvl5pPr lvl="4" algn="ctr">
              <a:buNone/>
              <a:defRPr/>
            </a:lvl5pPr>
            <a:lvl6pPr lvl="5" algn="ctr">
              <a:buNone/>
              <a:defRPr/>
            </a:lvl6pPr>
            <a:lvl7pPr lvl="6" algn="ctr">
              <a:buNone/>
              <a:defRPr/>
            </a:lvl7pPr>
            <a:lvl8pPr lvl="7" algn="ctr">
              <a:buNone/>
              <a:defRPr/>
            </a:lvl8pPr>
            <a:lvl9pPr lvl="8" algn="ctr"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/>
          <p:nvPr/>
        </p:nvSpPr>
        <p:spPr>
          <a:xfrm>
            <a:off x="0" y="0"/>
            <a:ext cx="2418600" cy="51495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98150" y="1129130"/>
            <a:ext cx="1700700" cy="1483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3082175" y="1091725"/>
            <a:ext cx="2623200" cy="38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⊙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5863323" y="1091725"/>
            <a:ext cx="2623200" cy="3834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⊙"/>
              <a:defRPr sz="2000"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00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98150" y="1129130"/>
            <a:ext cx="1700700" cy="14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871075" y="1007295"/>
            <a:ext cx="5561100" cy="357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1910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bin"/>
              <a:buChar char="⊙"/>
              <a:defRPr sz="30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Char char="○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bin"/>
              <a:buChar char="■"/>
              <a:defRPr sz="24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●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○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bin"/>
              <a:buChar char="■"/>
              <a:defRPr sz="1800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lvl="1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lvl="2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lvl="3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lvl="4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lvl="5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lvl="6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lvl="7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lvl="8" algn="r">
              <a:buNone/>
              <a:defRPr sz="1200">
                <a:solidFill>
                  <a:schemeClr val="dk1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58;p13"/>
          <p:cNvSpPr txBox="1">
            <a:spLocks/>
          </p:cNvSpPr>
          <p:nvPr/>
        </p:nvSpPr>
        <p:spPr>
          <a:xfrm>
            <a:off x="974060" y="1139686"/>
            <a:ext cx="5289862" cy="24781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0"/>
              <a:buFont typeface="Cabin Condensed"/>
              <a:buNone/>
              <a:defRPr sz="60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pPr algn="ctr"/>
            <a:r>
              <a:rPr lang="ru-RU" sz="5400" dirty="0">
                <a:latin typeface="Bookman Old Style" panose="02050604050505020204" pitchFamily="18" charset="0"/>
              </a:rPr>
              <a:t>Кодирование графической информации</a:t>
            </a:r>
            <a:endParaRPr lang="ru-RU" sz="5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959"/>
            <a:ext cx="2365511" cy="2137531"/>
          </a:xfrm>
        </p:spPr>
        <p:txBody>
          <a:bodyPr/>
          <a:lstStyle/>
          <a:p>
            <a:r>
              <a:rPr lang="ru-RU" sz="1800" b="0" dirty="0">
                <a:latin typeface="Bookman Old Style" panose="02050604050505020204" pitchFamily="18" charset="0"/>
              </a:rPr>
              <a:t>В технике реализуются три цветовые модели, используемые при кодировании графической информации:</a:t>
            </a:r>
            <a:endParaRPr lang="ru-RU" sz="1800" dirty="0">
              <a:latin typeface="Bookman Old Style" panose="020506040505050202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7862" y="342187"/>
            <a:ext cx="1496451" cy="1499075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RGB;</a:t>
            </a:r>
          </a:p>
          <a:p>
            <a:r>
              <a:rPr lang="en-US" dirty="0">
                <a:latin typeface="Bookman Old Style" panose="02050604050505020204" pitchFamily="18" charset="0"/>
              </a:rPr>
              <a:t>HSB;</a:t>
            </a:r>
          </a:p>
          <a:p>
            <a:r>
              <a:rPr lang="en-US" dirty="0">
                <a:latin typeface="Bookman Old Style" panose="02050604050505020204" pitchFamily="18" charset="0"/>
              </a:rPr>
              <a:t>CMYK.</a:t>
            </a:r>
          </a:p>
          <a:p>
            <a:pPr marL="101600" indent="0">
              <a:buNone/>
            </a:pP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0132" y="205181"/>
            <a:ext cx="2983674" cy="17730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6022" y="2727016"/>
            <a:ext cx="5868219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87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835"/>
            <a:ext cx="2371554" cy="1483800"/>
          </a:xfrm>
        </p:spPr>
        <p:txBody>
          <a:bodyPr/>
          <a:lstStyle/>
          <a:p>
            <a:r>
              <a:rPr lang="ru-RU" sz="3200" b="0" dirty="0">
                <a:latin typeface="Bookman Old Style" panose="02050604050505020204" pitchFamily="18" charset="0"/>
              </a:rPr>
              <a:t>Цветовая модель </a:t>
            </a:r>
            <a:r>
              <a:rPr lang="en-US" sz="3200" b="0" dirty="0">
                <a:latin typeface="Bookman Old Style" panose="02050604050505020204" pitchFamily="18" charset="0"/>
              </a:rPr>
              <a:t>RGB</a:t>
            </a:r>
            <a:r>
              <a:rPr lang="en-US" b="0" dirty="0"/>
              <a:t/>
            </a:r>
            <a:br>
              <a:rPr lang="en-US" b="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6655" y="170699"/>
            <a:ext cx="3061566" cy="1479197"/>
          </a:xfrm>
        </p:spPr>
        <p:txBody>
          <a:bodyPr/>
          <a:lstStyle/>
          <a:p>
            <a:r>
              <a:rPr lang="en-US" dirty="0">
                <a:latin typeface="Bookman Old Style" panose="02050604050505020204" pitchFamily="18" charset="0"/>
              </a:rPr>
              <a:t>RED – </a:t>
            </a:r>
            <a:r>
              <a:rPr lang="ru-RU" dirty="0">
                <a:latin typeface="Bookman Old Style" panose="02050604050505020204" pitchFamily="18" charset="0"/>
              </a:rPr>
              <a:t>красный;</a:t>
            </a:r>
          </a:p>
          <a:p>
            <a:r>
              <a:rPr lang="en-US" dirty="0">
                <a:latin typeface="Bookman Old Style" panose="02050604050505020204" pitchFamily="18" charset="0"/>
              </a:rPr>
              <a:t>GREEN – </a:t>
            </a:r>
            <a:r>
              <a:rPr lang="ru-RU" dirty="0">
                <a:latin typeface="Bookman Old Style" panose="02050604050505020204" pitchFamily="18" charset="0"/>
              </a:rPr>
              <a:t>зеленый;</a:t>
            </a:r>
          </a:p>
          <a:p>
            <a:r>
              <a:rPr lang="en-US" dirty="0">
                <a:latin typeface="Bookman Old Style" panose="02050604050505020204" pitchFamily="18" charset="0"/>
              </a:rPr>
              <a:t>BLUE – </a:t>
            </a:r>
            <a:r>
              <a:rPr lang="ru-RU" dirty="0">
                <a:latin typeface="Bookman Old Style" panose="02050604050505020204" pitchFamily="18" charset="0"/>
              </a:rPr>
              <a:t>синий.</a:t>
            </a:r>
          </a:p>
          <a:p>
            <a:pPr marL="10160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307270" y="170699"/>
            <a:ext cx="2623200" cy="4579152"/>
          </a:xfrm>
        </p:spPr>
        <p:txBody>
          <a:bodyPr/>
          <a:lstStyle/>
          <a:p>
            <a:pPr marL="10160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>В основе выбора базовых цветов лежит свойство глаза человека, которое заключается в наличии в глазной сетчатке колбочек, наиболее чувствительных к красному, синему и зеленому цветам.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808" y="1649896"/>
            <a:ext cx="2803259" cy="276896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-49847" y="2047120"/>
            <a:ext cx="2371554" cy="2899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r>
              <a:rPr lang="ru-RU" sz="2000" b="0" dirty="0">
                <a:latin typeface="Bookman Old Style" panose="02050604050505020204" pitchFamily="18" charset="0"/>
              </a:rPr>
              <a:t>В чем разница между данной цветовой моделью и основными цветами, выделенными Ломоносовым?  </a:t>
            </a:r>
            <a:r>
              <a:rPr lang="en-US" sz="1600" b="0" dirty="0"/>
              <a:t/>
            </a:r>
            <a:br>
              <a:rPr lang="en-US" sz="1600" b="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9011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32209" y="108713"/>
            <a:ext cx="6280487" cy="3834300"/>
          </a:xfrm>
        </p:spPr>
        <p:txBody>
          <a:bodyPr/>
          <a:lstStyle/>
          <a:p>
            <a:pPr marL="10160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>В данной модели цвет пикселя формируется из трех элементов в порядке: R, G, B.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3350" y="108713"/>
            <a:ext cx="2192650" cy="1483800"/>
          </a:xfrm>
        </p:spPr>
        <p:txBody>
          <a:bodyPr/>
          <a:lstStyle/>
          <a:p>
            <a:r>
              <a:rPr lang="ru-RU" sz="3200" b="0" dirty="0">
                <a:latin typeface="Bookman Old Style" panose="02050604050505020204" pitchFamily="18" charset="0"/>
              </a:rPr>
              <a:t>Цветовая модель </a:t>
            </a:r>
            <a:r>
              <a:rPr lang="en-US" sz="3200" b="0" dirty="0">
                <a:latin typeface="Bookman Old Style" panose="02050604050505020204" pitchFamily="18" charset="0"/>
              </a:rPr>
              <a:t>RGB</a:t>
            </a:r>
            <a:r>
              <a:rPr lang="en-US" b="0" dirty="0"/>
              <a:t/>
            </a:r>
            <a:br>
              <a:rPr lang="en-US" b="0" dirty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2486" y="1379532"/>
            <a:ext cx="36841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Bookman Old Style" panose="02050604050505020204" pitchFamily="18" charset="0"/>
              </a:rPr>
              <a:t>(</a:t>
            </a:r>
            <a:r>
              <a:rPr lang="en-US" sz="3600" dirty="0">
                <a:latin typeface="Bookman Old Style" panose="02050604050505020204" pitchFamily="18" charset="0"/>
              </a:rPr>
              <a:t>R, G, B)</a:t>
            </a:r>
            <a:endParaRPr lang="ru-RU" sz="3600" dirty="0">
              <a:latin typeface="Bookman Old Style" panose="020506040505050202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4949" y="2120427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08543" y="2120425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7532" y="2120424"/>
            <a:ext cx="3048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16696" y="2025863"/>
            <a:ext cx="177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Bookman Old Style" panose="02050604050505020204" pitchFamily="18" charset="0"/>
              </a:rPr>
              <a:t>Черный цвет (все компоненты цветов равны нулю)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34949" y="2723943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08543" y="2723942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04281" y="2723942"/>
            <a:ext cx="3180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idx="1"/>
          </p:nvPr>
        </p:nvSpPr>
        <p:spPr>
          <a:xfrm>
            <a:off x="2532208" y="95952"/>
            <a:ext cx="6280487" cy="3834300"/>
          </a:xfrm>
        </p:spPr>
        <p:txBody>
          <a:bodyPr/>
          <a:lstStyle/>
          <a:p>
            <a:pPr marL="10160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>В данной модели цвет пикселя формируется из трех элементов в порядке: R, G, B.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95684" y="2756476"/>
            <a:ext cx="1775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Bookman Old Style" panose="02050604050505020204" pitchFamily="18" charset="0"/>
              </a:rPr>
              <a:t>Белый цвет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93350" y="3188352"/>
            <a:ext cx="2192650" cy="14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r>
              <a:rPr lang="ru-RU" sz="1800" b="0" dirty="0">
                <a:latin typeface="Bookman Old Style" panose="02050604050505020204" pitchFamily="18" charset="0"/>
              </a:rPr>
              <a:t>Какие элементы будет содержать красный, синий и зеленый цвет? </a:t>
            </a:r>
            <a:r>
              <a:rPr lang="en-US" sz="1400" b="0" dirty="0"/>
              <a:t/>
            </a:r>
            <a:br>
              <a:rPr lang="en-US" sz="1400" b="0" dirty="0"/>
            </a:br>
            <a:endParaRPr lang="ru-RU" sz="1400" dirty="0"/>
          </a:p>
        </p:txBody>
      </p:sp>
      <p:sp>
        <p:nvSpPr>
          <p:cNvPr id="19" name="Овал 18"/>
          <p:cNvSpPr/>
          <p:nvPr/>
        </p:nvSpPr>
        <p:spPr>
          <a:xfrm>
            <a:off x="2812096" y="4191042"/>
            <a:ext cx="1041429" cy="762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(1,0,0)</a:t>
            </a:r>
          </a:p>
        </p:txBody>
      </p:sp>
      <p:sp>
        <p:nvSpPr>
          <p:cNvPr id="20" name="Овал 19"/>
          <p:cNvSpPr/>
          <p:nvPr/>
        </p:nvSpPr>
        <p:spPr>
          <a:xfrm>
            <a:off x="4834140" y="4230946"/>
            <a:ext cx="1067214" cy="730571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(0,1,0)</a:t>
            </a:r>
          </a:p>
          <a:p>
            <a:pPr algn="ctr"/>
            <a:endParaRPr lang="ru-RU" dirty="0"/>
          </a:p>
        </p:txBody>
      </p:sp>
      <p:sp>
        <p:nvSpPr>
          <p:cNvPr id="21" name="Плюс 20"/>
          <p:cNvSpPr/>
          <p:nvPr/>
        </p:nvSpPr>
        <p:spPr>
          <a:xfrm>
            <a:off x="4138424" y="4327610"/>
            <a:ext cx="410817" cy="52346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 21"/>
          <p:cNvSpPr/>
          <p:nvPr/>
        </p:nvSpPr>
        <p:spPr>
          <a:xfrm>
            <a:off x="6103453" y="4435785"/>
            <a:ext cx="637759" cy="38509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943311" y="4217166"/>
            <a:ext cx="1006753" cy="744351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(1,1,0)</a:t>
            </a:r>
          </a:p>
        </p:txBody>
      </p:sp>
    </p:spTree>
    <p:extLst>
      <p:ext uri="{BB962C8B-B14F-4D97-AF65-F5344CB8AC3E}">
        <p14:creationId xmlns:p14="http://schemas.microsoft.com/office/powerpoint/2010/main" val="234449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480" y="155095"/>
            <a:ext cx="2179399" cy="1483800"/>
          </a:xfrm>
        </p:spPr>
        <p:txBody>
          <a:bodyPr/>
          <a:lstStyle/>
          <a:p>
            <a:r>
              <a:rPr lang="ru-RU" dirty="0"/>
              <a:t>Хранение информации в модели </a:t>
            </a:r>
            <a:r>
              <a:rPr lang="en-US" dirty="0"/>
              <a:t>RGB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21209" y="104438"/>
            <a:ext cx="3250113" cy="3834300"/>
          </a:xfrm>
        </p:spPr>
        <p:txBody>
          <a:bodyPr/>
          <a:lstStyle/>
          <a:p>
            <a:pPr marL="101600" indent="0" algn="ctr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Хранение информации в модели RGB возможно в режимах: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r>
              <a:rPr lang="ru-RU" dirty="0" err="1">
                <a:latin typeface="Bookman Old Style" panose="02050604050505020204" pitchFamily="18" charset="0"/>
              </a:rPr>
              <a:t>True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Color</a:t>
            </a:r>
            <a:r>
              <a:rPr lang="ru-RU" dirty="0">
                <a:latin typeface="Bookman Old Style" panose="02050604050505020204" pitchFamily="18" charset="0"/>
              </a:rPr>
              <a:t> – цвет кодируется 3 байтами;</a:t>
            </a:r>
          </a:p>
          <a:p>
            <a:r>
              <a:rPr lang="ru-RU" dirty="0" err="1">
                <a:latin typeface="Bookman Old Style" panose="02050604050505020204" pitchFamily="18" charset="0"/>
              </a:rPr>
              <a:t>High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Color</a:t>
            </a:r>
            <a:r>
              <a:rPr lang="ru-RU" dirty="0">
                <a:latin typeface="Bookman Old Style" panose="02050604050505020204" pitchFamily="18" charset="0"/>
              </a:rPr>
              <a:t> – цвет кодируется 2 байтами.</a:t>
            </a:r>
          </a:p>
          <a:p>
            <a:pPr marL="101600" indent="0"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647287" y="2871148"/>
            <a:ext cx="3280677" cy="2135179"/>
          </a:xfrm>
        </p:spPr>
        <p:txBody>
          <a:bodyPr/>
          <a:lstStyle/>
          <a:p>
            <a:pPr marL="101600" indent="0">
              <a:buNone/>
            </a:pPr>
            <a:r>
              <a:rPr lang="ru-RU" dirty="0"/>
              <a:t>Количество битов для кодирования цветового решения изображения, называется глубиной цвета.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49627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40" y="48616"/>
            <a:ext cx="8945594" cy="504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866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5688" y="0"/>
            <a:ext cx="4873008" cy="2060713"/>
          </a:xfrm>
        </p:spPr>
        <p:txBody>
          <a:bodyPr/>
          <a:lstStyle/>
          <a:p>
            <a:pPr marL="10160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>Если цвет кодируется тремя байтами как в режиме </a:t>
            </a:r>
            <a:r>
              <a:rPr lang="ru-RU" dirty="0" err="1">
                <a:latin typeface="Bookman Old Style" panose="02050604050505020204" pitchFamily="18" charset="0"/>
              </a:rPr>
              <a:t>True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Color</a:t>
            </a:r>
            <a:r>
              <a:rPr lang="ru-RU" dirty="0">
                <a:latin typeface="Bookman Old Style" panose="02050604050505020204" pitchFamily="18" charset="0"/>
              </a:rPr>
              <a:t>, то глубина цвета будет составлять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3</a:t>
            </a:r>
            <a:r>
              <a:rPr lang="ru-RU" dirty="0">
                <a:latin typeface="Bookman Old Style" panose="02050604050505020204" pitchFamily="18" charset="0"/>
              </a:rPr>
              <a:t> * 8 = 24 бита. А количество цветовых оттенков будет составлять 2</a:t>
            </a:r>
            <a:r>
              <a:rPr lang="ru-RU" baseline="30000" dirty="0">
                <a:latin typeface="Bookman Old Style" panose="02050604050505020204" pitchFamily="18" charset="0"/>
              </a:rPr>
              <a:t>24</a:t>
            </a:r>
            <a:r>
              <a:rPr lang="ru-RU" dirty="0">
                <a:latin typeface="Bookman Old Style" panose="02050604050505020204" pitchFamily="18" charset="0"/>
              </a:rPr>
              <a:t> = 16.777.216.</a:t>
            </a:r>
          </a:p>
          <a:p>
            <a:pPr marL="101600" indent="0">
              <a:buNone/>
            </a:pP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24851" y="2060713"/>
            <a:ext cx="4580633" cy="1543880"/>
          </a:xfrm>
        </p:spPr>
        <p:txBody>
          <a:bodyPr/>
          <a:lstStyle/>
          <a:p>
            <a:pPr marL="10160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>Для двухбайтового режима </a:t>
            </a:r>
            <a:r>
              <a:rPr lang="ru-RU" dirty="0" err="1">
                <a:latin typeface="Bookman Old Style" panose="02050604050505020204" pitchFamily="18" charset="0"/>
              </a:rPr>
              <a:t>High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err="1">
                <a:latin typeface="Bookman Old Style" panose="02050604050505020204" pitchFamily="18" charset="0"/>
              </a:rPr>
              <a:t>Color</a:t>
            </a:r>
            <a:r>
              <a:rPr lang="ru-RU" dirty="0">
                <a:latin typeface="Bookman Old Style" panose="02050604050505020204" pitchFamily="18" charset="0"/>
              </a:rPr>
              <a:t> глубина цвета составляет 2*8=16 бит, а палитра включает 2</a:t>
            </a:r>
            <a:r>
              <a:rPr lang="ru-RU" baseline="30000" dirty="0">
                <a:latin typeface="Bookman Old Style" panose="02050604050505020204" pitchFamily="18" charset="0"/>
              </a:rPr>
              <a:t>16</a:t>
            </a:r>
            <a:r>
              <a:rPr lang="ru-RU" dirty="0">
                <a:latin typeface="Bookman Old Style" panose="02050604050505020204" pitchFamily="18" charset="0"/>
              </a:rPr>
              <a:t> = 65536 оттенков</a:t>
            </a:r>
            <a:r>
              <a:rPr lang="ru-RU" dirty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-47624" y="1966894"/>
            <a:ext cx="2362680" cy="1483800"/>
          </a:xfrm>
        </p:spPr>
        <p:txBody>
          <a:bodyPr/>
          <a:lstStyle/>
          <a:p>
            <a:r>
              <a:rPr lang="ru-RU" dirty="0"/>
              <a:t>Как вы думаете, сколько оттенков включает в себя двухбайтовый режим? </a:t>
            </a:r>
          </a:p>
        </p:txBody>
      </p:sp>
    </p:spTree>
    <p:extLst>
      <p:ext uri="{BB962C8B-B14F-4D97-AF65-F5344CB8AC3E}">
        <p14:creationId xmlns:p14="http://schemas.microsoft.com/office/powerpoint/2010/main" val="285202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879" y="155095"/>
            <a:ext cx="1940859" cy="1483800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Цветовая модель </a:t>
            </a:r>
            <a:r>
              <a:rPr lang="en-US" dirty="0">
                <a:latin typeface="Bookman Old Style" panose="02050604050505020204" pitchFamily="18" charset="0"/>
              </a:rPr>
              <a:t>HSB</a:t>
            </a:r>
            <a:r>
              <a:rPr lang="en-US" b="0" dirty="0"/>
              <a:t/>
            </a:r>
            <a:br>
              <a:rPr lang="en-US" b="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38835" y="114327"/>
            <a:ext cx="6326869" cy="985603"/>
          </a:xfrm>
        </p:spPr>
        <p:txBody>
          <a:bodyPr/>
          <a:lstStyle/>
          <a:p>
            <a:r>
              <a:rPr lang="ru-RU" b="1" dirty="0">
                <a:latin typeface="Bookman Old Style" panose="02050604050505020204" pitchFamily="18" charset="0"/>
              </a:rPr>
              <a:t>HUE</a:t>
            </a:r>
            <a:r>
              <a:rPr lang="ru-RU" dirty="0">
                <a:latin typeface="Bookman Old Style" panose="02050604050505020204" pitchFamily="18" charset="0"/>
              </a:rPr>
              <a:t> – цветовой оттенок – задается величиной угла на цветовом круге.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410246" y="1518964"/>
            <a:ext cx="6658174" cy="1446066"/>
          </a:xfrm>
        </p:spPr>
        <p:txBody>
          <a:bodyPr/>
          <a:lstStyle/>
          <a:p>
            <a:r>
              <a:rPr lang="ru-RU" b="1" dirty="0">
                <a:latin typeface="Bookman Old Style" panose="02050604050505020204" pitchFamily="18" charset="0"/>
              </a:rPr>
              <a:t>SATURATION</a:t>
            </a:r>
            <a:r>
              <a:rPr lang="ru-RU" dirty="0">
                <a:latin typeface="Bookman Old Style" panose="02050604050505020204" pitchFamily="18" charset="0"/>
              </a:rPr>
              <a:t> – насыщенность – регулируется путем добавления белого цвета к основному оттенку. При увеличении количества белого цвета степень насыщенности снижается.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2373182" y="3338576"/>
            <a:ext cx="6658174" cy="14460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55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⊙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○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■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●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○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■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●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○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bin"/>
              <a:buChar char="■"/>
              <a:defRPr sz="20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r>
              <a:rPr lang="ru-RU" b="1" dirty="0">
                <a:latin typeface="Bookman Old Style" panose="02050604050505020204" pitchFamily="18" charset="0"/>
              </a:rPr>
              <a:t>BRIGHTNES</a:t>
            </a:r>
            <a:r>
              <a:rPr lang="ru-RU" dirty="0">
                <a:latin typeface="Bookman Old Style" panose="02050604050505020204" pitchFamily="18" charset="0"/>
              </a:rPr>
              <a:t> – яркость – меняется в зависимости от количества черного цвета, разбавляющего основной оттенок. Чем больше черного, тем меньше яркость.</a:t>
            </a:r>
          </a:p>
          <a:p>
            <a:pPr marL="101600" indent="0">
              <a:buNone/>
            </a:pPr>
            <a:r>
              <a:rPr lang="ru-RU" dirty="0">
                <a:latin typeface="Bookman Old Style" panose="02050604050505020204" pitchFamily="18" charset="0"/>
              </a:rPr>
              <a:t/>
            </a:r>
            <a:br>
              <a:rPr lang="ru-RU" dirty="0">
                <a:latin typeface="Bookman Old Style" panose="02050604050505020204" pitchFamily="18" charset="0"/>
              </a:rPr>
            </a:b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707" y="1537805"/>
            <a:ext cx="2447310" cy="1987001"/>
          </a:xfrm>
          <a:prstGeom prst="rect">
            <a:avLst/>
          </a:prstGeom>
        </p:spPr>
      </p:pic>
      <p:cxnSp>
        <p:nvCxnSpPr>
          <p:cNvPr id="11" name="Прямая соединительная линия 10"/>
          <p:cNvCxnSpPr/>
          <p:nvPr/>
        </p:nvCxnSpPr>
        <p:spPr>
          <a:xfrm>
            <a:off x="1205948" y="1782417"/>
            <a:ext cx="622852" cy="1060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24502" y="1770890"/>
            <a:ext cx="560743" cy="10717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24502" y="2753865"/>
            <a:ext cx="1204298" cy="29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9603" y="5932"/>
            <a:ext cx="3960228" cy="167273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534" y="1678663"/>
            <a:ext cx="3918822" cy="158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70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11" y="274365"/>
            <a:ext cx="1881224" cy="1483800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Цветовая модель </a:t>
            </a:r>
            <a:r>
              <a:rPr lang="en-US" dirty="0">
                <a:latin typeface="Bookman Old Style" panose="02050604050505020204" pitchFamily="18" charset="0"/>
              </a:rPr>
              <a:t>CMYK</a:t>
            </a:r>
            <a:r>
              <a:rPr lang="en-US" b="0" dirty="0"/>
              <a:t/>
            </a:r>
            <a:br>
              <a:rPr lang="en-US" b="0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39618" y="13252"/>
            <a:ext cx="6865866" cy="3632675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Ориентирована на отраженный свет</a:t>
            </a:r>
            <a:r>
              <a:rPr lang="ru-RU" dirty="0">
                <a:latin typeface="Bookman Old Style" panose="02050604050505020204" pitchFamily="18" charset="0"/>
              </a:rPr>
              <a:t>, который человеческий глаз видит при просмотре бумажных изображений.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239618" y="1241552"/>
            <a:ext cx="4354723" cy="1762539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C – Cyan –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голубой;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 – Magenta –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пурпурный;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Y – Yellow –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желтый;</a:t>
            </a:r>
          </a:p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 – black –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черный.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321" y="2246600"/>
            <a:ext cx="2966490" cy="279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9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56" y="402294"/>
            <a:ext cx="8788684" cy="454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35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10" y="302941"/>
            <a:ext cx="8778474" cy="475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0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>
            <a:spLocks noGrp="1"/>
          </p:cNvSpPr>
          <p:nvPr>
            <p:ph type="title"/>
          </p:nvPr>
        </p:nvSpPr>
        <p:spPr>
          <a:xfrm>
            <a:off x="0" y="56324"/>
            <a:ext cx="2417106" cy="47542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Представление графической информации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1. Аналоговая форма</a:t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2. Цифровая форма.</a:t>
            </a:r>
            <a:endParaRPr sz="2000" dirty="0">
              <a:latin typeface="Bookman Old Style" panose="02050604050505020204" pitchFamily="18" charset="0"/>
            </a:endParaRPr>
          </a:p>
        </p:txBody>
      </p:sp>
      <p:sp>
        <p:nvSpPr>
          <p:cNvPr id="73" name="Google Shape;73;p14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3" name="Прямоугольник 2"/>
          <p:cNvSpPr/>
          <p:nvPr/>
        </p:nvSpPr>
        <p:spPr>
          <a:xfrm>
            <a:off x="2583974" y="56324"/>
            <a:ext cx="65215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Bookman Old Style" panose="02050604050505020204" pitchFamily="18" charset="0"/>
              </a:rPr>
              <a:t>1. Живописное полотно, цвет которого изменяется непрерывно.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322" y="1015383"/>
            <a:ext cx="2423403" cy="19115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rot="16200000">
            <a:off x="4018397" y="1709538"/>
            <a:ext cx="24138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dirty="0">
                <a:latin typeface="Georgia" panose="02040502050405020303" pitchFamily="18" charset="0"/>
              </a:rPr>
              <a:t>Расставание, Эдвард Мунк, 1896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81459" y="3427461"/>
            <a:ext cx="64764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Bookman Old Style" panose="02050604050505020204" pitchFamily="18" charset="0"/>
              </a:rPr>
              <a:t>2. Изображение, напечатанное при помощи струйного принтера и состоящее из отдельных точек разного цвета.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70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79272" y="183951"/>
            <a:ext cx="5677512" cy="843092"/>
          </a:xfrm>
        </p:spPr>
        <p:txBody>
          <a:bodyPr/>
          <a:lstStyle/>
          <a:p>
            <a:pPr marL="101600" indent="0" algn="ctr">
              <a:buNone/>
            </a:pPr>
            <a:r>
              <a:rPr lang="ru-RU" sz="3200" dirty="0">
                <a:latin typeface="Bookman Old Style" panose="02050604050505020204" pitchFamily="18" charset="0"/>
              </a:rPr>
              <a:t>В каком случае применяется схема </a:t>
            </a:r>
            <a:r>
              <a:rPr lang="en-US" sz="3200" dirty="0">
                <a:latin typeface="Bookman Old Style" panose="02050604050505020204" pitchFamily="18" charset="0"/>
              </a:rPr>
              <a:t>RGB, </a:t>
            </a:r>
            <a:r>
              <a:rPr lang="ru-RU" sz="3200" dirty="0">
                <a:latin typeface="Bookman Old Style" panose="02050604050505020204" pitchFamily="18" charset="0"/>
              </a:rPr>
              <a:t>а в каком </a:t>
            </a:r>
            <a:r>
              <a:rPr lang="en-US" sz="3200" dirty="0">
                <a:latin typeface="Bookman Old Style" panose="02050604050505020204" pitchFamily="18" charset="0"/>
              </a:rPr>
              <a:t>CMYK</a:t>
            </a:r>
            <a:r>
              <a:rPr lang="ru-RU" sz="3200" dirty="0">
                <a:latin typeface="Bookman Old Style" panose="02050604050505020204" pitchFamily="18" charset="0"/>
              </a:rPr>
              <a:t>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2314219" y="1989510"/>
            <a:ext cx="6807617" cy="1088258"/>
          </a:xfrm>
        </p:spPr>
        <p:txBody>
          <a:bodyPr/>
          <a:lstStyle/>
          <a:p>
            <a:pPr marL="558800" indent="-457200" algn="ctr">
              <a:buAutoNum type="arabicPeriod"/>
            </a:pPr>
            <a:r>
              <a:rPr lang="ru-RU" dirty="0">
                <a:latin typeface="Bookman Old Style" panose="02050604050505020204" pitchFamily="18" charset="0"/>
              </a:rPr>
              <a:t>Изображение отображается на мониторе.</a:t>
            </a:r>
          </a:p>
          <a:p>
            <a:pPr marL="558800" indent="-457200" algn="ctr">
              <a:buAutoNum type="arabicPeriod"/>
            </a:pPr>
            <a:r>
              <a:rPr lang="ru-RU" dirty="0">
                <a:latin typeface="Bookman Old Style" panose="02050604050505020204" pitchFamily="18" charset="0"/>
              </a:rPr>
              <a:t>Изображение готовится для печати.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0645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4297650" y="44450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498033" y="1481855"/>
            <a:ext cx="4333461" cy="2409192"/>
          </a:xfrm>
        </p:spPr>
        <p:txBody>
          <a:bodyPr/>
          <a:lstStyle/>
          <a:p>
            <a:pPr algn="l"/>
            <a:r>
              <a:rPr lang="ru-RU" sz="2000" dirty="0"/>
              <a:t>Графическая информация, хранящаяся на бумажных или иных физически существующих носителях, носит аналоговый характер. Для представления графики в ЭВМ используют дискретный формат.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23273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1" y="62331"/>
            <a:ext cx="4396903" cy="334347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6" name="Google Shape;63;p14"/>
          <p:cNvSpPr txBox="1">
            <a:spLocks noGrp="1"/>
          </p:cNvSpPr>
          <p:nvPr>
            <p:ph type="title"/>
          </p:nvPr>
        </p:nvSpPr>
        <p:spPr>
          <a:xfrm>
            <a:off x="-65676" y="62331"/>
            <a:ext cx="2517327" cy="32374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Преобразование информации из аналоговой формы в цифровую реализуется путем разбиения графического изображения. </a:t>
            </a:r>
            <a:endParaRPr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669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66" y="563217"/>
            <a:ext cx="2292041" cy="3794052"/>
          </a:xfrm>
        </p:spPr>
        <p:txBody>
          <a:bodyPr/>
          <a:lstStyle/>
          <a:p>
            <a:pPr algn="ctr"/>
            <a:r>
              <a:rPr lang="ru-RU" sz="2000" dirty="0">
                <a:latin typeface="Bookman Old Style" panose="02050604050505020204" pitchFamily="18" charset="0"/>
              </a:rPr>
              <a:t>Этот процесс называется «кодирование», поскольку каждому элементу назначается конкретное значение в форме двоичного кода. 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68979" y="563217"/>
            <a:ext cx="3836505" cy="3299790"/>
          </a:xfrm>
        </p:spPr>
        <p:txBody>
          <a:bodyPr/>
          <a:lstStyle/>
          <a:p>
            <a:pPr marL="101600" indent="0"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Кодирование графической информации </a:t>
            </a:r>
            <a:r>
              <a:rPr lang="ru-RU" sz="2400" dirty="0"/>
              <a:t>– это пространственная дискретизация изображения и присвоение каждому элементу определенного значения в виде двоичного кода.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6" name="Стрелка вправо 5"/>
          <p:cNvSpPr/>
          <p:nvPr/>
        </p:nvSpPr>
        <p:spPr>
          <a:xfrm>
            <a:off x="2528472" y="1504121"/>
            <a:ext cx="2772398" cy="147099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80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329"/>
            <a:ext cx="2325172" cy="2038142"/>
          </a:xfrm>
        </p:spPr>
        <p:txBody>
          <a:bodyPr/>
          <a:lstStyle/>
          <a:p>
            <a:pPr algn="ctr"/>
            <a:r>
              <a:rPr lang="ru-RU" dirty="0"/>
              <a:t>2 формата изображений: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1. растровое,</a:t>
            </a:r>
            <a:br>
              <a:rPr lang="ru-RU" dirty="0"/>
            </a:br>
            <a:r>
              <a:rPr lang="ru-RU" dirty="0"/>
              <a:t>2. векторное.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46758" y="576471"/>
            <a:ext cx="3675866" cy="3326295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Состоит из большого количества точек, которые расположены строго по строкам и столбцам, причем каждой точке свойственно иметь свои координаты, цветовой оттенок и степень яркости.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771322" y="650703"/>
            <a:ext cx="2986925" cy="3834300"/>
          </a:xfrm>
        </p:spPr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Строится из совокупности геометрических фигур, характеристики которых представлены в числовом формате.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177279" y="2378766"/>
            <a:ext cx="2679730" cy="1484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pPr algn="ctr"/>
            <a:r>
              <a:rPr lang="ru-RU" sz="2000" dirty="0"/>
              <a:t>Соотнесите характеристику и формат изображения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29073" y="114806"/>
            <a:ext cx="1758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Bookman Old Style" panose="02050604050505020204" pitchFamily="18" charset="0"/>
              </a:rPr>
              <a:t>Растровое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39645" y="136228"/>
            <a:ext cx="1824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Bookman Old Style" panose="02050604050505020204" pitchFamily="18" charset="0"/>
              </a:rPr>
              <a:t>Векторное</a:t>
            </a:r>
          </a:p>
        </p:txBody>
      </p:sp>
    </p:spTree>
    <p:extLst>
      <p:ext uri="{BB962C8B-B14F-4D97-AF65-F5344CB8AC3E}">
        <p14:creationId xmlns:p14="http://schemas.microsoft.com/office/powerpoint/2010/main" val="61874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49825"/>
            <a:ext cx="2285415" cy="1483800"/>
          </a:xfrm>
        </p:spPr>
        <p:txBody>
          <a:bodyPr/>
          <a:lstStyle/>
          <a:p>
            <a:r>
              <a:rPr lang="ru-RU" dirty="0"/>
              <a:t>Растровое изображение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743" y="3057185"/>
            <a:ext cx="2800741" cy="208626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7" name="Прямоугольник 6"/>
          <p:cNvSpPr/>
          <p:nvPr/>
        </p:nvSpPr>
        <p:spPr>
          <a:xfrm>
            <a:off x="2665119" y="122229"/>
            <a:ext cx="6299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 indent="0" algn="ctr">
              <a:buNone/>
            </a:pPr>
            <a:r>
              <a:rPr lang="ru-RU" sz="2000" b="1" dirty="0">
                <a:latin typeface="Bookman Old Style" panose="02050604050505020204" pitchFamily="18" charset="0"/>
              </a:rPr>
              <a:t>Сколько точек помещается на экране монитора, показывает его характеристика – </a:t>
            </a:r>
            <a:r>
              <a:rPr lang="ru-RU" sz="2000" b="1" u="sng" dirty="0">
                <a:latin typeface="Bookman Old Style" panose="02050604050505020204" pitchFamily="18" charset="0"/>
              </a:rPr>
              <a:t>пространственное разрешение</a:t>
            </a:r>
            <a:r>
              <a:rPr lang="ru-RU" sz="2000" b="1" dirty="0">
                <a:latin typeface="Bookman Old Style" panose="02050604050505020204" pitchFamily="18" charset="0"/>
              </a:rPr>
              <a:t>. Параметр разрешения состоит из двух величин: число строк и число пикселей в каждой строке.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37791" y="3212268"/>
            <a:ext cx="36627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600" indent="0" algn="ctr">
              <a:buNone/>
            </a:pPr>
            <a:r>
              <a:rPr lang="ru-RU" sz="2400" b="1" dirty="0">
                <a:latin typeface="Bookman Old Style" panose="02050604050505020204" pitchFamily="18" charset="0"/>
              </a:rPr>
              <a:t>Чем больше точек, тем точнее и качественнее изображение. </a:t>
            </a:r>
          </a:p>
        </p:txBody>
      </p:sp>
    </p:spTree>
    <p:extLst>
      <p:ext uri="{BB962C8B-B14F-4D97-AF65-F5344CB8AC3E}">
        <p14:creationId xmlns:p14="http://schemas.microsoft.com/office/powerpoint/2010/main" val="189517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2887" y="426764"/>
            <a:ext cx="2478157" cy="1483800"/>
          </a:xfrm>
        </p:spPr>
        <p:txBody>
          <a:bodyPr/>
          <a:lstStyle/>
          <a:p>
            <a:r>
              <a:rPr lang="ru-RU" dirty="0">
                <a:latin typeface="Bookman Old Style" panose="02050604050505020204" pitchFamily="18" charset="0"/>
              </a:rPr>
              <a:t>Векторное изображение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4414" y="2975113"/>
            <a:ext cx="2534004" cy="207674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7" name="Прямоугольник 6"/>
          <p:cNvSpPr/>
          <p:nvPr/>
        </p:nvSpPr>
        <p:spPr>
          <a:xfrm>
            <a:off x="2721110" y="867117"/>
            <a:ext cx="36762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333333"/>
                </a:solidFill>
                <a:latin typeface="Bookman Old Style" panose="02050604050505020204" pitchFamily="18" charset="0"/>
              </a:rPr>
              <a:t>Посредством числового представления характеристик геометрических фигур кодируются размеры геометрических объектов, координаты их вершин, толщина контуров объектов, цвет заливки.</a:t>
            </a:r>
            <a:endParaRPr lang="ru-RU" sz="20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491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895" y="0"/>
            <a:ext cx="6732105" cy="3097959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383" y="135217"/>
            <a:ext cx="2272748" cy="1483800"/>
          </a:xfrm>
        </p:spPr>
        <p:txBody>
          <a:bodyPr/>
          <a:lstStyle/>
          <a:p>
            <a:r>
              <a:rPr lang="ru-RU" sz="2000" dirty="0"/>
              <a:t>Белый свет раскладывается на 7 цветов (Исаак Ньютон)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542144"/>
            <a:ext cx="2272748" cy="2601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Cabin Condensed"/>
              <a:buNone/>
              <a:defRPr sz="2400" b="1" i="0" u="none" strike="noStrike" cap="none">
                <a:solidFill>
                  <a:srgbClr val="FFFFFF"/>
                </a:solidFill>
                <a:latin typeface="Cabin Condensed"/>
                <a:ea typeface="Cabin Condensed"/>
                <a:cs typeface="Cabin Condensed"/>
                <a:sym typeface="Cabin Condensed"/>
              </a:defRPr>
            </a:lvl9pPr>
          </a:lstStyle>
          <a:p>
            <a:r>
              <a:rPr lang="ru-RU" sz="2000" dirty="0"/>
              <a:t>Любого оттенка можно добиться посредством только трех цветов: синего, желтого и красного (М. В. Ломоносов)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726884" y="726386"/>
            <a:ext cx="2102123" cy="673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104325"/>
      </p:ext>
    </p:extLst>
  </p:cSld>
  <p:clrMapOvr>
    <a:masterClrMapping/>
  </p:clrMapOvr>
</p:sld>
</file>

<file path=ppt/theme/theme1.xml><?xml version="1.0" encoding="utf-8"?>
<a:theme xmlns:a="http://schemas.openxmlformats.org/drawingml/2006/main" name="Snug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671</Words>
  <Application>Microsoft Office PowerPoint</Application>
  <PresentationFormat>Экран (16:9)</PresentationFormat>
  <Paragraphs>89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Cabin</vt:lpstr>
      <vt:lpstr>Arial</vt:lpstr>
      <vt:lpstr>Cabin Condensed</vt:lpstr>
      <vt:lpstr>Bookman Old Style</vt:lpstr>
      <vt:lpstr>Georgia</vt:lpstr>
      <vt:lpstr>Snug</vt:lpstr>
      <vt:lpstr>Презентация PowerPoint</vt:lpstr>
      <vt:lpstr>Представление графической информации    1. Аналоговая форма    2. Цифровая форма.</vt:lpstr>
      <vt:lpstr>Презентация PowerPoint</vt:lpstr>
      <vt:lpstr>Преобразование информации из аналоговой формы в цифровую реализуется путем разбиения графического изображения. </vt:lpstr>
      <vt:lpstr>Этот процесс называется «кодирование», поскольку каждому элементу назначается конкретное значение в форме двоичного кода. </vt:lpstr>
      <vt:lpstr>2 формата изображений:  1. растровое, 2. векторное.</vt:lpstr>
      <vt:lpstr>Растровое изображение</vt:lpstr>
      <vt:lpstr>Векторное изображение</vt:lpstr>
      <vt:lpstr>Белый свет раскладывается на 7 цветов (Исаак Ньютон)</vt:lpstr>
      <vt:lpstr>В технике реализуются три цветовые модели, используемые при кодировании графической информации:</vt:lpstr>
      <vt:lpstr>Цветовая модель RGB </vt:lpstr>
      <vt:lpstr>Цветовая модель RGB </vt:lpstr>
      <vt:lpstr>Хранение информации в модели RGB</vt:lpstr>
      <vt:lpstr>Презентация PowerPoint</vt:lpstr>
      <vt:lpstr>Как вы думаете, сколько оттенков включает в себя двухбайтовый режим? </vt:lpstr>
      <vt:lpstr>Цветовая модель HSB </vt:lpstr>
      <vt:lpstr>Цветовая модель CMYK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класс. Тема урока:  «Сумма n-первых членов арифметической прогрессии».</dc:title>
  <dc:creator>Администратор</dc:creator>
  <cp:lastModifiedBy>Пользователь Windows</cp:lastModifiedBy>
  <cp:revision>84</cp:revision>
  <dcterms:modified xsi:type="dcterms:W3CDTF">2022-04-25T12:34:47Z</dcterms:modified>
</cp:coreProperties>
</file>