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8" r:id="rId4"/>
    <p:sldId id="259" r:id="rId5"/>
    <p:sldId id="287" r:id="rId6"/>
    <p:sldId id="260" r:id="rId7"/>
    <p:sldId id="261" r:id="rId8"/>
    <p:sldId id="262" r:id="rId9"/>
    <p:sldId id="263" r:id="rId10"/>
    <p:sldId id="273" r:id="rId11"/>
    <p:sldId id="281" r:id="rId12"/>
    <p:sldId id="275" r:id="rId13"/>
    <p:sldId id="276" r:id="rId14"/>
    <p:sldId id="277" r:id="rId15"/>
    <p:sldId id="278" r:id="rId16"/>
    <p:sldId id="280" r:id="rId17"/>
    <p:sldId id="282" r:id="rId18"/>
    <p:sldId id="283" r:id="rId19"/>
    <p:sldId id="285" r:id="rId20"/>
    <p:sldId id="286" r:id="rId21"/>
    <p:sldId id="269" r:id="rId22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3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C7B42A-A105-4EA8-BB80-620D8AA106F4}" type="doc">
      <dgm:prSet loTypeId="urn:microsoft.com/office/officeart/2005/8/layout/bProcess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1EF6CF2-2B7F-49AA-B9A0-70EA81CCB5CC}">
      <dgm:prSet/>
      <dgm:spPr/>
      <dgm:t>
        <a:bodyPr/>
        <a:lstStyle/>
        <a:p>
          <a:pPr rtl="0"/>
          <a:r>
            <a:rPr lang="ru-RU" dirty="0" smtClean="0"/>
            <a:t> </a:t>
          </a:r>
          <a:r>
            <a:rPr lang="ru-RU" dirty="0" err="1" smtClean="0"/>
            <a:t>несформированность</a:t>
          </a:r>
          <a:r>
            <a:rPr lang="ru-RU" dirty="0" smtClean="0"/>
            <a:t> мотивационной готовности к обучению;</a:t>
          </a:r>
          <a:endParaRPr lang="ru-RU" dirty="0"/>
        </a:p>
      </dgm:t>
    </dgm:pt>
    <dgm:pt modelId="{ED195C75-93B5-4057-8C55-29773DA561FD}" type="parTrans" cxnId="{EA1486C3-0AB9-4180-A09A-4854F56D67A8}">
      <dgm:prSet/>
      <dgm:spPr/>
      <dgm:t>
        <a:bodyPr/>
        <a:lstStyle/>
        <a:p>
          <a:endParaRPr lang="ru-RU"/>
        </a:p>
      </dgm:t>
    </dgm:pt>
    <dgm:pt modelId="{14FD2CA5-E30C-4612-B3D5-332812FA8A5E}" type="sibTrans" cxnId="{EA1486C3-0AB9-4180-A09A-4854F56D67A8}">
      <dgm:prSet/>
      <dgm:spPr/>
      <dgm:t>
        <a:bodyPr/>
        <a:lstStyle/>
        <a:p>
          <a:endParaRPr lang="ru-RU"/>
        </a:p>
      </dgm:t>
    </dgm:pt>
    <dgm:pt modelId="{5F227B89-FA64-4217-86D0-4A54E30A15CA}">
      <dgm:prSet/>
      <dgm:spPr/>
      <dgm:t>
        <a:bodyPr/>
        <a:lstStyle/>
        <a:p>
          <a:pPr rtl="0"/>
          <a:r>
            <a:rPr lang="ru-RU" dirty="0" smtClean="0"/>
            <a:t>по запасу знаний и представлений;</a:t>
          </a:r>
          <a:endParaRPr lang="ru-RU" dirty="0"/>
        </a:p>
      </dgm:t>
    </dgm:pt>
    <dgm:pt modelId="{4E84CF37-602F-4C36-8657-AEED84B629BB}" type="parTrans" cxnId="{8F7827EC-1188-4C7B-AE90-925F0F0CDB2A}">
      <dgm:prSet/>
      <dgm:spPr/>
      <dgm:t>
        <a:bodyPr/>
        <a:lstStyle/>
        <a:p>
          <a:endParaRPr lang="ru-RU"/>
        </a:p>
      </dgm:t>
    </dgm:pt>
    <dgm:pt modelId="{53AFE1E8-6877-44E5-A46B-CA788216EEC2}" type="sibTrans" cxnId="{8F7827EC-1188-4C7B-AE90-925F0F0CDB2A}">
      <dgm:prSet/>
      <dgm:spPr/>
      <dgm:t>
        <a:bodyPr/>
        <a:lstStyle/>
        <a:p>
          <a:endParaRPr lang="ru-RU"/>
        </a:p>
      </dgm:t>
    </dgm:pt>
    <dgm:pt modelId="{46283D6D-8E2E-47DD-A3A2-784F1580817C}">
      <dgm:prSet/>
      <dgm:spPr/>
      <dgm:t>
        <a:bodyPr/>
        <a:lstStyle/>
        <a:p>
          <a:pPr rtl="0"/>
          <a:r>
            <a:rPr lang="ru-RU" dirty="0" smtClean="0"/>
            <a:t>по степени </a:t>
          </a:r>
          <a:r>
            <a:rPr lang="ru-RU" dirty="0" err="1" smtClean="0"/>
            <a:t>сформированности</a:t>
          </a:r>
          <a:r>
            <a:rPr lang="ru-RU" dirty="0" smtClean="0"/>
            <a:t>  учебных навыков;</a:t>
          </a:r>
          <a:endParaRPr lang="ru-RU" dirty="0"/>
        </a:p>
      </dgm:t>
    </dgm:pt>
    <dgm:pt modelId="{55D543B5-B97B-4E3B-8ABE-7927ADB71402}" type="parTrans" cxnId="{0980E97B-8A07-4A1B-8473-989BEA949AC0}">
      <dgm:prSet/>
      <dgm:spPr/>
      <dgm:t>
        <a:bodyPr/>
        <a:lstStyle/>
        <a:p>
          <a:endParaRPr lang="ru-RU"/>
        </a:p>
      </dgm:t>
    </dgm:pt>
    <dgm:pt modelId="{CFA780E8-38EB-41C1-9B27-571798DA9C98}" type="sibTrans" cxnId="{0980E97B-8A07-4A1B-8473-989BEA949AC0}">
      <dgm:prSet/>
      <dgm:spPr/>
      <dgm:t>
        <a:bodyPr/>
        <a:lstStyle/>
        <a:p>
          <a:endParaRPr lang="ru-RU"/>
        </a:p>
      </dgm:t>
    </dgm:pt>
    <dgm:pt modelId="{FB997C52-50DD-4EB0-8E04-54E12696E390}">
      <dgm:prSet/>
      <dgm:spPr/>
      <dgm:t>
        <a:bodyPr/>
        <a:lstStyle/>
        <a:p>
          <a:pPr rtl="0"/>
          <a:r>
            <a:rPr lang="ru-RU" dirty="0" smtClean="0"/>
            <a:t>по уровню развития воли и </a:t>
          </a:r>
          <a:r>
            <a:rPr lang="ru-RU" dirty="0" err="1" smtClean="0"/>
            <a:t>саморегуляции</a:t>
          </a:r>
          <a:r>
            <a:rPr lang="ru-RU" dirty="0" smtClean="0"/>
            <a:t>.</a:t>
          </a:r>
          <a:endParaRPr lang="ru-RU" dirty="0"/>
        </a:p>
      </dgm:t>
    </dgm:pt>
    <dgm:pt modelId="{0BEF68A8-BBE3-4856-AE8A-7C1E308535FC}" type="parTrans" cxnId="{C1A7AC63-EDAA-4D09-A515-84BABC7E691C}">
      <dgm:prSet/>
      <dgm:spPr/>
      <dgm:t>
        <a:bodyPr/>
        <a:lstStyle/>
        <a:p>
          <a:endParaRPr lang="ru-RU"/>
        </a:p>
      </dgm:t>
    </dgm:pt>
    <dgm:pt modelId="{6331C4A5-318A-4B58-89D4-6CB832734AE7}" type="sibTrans" cxnId="{C1A7AC63-EDAA-4D09-A515-84BABC7E691C}">
      <dgm:prSet/>
      <dgm:spPr/>
      <dgm:t>
        <a:bodyPr/>
        <a:lstStyle/>
        <a:p>
          <a:endParaRPr lang="ru-RU"/>
        </a:p>
      </dgm:t>
    </dgm:pt>
    <dgm:pt modelId="{DA13FF02-682B-474C-96E9-3ADE0E956DB1}" type="pres">
      <dgm:prSet presAssocID="{C3C7B42A-A105-4EA8-BB80-620D8AA106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AAB156-014A-4583-A771-758CB3BD9E4A}" type="pres">
      <dgm:prSet presAssocID="{51EF6CF2-2B7F-49AA-B9A0-70EA81CCB5C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060E14-37E8-4E9F-A790-EBB5FDFA463F}" type="pres">
      <dgm:prSet presAssocID="{14FD2CA5-E30C-4612-B3D5-332812FA8A5E}" presName="sibTrans" presStyleLbl="sibTrans1D1" presStyleIdx="0" presStyleCnt="3"/>
      <dgm:spPr/>
      <dgm:t>
        <a:bodyPr/>
        <a:lstStyle/>
        <a:p>
          <a:endParaRPr lang="ru-RU"/>
        </a:p>
      </dgm:t>
    </dgm:pt>
    <dgm:pt modelId="{5B8A0274-D81E-4D81-A502-F5D383AF1FAF}" type="pres">
      <dgm:prSet presAssocID="{14FD2CA5-E30C-4612-B3D5-332812FA8A5E}" presName="connectorText" presStyleLbl="sibTrans1D1" presStyleIdx="0" presStyleCnt="3"/>
      <dgm:spPr/>
      <dgm:t>
        <a:bodyPr/>
        <a:lstStyle/>
        <a:p>
          <a:endParaRPr lang="ru-RU"/>
        </a:p>
      </dgm:t>
    </dgm:pt>
    <dgm:pt modelId="{2D83A97F-3F2C-45C1-9983-29367EEE623E}" type="pres">
      <dgm:prSet presAssocID="{5F227B89-FA64-4217-86D0-4A54E30A15C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B49C7-1CED-4E88-8B7D-14BC7AB135AC}" type="pres">
      <dgm:prSet presAssocID="{53AFE1E8-6877-44E5-A46B-CA788216EEC2}" presName="sibTrans" presStyleLbl="sibTrans1D1" presStyleIdx="1" presStyleCnt="3"/>
      <dgm:spPr/>
      <dgm:t>
        <a:bodyPr/>
        <a:lstStyle/>
        <a:p>
          <a:endParaRPr lang="ru-RU"/>
        </a:p>
      </dgm:t>
    </dgm:pt>
    <dgm:pt modelId="{28EC69D2-DEB9-475E-8A57-677FB4708C6D}" type="pres">
      <dgm:prSet presAssocID="{53AFE1E8-6877-44E5-A46B-CA788216EEC2}" presName="connectorText" presStyleLbl="sibTrans1D1" presStyleIdx="1" presStyleCnt="3"/>
      <dgm:spPr/>
      <dgm:t>
        <a:bodyPr/>
        <a:lstStyle/>
        <a:p>
          <a:endParaRPr lang="ru-RU"/>
        </a:p>
      </dgm:t>
    </dgm:pt>
    <dgm:pt modelId="{1DEEE6CE-8454-46F8-8123-CA73261B3552}" type="pres">
      <dgm:prSet presAssocID="{46283D6D-8E2E-47DD-A3A2-784F1580817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EAE5B-308B-4DBB-B872-B24503E4FCD7}" type="pres">
      <dgm:prSet presAssocID="{CFA780E8-38EB-41C1-9B27-571798DA9C98}" presName="sibTrans" presStyleLbl="sibTrans1D1" presStyleIdx="2" presStyleCnt="3"/>
      <dgm:spPr/>
      <dgm:t>
        <a:bodyPr/>
        <a:lstStyle/>
        <a:p>
          <a:endParaRPr lang="ru-RU"/>
        </a:p>
      </dgm:t>
    </dgm:pt>
    <dgm:pt modelId="{697E09A3-4D7D-434F-9AAA-A825F47C6E28}" type="pres">
      <dgm:prSet presAssocID="{CFA780E8-38EB-41C1-9B27-571798DA9C98}" presName="connectorText" presStyleLbl="sibTrans1D1" presStyleIdx="2" presStyleCnt="3"/>
      <dgm:spPr/>
      <dgm:t>
        <a:bodyPr/>
        <a:lstStyle/>
        <a:p>
          <a:endParaRPr lang="ru-RU"/>
        </a:p>
      </dgm:t>
    </dgm:pt>
    <dgm:pt modelId="{8CD25C7F-0CDA-4091-822B-CFB7BAF19ED2}" type="pres">
      <dgm:prSet presAssocID="{FB997C52-50DD-4EB0-8E04-54E12696E39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854AF5-1403-48BF-A73B-E8C8696315BA}" type="presOf" srcId="{14FD2CA5-E30C-4612-B3D5-332812FA8A5E}" destId="{05060E14-37E8-4E9F-A790-EBB5FDFA463F}" srcOrd="0" destOrd="0" presId="urn:microsoft.com/office/officeart/2005/8/layout/bProcess3"/>
    <dgm:cxn modelId="{565E8686-84BE-465B-BA14-B8FED1EB63A0}" type="presOf" srcId="{51EF6CF2-2B7F-49AA-B9A0-70EA81CCB5CC}" destId="{FEAAB156-014A-4583-A771-758CB3BD9E4A}" srcOrd="0" destOrd="0" presId="urn:microsoft.com/office/officeart/2005/8/layout/bProcess3"/>
    <dgm:cxn modelId="{856BF41D-8ABE-4F48-91D4-ECAABF946E14}" type="presOf" srcId="{CFA780E8-38EB-41C1-9B27-571798DA9C98}" destId="{697E09A3-4D7D-434F-9AAA-A825F47C6E28}" srcOrd="1" destOrd="0" presId="urn:microsoft.com/office/officeart/2005/8/layout/bProcess3"/>
    <dgm:cxn modelId="{34FEC500-EB9E-4359-B2E9-328AB92AC8B2}" type="presOf" srcId="{CFA780E8-38EB-41C1-9B27-571798DA9C98}" destId="{448EAE5B-308B-4DBB-B872-B24503E4FCD7}" srcOrd="0" destOrd="0" presId="urn:microsoft.com/office/officeart/2005/8/layout/bProcess3"/>
    <dgm:cxn modelId="{8F7827EC-1188-4C7B-AE90-925F0F0CDB2A}" srcId="{C3C7B42A-A105-4EA8-BB80-620D8AA106F4}" destId="{5F227B89-FA64-4217-86D0-4A54E30A15CA}" srcOrd="1" destOrd="0" parTransId="{4E84CF37-602F-4C36-8657-AEED84B629BB}" sibTransId="{53AFE1E8-6877-44E5-A46B-CA788216EEC2}"/>
    <dgm:cxn modelId="{4B7D4927-26D5-4F80-92B0-CBAC5E9DF925}" type="presOf" srcId="{53AFE1E8-6877-44E5-A46B-CA788216EEC2}" destId="{28EC69D2-DEB9-475E-8A57-677FB4708C6D}" srcOrd="1" destOrd="0" presId="urn:microsoft.com/office/officeart/2005/8/layout/bProcess3"/>
    <dgm:cxn modelId="{4E5DBA17-1BA4-48A9-99A3-4BA2B131B27F}" type="presOf" srcId="{53AFE1E8-6877-44E5-A46B-CA788216EEC2}" destId="{479B49C7-1CED-4E88-8B7D-14BC7AB135AC}" srcOrd="0" destOrd="0" presId="urn:microsoft.com/office/officeart/2005/8/layout/bProcess3"/>
    <dgm:cxn modelId="{0980E97B-8A07-4A1B-8473-989BEA949AC0}" srcId="{C3C7B42A-A105-4EA8-BB80-620D8AA106F4}" destId="{46283D6D-8E2E-47DD-A3A2-784F1580817C}" srcOrd="2" destOrd="0" parTransId="{55D543B5-B97B-4E3B-8ABE-7927ADB71402}" sibTransId="{CFA780E8-38EB-41C1-9B27-571798DA9C98}"/>
    <dgm:cxn modelId="{EBD61E9F-311C-4669-AD8D-D0E13D78C895}" type="presOf" srcId="{14FD2CA5-E30C-4612-B3D5-332812FA8A5E}" destId="{5B8A0274-D81E-4D81-A502-F5D383AF1FAF}" srcOrd="1" destOrd="0" presId="urn:microsoft.com/office/officeart/2005/8/layout/bProcess3"/>
    <dgm:cxn modelId="{EA1486C3-0AB9-4180-A09A-4854F56D67A8}" srcId="{C3C7B42A-A105-4EA8-BB80-620D8AA106F4}" destId="{51EF6CF2-2B7F-49AA-B9A0-70EA81CCB5CC}" srcOrd="0" destOrd="0" parTransId="{ED195C75-93B5-4057-8C55-29773DA561FD}" sibTransId="{14FD2CA5-E30C-4612-B3D5-332812FA8A5E}"/>
    <dgm:cxn modelId="{131C378D-4A7F-4917-A5A2-05FAE256DE51}" type="presOf" srcId="{5F227B89-FA64-4217-86D0-4A54E30A15CA}" destId="{2D83A97F-3F2C-45C1-9983-29367EEE623E}" srcOrd="0" destOrd="0" presId="urn:microsoft.com/office/officeart/2005/8/layout/bProcess3"/>
    <dgm:cxn modelId="{C1A7AC63-EDAA-4D09-A515-84BABC7E691C}" srcId="{C3C7B42A-A105-4EA8-BB80-620D8AA106F4}" destId="{FB997C52-50DD-4EB0-8E04-54E12696E390}" srcOrd="3" destOrd="0" parTransId="{0BEF68A8-BBE3-4856-AE8A-7C1E308535FC}" sibTransId="{6331C4A5-318A-4B58-89D4-6CB832734AE7}"/>
    <dgm:cxn modelId="{59099257-945A-404B-A775-19A366E4ACD0}" type="presOf" srcId="{C3C7B42A-A105-4EA8-BB80-620D8AA106F4}" destId="{DA13FF02-682B-474C-96E9-3ADE0E956DB1}" srcOrd="0" destOrd="0" presId="urn:microsoft.com/office/officeart/2005/8/layout/bProcess3"/>
    <dgm:cxn modelId="{AB21E000-4A20-487E-8A79-3925FC1A68F2}" type="presOf" srcId="{FB997C52-50DD-4EB0-8E04-54E12696E390}" destId="{8CD25C7F-0CDA-4091-822B-CFB7BAF19ED2}" srcOrd="0" destOrd="0" presId="urn:microsoft.com/office/officeart/2005/8/layout/bProcess3"/>
    <dgm:cxn modelId="{4DFFCA20-76EB-45FA-950D-CD77FD113BC5}" type="presOf" srcId="{46283D6D-8E2E-47DD-A3A2-784F1580817C}" destId="{1DEEE6CE-8454-46F8-8123-CA73261B3552}" srcOrd="0" destOrd="0" presId="urn:microsoft.com/office/officeart/2005/8/layout/bProcess3"/>
    <dgm:cxn modelId="{3625963D-B912-4403-80AC-765F5BDF15EE}" type="presParOf" srcId="{DA13FF02-682B-474C-96E9-3ADE0E956DB1}" destId="{FEAAB156-014A-4583-A771-758CB3BD9E4A}" srcOrd="0" destOrd="0" presId="urn:microsoft.com/office/officeart/2005/8/layout/bProcess3"/>
    <dgm:cxn modelId="{A29C21C2-89F0-48AB-B202-CE78F93B9A32}" type="presParOf" srcId="{DA13FF02-682B-474C-96E9-3ADE0E956DB1}" destId="{05060E14-37E8-4E9F-A790-EBB5FDFA463F}" srcOrd="1" destOrd="0" presId="urn:microsoft.com/office/officeart/2005/8/layout/bProcess3"/>
    <dgm:cxn modelId="{F7A5D76A-73DB-4E0E-BB89-CF67FE389DCE}" type="presParOf" srcId="{05060E14-37E8-4E9F-A790-EBB5FDFA463F}" destId="{5B8A0274-D81E-4D81-A502-F5D383AF1FAF}" srcOrd="0" destOrd="0" presId="urn:microsoft.com/office/officeart/2005/8/layout/bProcess3"/>
    <dgm:cxn modelId="{BBFBF7C1-824A-410F-8E83-4F069ED5F394}" type="presParOf" srcId="{DA13FF02-682B-474C-96E9-3ADE0E956DB1}" destId="{2D83A97F-3F2C-45C1-9983-29367EEE623E}" srcOrd="2" destOrd="0" presId="urn:microsoft.com/office/officeart/2005/8/layout/bProcess3"/>
    <dgm:cxn modelId="{A63CFB9C-4FE1-4678-BECD-92C2015E8463}" type="presParOf" srcId="{DA13FF02-682B-474C-96E9-3ADE0E956DB1}" destId="{479B49C7-1CED-4E88-8B7D-14BC7AB135AC}" srcOrd="3" destOrd="0" presId="urn:microsoft.com/office/officeart/2005/8/layout/bProcess3"/>
    <dgm:cxn modelId="{5B91A51E-7BFC-4E0E-B11D-EF49C863DDAB}" type="presParOf" srcId="{479B49C7-1CED-4E88-8B7D-14BC7AB135AC}" destId="{28EC69D2-DEB9-475E-8A57-677FB4708C6D}" srcOrd="0" destOrd="0" presId="urn:microsoft.com/office/officeart/2005/8/layout/bProcess3"/>
    <dgm:cxn modelId="{F5058F36-A5E5-4796-8E7D-DD70AFE5E6A4}" type="presParOf" srcId="{DA13FF02-682B-474C-96E9-3ADE0E956DB1}" destId="{1DEEE6CE-8454-46F8-8123-CA73261B3552}" srcOrd="4" destOrd="0" presId="urn:microsoft.com/office/officeart/2005/8/layout/bProcess3"/>
    <dgm:cxn modelId="{E9BA92FC-B893-4A21-935E-40F4CC60167F}" type="presParOf" srcId="{DA13FF02-682B-474C-96E9-3ADE0E956DB1}" destId="{448EAE5B-308B-4DBB-B872-B24503E4FCD7}" srcOrd="5" destOrd="0" presId="urn:microsoft.com/office/officeart/2005/8/layout/bProcess3"/>
    <dgm:cxn modelId="{E1297FB3-49AB-48EA-97E6-A446B17ACC33}" type="presParOf" srcId="{448EAE5B-308B-4DBB-B872-B24503E4FCD7}" destId="{697E09A3-4D7D-434F-9AAA-A825F47C6E28}" srcOrd="0" destOrd="0" presId="urn:microsoft.com/office/officeart/2005/8/layout/bProcess3"/>
    <dgm:cxn modelId="{3888C3A6-8055-42B0-BB8C-19872FAB39FC}" type="presParOf" srcId="{DA13FF02-682B-474C-96E9-3ADE0E956DB1}" destId="{8CD25C7F-0CDA-4091-822B-CFB7BAF19ED2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504CCF-5FFE-4D95-9CC8-977F37A388FA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F0488AA3-0943-4672-91AC-F709AC5DEF65}">
      <dgm:prSet/>
      <dgm:spPr/>
      <dgm:t>
        <a:bodyPr/>
        <a:lstStyle/>
        <a:p>
          <a:pPr rtl="0"/>
          <a:r>
            <a:rPr lang="ru-RU" dirty="0" smtClean="0"/>
            <a:t>на всестороннее развитие зрительного восприятия ребенка в разных видах деятельности;</a:t>
          </a:r>
          <a:endParaRPr lang="ru-RU" dirty="0"/>
        </a:p>
      </dgm:t>
    </dgm:pt>
    <dgm:pt modelId="{AE867897-FAA4-47DD-8BDD-61DDA18E4987}" type="parTrans" cxnId="{82417F1B-3DEE-4A0F-96F4-188E86F972C1}">
      <dgm:prSet/>
      <dgm:spPr/>
      <dgm:t>
        <a:bodyPr/>
        <a:lstStyle/>
        <a:p>
          <a:endParaRPr lang="ru-RU"/>
        </a:p>
      </dgm:t>
    </dgm:pt>
    <dgm:pt modelId="{9F6BE38A-6445-4B53-B920-13E68EDFDC61}" type="sibTrans" cxnId="{82417F1B-3DEE-4A0F-96F4-188E86F972C1}">
      <dgm:prSet/>
      <dgm:spPr/>
      <dgm:t>
        <a:bodyPr/>
        <a:lstStyle/>
        <a:p>
          <a:endParaRPr lang="ru-RU"/>
        </a:p>
      </dgm:t>
    </dgm:pt>
    <dgm:pt modelId="{D2E15F2C-80A2-45F4-BF35-E0B8E2A6B8E2}">
      <dgm:prSet/>
      <dgm:spPr/>
      <dgm:t>
        <a:bodyPr/>
        <a:lstStyle/>
        <a:p>
          <a:pPr rtl="0"/>
          <a:r>
            <a:rPr lang="ru-RU" dirty="0" smtClean="0"/>
            <a:t>развитие зрительного восприятия и узнавания;</a:t>
          </a:r>
          <a:endParaRPr lang="ru-RU" dirty="0"/>
        </a:p>
      </dgm:t>
    </dgm:pt>
    <dgm:pt modelId="{F5E4585C-BFDF-40C4-9D03-4B8818BC858C}" type="parTrans" cxnId="{D6A963E2-6FBA-4653-AFC4-2352543C308D}">
      <dgm:prSet/>
      <dgm:spPr/>
      <dgm:t>
        <a:bodyPr/>
        <a:lstStyle/>
        <a:p>
          <a:endParaRPr lang="ru-RU"/>
        </a:p>
      </dgm:t>
    </dgm:pt>
    <dgm:pt modelId="{49AD8172-B470-4D31-92A4-5717837581C4}" type="sibTrans" cxnId="{D6A963E2-6FBA-4653-AFC4-2352543C308D}">
      <dgm:prSet/>
      <dgm:spPr/>
      <dgm:t>
        <a:bodyPr/>
        <a:lstStyle/>
        <a:p>
          <a:endParaRPr lang="ru-RU"/>
        </a:p>
      </dgm:t>
    </dgm:pt>
    <dgm:pt modelId="{8A002210-6E32-4D74-91D1-84DF16A52DCF}">
      <dgm:prSet/>
      <dgm:spPr/>
      <dgm:t>
        <a:bodyPr/>
        <a:lstStyle/>
        <a:p>
          <a:pPr rtl="0"/>
          <a:r>
            <a:rPr lang="ru-RU" dirty="0" smtClean="0"/>
            <a:t>развитие цветового узнавания;</a:t>
          </a:r>
          <a:endParaRPr lang="ru-RU" dirty="0"/>
        </a:p>
      </dgm:t>
    </dgm:pt>
    <dgm:pt modelId="{8C374F87-979F-44C9-A162-79AA56426D0B}" type="parTrans" cxnId="{0F1F067E-38D8-43C2-A9A8-5BF79A611566}">
      <dgm:prSet/>
      <dgm:spPr/>
      <dgm:t>
        <a:bodyPr/>
        <a:lstStyle/>
        <a:p>
          <a:endParaRPr lang="ru-RU"/>
        </a:p>
      </dgm:t>
    </dgm:pt>
    <dgm:pt modelId="{E605C07E-0240-4D76-A7D7-5D3526DE1A8B}" type="sibTrans" cxnId="{0F1F067E-38D8-43C2-A9A8-5BF79A611566}">
      <dgm:prSet/>
      <dgm:spPr/>
      <dgm:t>
        <a:bodyPr/>
        <a:lstStyle/>
        <a:p>
          <a:endParaRPr lang="ru-RU"/>
        </a:p>
      </dgm:t>
    </dgm:pt>
    <dgm:pt modelId="{27EBCDD2-A4E1-4C23-AEC1-98871C52B43E}">
      <dgm:prSet/>
      <dgm:spPr/>
      <dgm:t>
        <a:bodyPr/>
        <a:lstStyle/>
        <a:p>
          <a:pPr rtl="0"/>
          <a:r>
            <a:rPr lang="ru-RU" dirty="0" smtClean="0"/>
            <a:t>развитие концентрации и переключения произвольного зрительного внимания;</a:t>
          </a:r>
          <a:endParaRPr lang="ru-RU" dirty="0"/>
        </a:p>
      </dgm:t>
    </dgm:pt>
    <dgm:pt modelId="{19BFB738-70CA-43A0-B803-CA6C34694DFF}" type="parTrans" cxnId="{2D69E7A8-926D-4AAF-AD70-AE9A7C212326}">
      <dgm:prSet/>
      <dgm:spPr/>
      <dgm:t>
        <a:bodyPr/>
        <a:lstStyle/>
        <a:p>
          <a:endParaRPr lang="ru-RU"/>
        </a:p>
      </dgm:t>
    </dgm:pt>
    <dgm:pt modelId="{B5164A3D-B5BB-4454-8FD0-C48B9FB8DFE5}" type="sibTrans" cxnId="{2D69E7A8-926D-4AAF-AD70-AE9A7C212326}">
      <dgm:prSet/>
      <dgm:spPr/>
      <dgm:t>
        <a:bodyPr/>
        <a:lstStyle/>
        <a:p>
          <a:endParaRPr lang="ru-RU"/>
        </a:p>
      </dgm:t>
    </dgm:pt>
    <dgm:pt modelId="{4DD91604-2CC1-4C17-B07F-EA9ADECAF592}">
      <dgm:prSet/>
      <dgm:spPr/>
      <dgm:t>
        <a:bodyPr/>
        <a:lstStyle/>
        <a:p>
          <a:pPr rtl="0"/>
          <a:r>
            <a:rPr lang="ru-RU" dirty="0" smtClean="0"/>
            <a:t>актуализация словарного запаса, формирование обобщающей функции речи.</a:t>
          </a:r>
          <a:endParaRPr lang="ru-RU" dirty="0"/>
        </a:p>
      </dgm:t>
    </dgm:pt>
    <dgm:pt modelId="{8F7518A2-BF0F-41A4-AA68-F33A70BAF1B9}" type="parTrans" cxnId="{D8E1DCB7-13C7-4CA7-96EE-CC47BFDA431C}">
      <dgm:prSet/>
      <dgm:spPr/>
      <dgm:t>
        <a:bodyPr/>
        <a:lstStyle/>
        <a:p>
          <a:endParaRPr lang="ru-RU"/>
        </a:p>
      </dgm:t>
    </dgm:pt>
    <dgm:pt modelId="{E8598C9A-A954-497D-8ADA-5276CEB741E4}" type="sibTrans" cxnId="{D8E1DCB7-13C7-4CA7-96EE-CC47BFDA431C}">
      <dgm:prSet/>
      <dgm:spPr/>
      <dgm:t>
        <a:bodyPr/>
        <a:lstStyle/>
        <a:p>
          <a:endParaRPr lang="ru-RU"/>
        </a:p>
      </dgm:t>
    </dgm:pt>
    <dgm:pt modelId="{7A25E431-2A39-4C16-9D1A-81F367106C41}" type="pres">
      <dgm:prSet presAssocID="{92504CCF-5FFE-4D95-9CC8-977F37A388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4936F5-BD45-4901-B1B2-028C07DB1340}" type="pres">
      <dgm:prSet presAssocID="{F0488AA3-0943-4672-91AC-F709AC5DEF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DE6DB-A6FE-48F1-A4CD-6563C90211EA}" type="pres">
      <dgm:prSet presAssocID="{9F6BE38A-6445-4B53-B920-13E68EDFDC61}" presName="sibTrans" presStyleCnt="0"/>
      <dgm:spPr/>
    </dgm:pt>
    <dgm:pt modelId="{34D106A0-6CBB-429F-91EC-A2B4B36EC39B}" type="pres">
      <dgm:prSet presAssocID="{D2E15F2C-80A2-45F4-BF35-E0B8E2A6B8E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082642-D671-470C-9BE2-D9CABA4BBD22}" type="pres">
      <dgm:prSet presAssocID="{49AD8172-B470-4D31-92A4-5717837581C4}" presName="sibTrans" presStyleCnt="0"/>
      <dgm:spPr/>
    </dgm:pt>
    <dgm:pt modelId="{C0A11919-8B80-4D9A-891F-5E1830658F6D}" type="pres">
      <dgm:prSet presAssocID="{8A002210-6E32-4D74-91D1-84DF16A52DC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7E737-0585-4D9F-924D-D6BD08E7BFAC}" type="pres">
      <dgm:prSet presAssocID="{E605C07E-0240-4D76-A7D7-5D3526DE1A8B}" presName="sibTrans" presStyleCnt="0"/>
      <dgm:spPr/>
    </dgm:pt>
    <dgm:pt modelId="{2C91AFB4-4615-47DA-86AA-245722689D26}" type="pres">
      <dgm:prSet presAssocID="{27EBCDD2-A4E1-4C23-AEC1-98871C52B43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D0FB3-D593-434A-BBA8-21F6CABBC38C}" type="pres">
      <dgm:prSet presAssocID="{B5164A3D-B5BB-4454-8FD0-C48B9FB8DFE5}" presName="sibTrans" presStyleCnt="0"/>
      <dgm:spPr/>
    </dgm:pt>
    <dgm:pt modelId="{9DDC34DB-53D1-4CCC-BCDC-5BF18E0125FB}" type="pres">
      <dgm:prSet presAssocID="{4DD91604-2CC1-4C17-B07F-EA9ADECAF59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1F067E-38D8-43C2-A9A8-5BF79A611566}" srcId="{92504CCF-5FFE-4D95-9CC8-977F37A388FA}" destId="{8A002210-6E32-4D74-91D1-84DF16A52DCF}" srcOrd="2" destOrd="0" parTransId="{8C374F87-979F-44C9-A162-79AA56426D0B}" sibTransId="{E605C07E-0240-4D76-A7D7-5D3526DE1A8B}"/>
    <dgm:cxn modelId="{F67C6639-8A67-4BAD-895E-8E885B3CEC02}" type="presOf" srcId="{27EBCDD2-A4E1-4C23-AEC1-98871C52B43E}" destId="{2C91AFB4-4615-47DA-86AA-245722689D26}" srcOrd="0" destOrd="0" presId="urn:microsoft.com/office/officeart/2005/8/layout/default"/>
    <dgm:cxn modelId="{D6A963E2-6FBA-4653-AFC4-2352543C308D}" srcId="{92504CCF-5FFE-4D95-9CC8-977F37A388FA}" destId="{D2E15F2C-80A2-45F4-BF35-E0B8E2A6B8E2}" srcOrd="1" destOrd="0" parTransId="{F5E4585C-BFDF-40C4-9D03-4B8818BC858C}" sibTransId="{49AD8172-B470-4D31-92A4-5717837581C4}"/>
    <dgm:cxn modelId="{99B7D011-CD42-42E7-8D19-6E8C07FBF5AC}" type="presOf" srcId="{8A002210-6E32-4D74-91D1-84DF16A52DCF}" destId="{C0A11919-8B80-4D9A-891F-5E1830658F6D}" srcOrd="0" destOrd="0" presId="urn:microsoft.com/office/officeart/2005/8/layout/default"/>
    <dgm:cxn modelId="{D8E1DCB7-13C7-4CA7-96EE-CC47BFDA431C}" srcId="{92504CCF-5FFE-4D95-9CC8-977F37A388FA}" destId="{4DD91604-2CC1-4C17-B07F-EA9ADECAF592}" srcOrd="4" destOrd="0" parTransId="{8F7518A2-BF0F-41A4-AA68-F33A70BAF1B9}" sibTransId="{E8598C9A-A954-497D-8ADA-5276CEB741E4}"/>
    <dgm:cxn modelId="{4E5E0397-F768-425B-9A24-D472D2BA5286}" type="presOf" srcId="{F0488AA3-0943-4672-91AC-F709AC5DEF65}" destId="{AB4936F5-BD45-4901-B1B2-028C07DB1340}" srcOrd="0" destOrd="0" presId="urn:microsoft.com/office/officeart/2005/8/layout/default"/>
    <dgm:cxn modelId="{47567E9E-E161-4739-8208-25646A0F9536}" type="presOf" srcId="{D2E15F2C-80A2-45F4-BF35-E0B8E2A6B8E2}" destId="{34D106A0-6CBB-429F-91EC-A2B4B36EC39B}" srcOrd="0" destOrd="0" presId="urn:microsoft.com/office/officeart/2005/8/layout/default"/>
    <dgm:cxn modelId="{2D69E7A8-926D-4AAF-AD70-AE9A7C212326}" srcId="{92504CCF-5FFE-4D95-9CC8-977F37A388FA}" destId="{27EBCDD2-A4E1-4C23-AEC1-98871C52B43E}" srcOrd="3" destOrd="0" parTransId="{19BFB738-70CA-43A0-B803-CA6C34694DFF}" sibTransId="{B5164A3D-B5BB-4454-8FD0-C48B9FB8DFE5}"/>
    <dgm:cxn modelId="{F619AFB9-3EE6-4A2E-8613-FEC3E426665D}" type="presOf" srcId="{4DD91604-2CC1-4C17-B07F-EA9ADECAF592}" destId="{9DDC34DB-53D1-4CCC-BCDC-5BF18E0125FB}" srcOrd="0" destOrd="0" presId="urn:microsoft.com/office/officeart/2005/8/layout/default"/>
    <dgm:cxn modelId="{A48815E9-0EE4-4865-9877-3E9E50E8164A}" type="presOf" srcId="{92504CCF-5FFE-4D95-9CC8-977F37A388FA}" destId="{7A25E431-2A39-4C16-9D1A-81F367106C41}" srcOrd="0" destOrd="0" presId="urn:microsoft.com/office/officeart/2005/8/layout/default"/>
    <dgm:cxn modelId="{82417F1B-3DEE-4A0F-96F4-188E86F972C1}" srcId="{92504CCF-5FFE-4D95-9CC8-977F37A388FA}" destId="{F0488AA3-0943-4672-91AC-F709AC5DEF65}" srcOrd="0" destOrd="0" parTransId="{AE867897-FAA4-47DD-8BDD-61DDA18E4987}" sibTransId="{9F6BE38A-6445-4B53-B920-13E68EDFDC61}"/>
    <dgm:cxn modelId="{B453DDA8-B5BE-4CF5-8745-1849D3014595}" type="presParOf" srcId="{7A25E431-2A39-4C16-9D1A-81F367106C41}" destId="{AB4936F5-BD45-4901-B1B2-028C07DB1340}" srcOrd="0" destOrd="0" presId="urn:microsoft.com/office/officeart/2005/8/layout/default"/>
    <dgm:cxn modelId="{58ED56FA-37C0-4ACC-8798-15D6E3E7F4CD}" type="presParOf" srcId="{7A25E431-2A39-4C16-9D1A-81F367106C41}" destId="{BC5DE6DB-A6FE-48F1-A4CD-6563C90211EA}" srcOrd="1" destOrd="0" presId="urn:microsoft.com/office/officeart/2005/8/layout/default"/>
    <dgm:cxn modelId="{CAF06404-6C2B-4416-9856-0C3275E9C4ED}" type="presParOf" srcId="{7A25E431-2A39-4C16-9D1A-81F367106C41}" destId="{34D106A0-6CBB-429F-91EC-A2B4B36EC39B}" srcOrd="2" destOrd="0" presId="urn:microsoft.com/office/officeart/2005/8/layout/default"/>
    <dgm:cxn modelId="{7F539AA9-D6EB-4D6A-97D6-83443FCF3895}" type="presParOf" srcId="{7A25E431-2A39-4C16-9D1A-81F367106C41}" destId="{E1082642-D671-470C-9BE2-D9CABA4BBD22}" srcOrd="3" destOrd="0" presId="urn:microsoft.com/office/officeart/2005/8/layout/default"/>
    <dgm:cxn modelId="{C5DBF451-180F-49E4-BFEA-33BB5C0701D4}" type="presParOf" srcId="{7A25E431-2A39-4C16-9D1A-81F367106C41}" destId="{C0A11919-8B80-4D9A-891F-5E1830658F6D}" srcOrd="4" destOrd="0" presId="urn:microsoft.com/office/officeart/2005/8/layout/default"/>
    <dgm:cxn modelId="{BD7AC975-AA5A-4150-B93D-5F64018EB996}" type="presParOf" srcId="{7A25E431-2A39-4C16-9D1A-81F367106C41}" destId="{7127E737-0585-4D9F-924D-D6BD08E7BFAC}" srcOrd="5" destOrd="0" presId="urn:microsoft.com/office/officeart/2005/8/layout/default"/>
    <dgm:cxn modelId="{58CFE9B3-2994-4E70-BC80-AB42BFA0192A}" type="presParOf" srcId="{7A25E431-2A39-4C16-9D1A-81F367106C41}" destId="{2C91AFB4-4615-47DA-86AA-245722689D26}" srcOrd="6" destOrd="0" presId="urn:microsoft.com/office/officeart/2005/8/layout/default"/>
    <dgm:cxn modelId="{F6191418-244B-46D3-A567-10F65F3B328F}" type="presParOf" srcId="{7A25E431-2A39-4C16-9D1A-81F367106C41}" destId="{FBFD0FB3-D593-434A-BBA8-21F6CABBC38C}" srcOrd="7" destOrd="0" presId="urn:microsoft.com/office/officeart/2005/8/layout/default"/>
    <dgm:cxn modelId="{CD833B38-C031-4238-BEAD-430E51997D67}" type="presParOf" srcId="{7A25E431-2A39-4C16-9D1A-81F367106C41}" destId="{9DDC34DB-53D1-4CCC-BCDC-5BF18E0125F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060E14-37E8-4E9F-A790-EBB5FDFA463F}">
      <dsp:nvSpPr>
        <dsp:cNvPr id="0" name=""/>
        <dsp:cNvSpPr/>
      </dsp:nvSpPr>
      <dsp:spPr>
        <a:xfrm>
          <a:off x="3824642" y="706774"/>
          <a:ext cx="546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114" y="45720"/>
              </a:lnTo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3282" y="749610"/>
        <a:ext cx="28835" cy="5767"/>
      </dsp:txXfrm>
    </dsp:sp>
    <dsp:sp modelId="{FEAAB156-014A-4583-A771-758CB3BD9E4A}">
      <dsp:nvSpPr>
        <dsp:cNvPr id="0" name=""/>
        <dsp:cNvSpPr/>
      </dsp:nvSpPr>
      <dsp:spPr>
        <a:xfrm>
          <a:off x="1318986" y="257"/>
          <a:ext cx="2507456" cy="15044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</a:t>
          </a:r>
          <a:r>
            <a:rPr lang="ru-RU" sz="1800" kern="1200" dirty="0" err="1" smtClean="0"/>
            <a:t>несформированность</a:t>
          </a:r>
          <a:r>
            <a:rPr lang="ru-RU" sz="1800" kern="1200" dirty="0" smtClean="0"/>
            <a:t> мотивационной готовности к обучению;</a:t>
          </a:r>
          <a:endParaRPr lang="ru-RU" sz="1800" kern="1200" dirty="0"/>
        </a:p>
      </dsp:txBody>
      <dsp:txXfrm>
        <a:off x="1318986" y="257"/>
        <a:ext cx="2507456" cy="1504473"/>
      </dsp:txXfrm>
    </dsp:sp>
    <dsp:sp modelId="{479B49C7-1CED-4E88-8B7D-14BC7AB135AC}">
      <dsp:nvSpPr>
        <dsp:cNvPr id="0" name=""/>
        <dsp:cNvSpPr/>
      </dsp:nvSpPr>
      <dsp:spPr>
        <a:xfrm>
          <a:off x="2572714" y="1502931"/>
          <a:ext cx="3084171" cy="546114"/>
        </a:xfrm>
        <a:custGeom>
          <a:avLst/>
          <a:gdLst/>
          <a:ahLst/>
          <a:cxnLst/>
          <a:rect l="0" t="0" r="0" b="0"/>
          <a:pathLst>
            <a:path>
              <a:moveTo>
                <a:pt x="3084171" y="0"/>
              </a:moveTo>
              <a:lnTo>
                <a:pt x="3084171" y="290157"/>
              </a:lnTo>
              <a:lnTo>
                <a:pt x="0" y="290157"/>
              </a:lnTo>
              <a:lnTo>
                <a:pt x="0" y="546114"/>
              </a:lnTo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36359" y="1773104"/>
        <a:ext cx="156881" cy="5767"/>
      </dsp:txXfrm>
    </dsp:sp>
    <dsp:sp modelId="{2D83A97F-3F2C-45C1-9983-29367EEE623E}">
      <dsp:nvSpPr>
        <dsp:cNvPr id="0" name=""/>
        <dsp:cNvSpPr/>
      </dsp:nvSpPr>
      <dsp:spPr>
        <a:xfrm>
          <a:off x="4403157" y="257"/>
          <a:ext cx="2507456" cy="15044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запасу знаний и представлений;</a:t>
          </a:r>
          <a:endParaRPr lang="ru-RU" sz="1800" kern="1200" dirty="0"/>
        </a:p>
      </dsp:txBody>
      <dsp:txXfrm>
        <a:off x="4403157" y="257"/>
        <a:ext cx="2507456" cy="1504473"/>
      </dsp:txXfrm>
    </dsp:sp>
    <dsp:sp modelId="{448EAE5B-308B-4DBB-B872-B24503E4FCD7}">
      <dsp:nvSpPr>
        <dsp:cNvPr id="0" name=""/>
        <dsp:cNvSpPr/>
      </dsp:nvSpPr>
      <dsp:spPr>
        <a:xfrm>
          <a:off x="3824642" y="2787962"/>
          <a:ext cx="546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114" y="45720"/>
              </a:lnTo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3282" y="2830799"/>
        <a:ext cx="28835" cy="5767"/>
      </dsp:txXfrm>
    </dsp:sp>
    <dsp:sp modelId="{1DEEE6CE-8454-46F8-8123-CA73261B3552}">
      <dsp:nvSpPr>
        <dsp:cNvPr id="0" name=""/>
        <dsp:cNvSpPr/>
      </dsp:nvSpPr>
      <dsp:spPr>
        <a:xfrm>
          <a:off x="1318986" y="2081445"/>
          <a:ext cx="2507456" cy="15044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степени </a:t>
          </a:r>
          <a:r>
            <a:rPr lang="ru-RU" sz="1800" kern="1200" dirty="0" err="1" smtClean="0"/>
            <a:t>сформированности</a:t>
          </a:r>
          <a:r>
            <a:rPr lang="ru-RU" sz="1800" kern="1200" dirty="0" smtClean="0"/>
            <a:t>  учебных навыков;</a:t>
          </a:r>
          <a:endParaRPr lang="ru-RU" sz="1800" kern="1200" dirty="0"/>
        </a:p>
      </dsp:txBody>
      <dsp:txXfrm>
        <a:off x="1318986" y="2081445"/>
        <a:ext cx="2507456" cy="1504473"/>
      </dsp:txXfrm>
    </dsp:sp>
    <dsp:sp modelId="{8CD25C7F-0CDA-4091-822B-CFB7BAF19ED2}">
      <dsp:nvSpPr>
        <dsp:cNvPr id="0" name=""/>
        <dsp:cNvSpPr/>
      </dsp:nvSpPr>
      <dsp:spPr>
        <a:xfrm>
          <a:off x="4403157" y="2081445"/>
          <a:ext cx="2507456" cy="15044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уровню развития воли и </a:t>
          </a:r>
          <a:r>
            <a:rPr lang="ru-RU" sz="1800" kern="1200" dirty="0" err="1" smtClean="0"/>
            <a:t>саморегуляции</a:t>
          </a:r>
          <a:r>
            <a:rPr lang="ru-RU" sz="1800" kern="1200" dirty="0" smtClean="0"/>
            <a:t>.</a:t>
          </a:r>
          <a:endParaRPr lang="ru-RU" sz="1800" kern="1200" dirty="0"/>
        </a:p>
      </dsp:txBody>
      <dsp:txXfrm>
        <a:off x="4403157" y="2081445"/>
        <a:ext cx="2507456" cy="150447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4936F5-BD45-4901-B1B2-028C07DB1340}">
      <dsp:nvSpPr>
        <dsp:cNvPr id="0" name=""/>
        <dsp:cNvSpPr/>
      </dsp:nvSpPr>
      <dsp:spPr>
        <a:xfrm>
          <a:off x="0" y="25598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на всестороннее развитие зрительного восприятия ребенка в разных видах деятельности;</a:t>
          </a:r>
          <a:endParaRPr lang="ru-RU" sz="1900" kern="1200" dirty="0"/>
        </a:p>
      </dsp:txBody>
      <dsp:txXfrm>
        <a:off x="0" y="25598"/>
        <a:ext cx="2571749" cy="1543050"/>
      </dsp:txXfrm>
    </dsp:sp>
    <dsp:sp modelId="{34D106A0-6CBB-429F-91EC-A2B4B36EC39B}">
      <dsp:nvSpPr>
        <dsp:cNvPr id="0" name=""/>
        <dsp:cNvSpPr/>
      </dsp:nvSpPr>
      <dsp:spPr>
        <a:xfrm>
          <a:off x="2828925" y="25598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развитие зрительного восприятия и узнавания;</a:t>
          </a:r>
          <a:endParaRPr lang="ru-RU" sz="1900" kern="1200" dirty="0"/>
        </a:p>
      </dsp:txBody>
      <dsp:txXfrm>
        <a:off x="2828925" y="25598"/>
        <a:ext cx="2571749" cy="1543050"/>
      </dsp:txXfrm>
    </dsp:sp>
    <dsp:sp modelId="{C0A11919-8B80-4D9A-891F-5E1830658F6D}">
      <dsp:nvSpPr>
        <dsp:cNvPr id="0" name=""/>
        <dsp:cNvSpPr/>
      </dsp:nvSpPr>
      <dsp:spPr>
        <a:xfrm>
          <a:off x="5657849" y="25598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развитие цветового узнавания;</a:t>
          </a:r>
          <a:endParaRPr lang="ru-RU" sz="1900" kern="1200" dirty="0"/>
        </a:p>
      </dsp:txBody>
      <dsp:txXfrm>
        <a:off x="5657849" y="25598"/>
        <a:ext cx="2571749" cy="1543050"/>
      </dsp:txXfrm>
    </dsp:sp>
    <dsp:sp modelId="{2C91AFB4-4615-47DA-86AA-245722689D26}">
      <dsp:nvSpPr>
        <dsp:cNvPr id="0" name=""/>
        <dsp:cNvSpPr/>
      </dsp:nvSpPr>
      <dsp:spPr>
        <a:xfrm>
          <a:off x="1414462" y="1825823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развитие концентрации и переключения произвольного зрительного внимания;</a:t>
          </a:r>
          <a:endParaRPr lang="ru-RU" sz="1900" kern="1200" dirty="0"/>
        </a:p>
      </dsp:txBody>
      <dsp:txXfrm>
        <a:off x="1414462" y="1825823"/>
        <a:ext cx="2571749" cy="1543050"/>
      </dsp:txXfrm>
    </dsp:sp>
    <dsp:sp modelId="{9DDC34DB-53D1-4CCC-BCDC-5BF18E0125FB}">
      <dsp:nvSpPr>
        <dsp:cNvPr id="0" name=""/>
        <dsp:cNvSpPr/>
      </dsp:nvSpPr>
      <dsp:spPr>
        <a:xfrm>
          <a:off x="4243387" y="1825823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актуализация словарного запаса, формирование обобщающей функции речи.</a:t>
          </a:r>
          <a:endParaRPr lang="ru-RU" sz="1900" kern="1200" dirty="0"/>
        </a:p>
      </dsp:txBody>
      <dsp:txXfrm>
        <a:off x="4243387" y="1825823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07A17-2382-42C8-8B14-A41FDB2B810E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F9EB6-D47C-4DA6-AEDB-AD00E1223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83A5-A534-4590-A141-48C0884B89EE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07782-A507-4201-B3E7-7795D7496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ECA77-CDB1-4E29-9A3B-E87BEC55A87F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68149-98AB-47B6-B5F5-3855293AD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DE3B0-5681-4E31-89CA-B51F9176A58C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1DCA8-FC9A-4C32-9C08-30EC4B554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037E3-D82C-40DE-9507-21D3985B8D35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7CF47-F983-483C-9748-89C73978D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5920A-1761-4015-9041-953E39F77643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82B4C-DAF1-48C2-930B-FB91BA25B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499D0-E227-4DA1-8DA8-4B10C431AB23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33D7-250E-4BFA-B4C6-C128495EC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ED647-F1C5-4D8E-8C38-44141742B1B3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36E4F-DCC0-47A5-9313-90BCBA5DD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C7DFC-BFC5-4BCE-9E6F-0C1A88DF6848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2A931-0932-4E0D-8A73-D6485C590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026CC-5968-4CB0-90B9-BFAD36C6ECAD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4D23F-2FB6-460A-A09B-3E7955EEE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BF51-87F3-4C54-9ECD-D767AE20FA0A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CF51E-95EA-45E0-BDDF-56B0D6749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813640-D0EA-494F-9E19-41F420394CFC}" type="datetimeFigureOut">
              <a:rPr lang="ru-RU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C2191D-9CBA-4506-8C37-BF8A431BB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3825"/>
            <a:ext cx="7772400" cy="331152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Муниципальное бюджетное дошкольное образовательное учреждение «Детский сад № 8»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/>
              <a:t>Консультация на тему: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/>
              <a:t>«Развитие сенсорных эталонов у детей старшего дошкольного возраста с задержкой психического развития»</a:t>
            </a:r>
            <a:br>
              <a:rPr lang="ru-RU" sz="31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95713"/>
            <a:ext cx="6400800" cy="936625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Подготовила воспитатель Зыкова Е.В.</a:t>
            </a:r>
            <a:br>
              <a:rPr lang="ru-RU" sz="2000" smtClean="0">
                <a:solidFill>
                  <a:schemeClr val="tx1"/>
                </a:solidFill>
              </a:rPr>
            </a:br>
            <a:r>
              <a:rPr lang="ru-RU" sz="2000" smtClean="0">
                <a:solidFill>
                  <a:schemeClr val="tx1"/>
                </a:solidFill>
              </a:rPr>
              <a:t>г. Балахна 2022г.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23825"/>
            <a:ext cx="8229600" cy="8636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Игры с  «Блоками                                        Игра «Цветные  </a:t>
            </a:r>
            <a:br>
              <a:rPr lang="ru-RU" sz="2800" b="1" dirty="0" smtClean="0"/>
            </a:br>
            <a:r>
              <a:rPr lang="ru-RU" sz="2800" b="1" dirty="0" smtClean="0"/>
              <a:t>        </a:t>
            </a:r>
            <a:r>
              <a:rPr lang="ru-RU" sz="2800" b="1" dirty="0" err="1" smtClean="0"/>
              <a:t>Дьенеша</a:t>
            </a:r>
            <a:r>
              <a:rPr lang="ru-RU" sz="2800" b="1" dirty="0" smtClean="0"/>
              <a:t>»                                                      фигуры»</a:t>
            </a:r>
            <a:endParaRPr lang="ru-RU" sz="2800" dirty="0"/>
          </a:p>
        </p:txBody>
      </p:sp>
      <p:pic>
        <p:nvPicPr>
          <p:cNvPr id="11268" name="Содержимое 6" descr="image-02-04-22-01-04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8313" y="1131888"/>
            <a:ext cx="3959225" cy="3394075"/>
          </a:xfrm>
        </p:spPr>
      </p:pic>
      <p:pic>
        <p:nvPicPr>
          <p:cNvPr id="11269" name="Содержимое 6" descr="image-02-04-22-01-04 (1)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1131888"/>
            <a:ext cx="3960813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39725"/>
            <a:ext cx="8229600" cy="431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Игра  </a:t>
            </a:r>
            <a:r>
              <a:rPr lang="en-US" sz="2800" b="1" dirty="0" smtClean="0"/>
              <a:t>VAY TOY </a:t>
            </a:r>
            <a:r>
              <a:rPr lang="ru-RU" sz="2800" b="1" dirty="0" smtClean="0"/>
              <a:t>«Форма. Цвет. Размер» </a:t>
            </a:r>
            <a:br>
              <a:rPr lang="ru-RU" sz="2800" b="1" dirty="0" smtClean="0"/>
            </a:br>
            <a:r>
              <a:rPr lang="ru-RU" sz="2800" b="1" dirty="0" smtClean="0"/>
              <a:t>       </a:t>
            </a:r>
            <a:endParaRPr lang="ru-RU" sz="2800" dirty="0"/>
          </a:p>
        </p:txBody>
      </p:sp>
      <p:pic>
        <p:nvPicPr>
          <p:cNvPr id="12292" name="Содержимое 7" descr="IMG_055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051050" y="771525"/>
            <a:ext cx="4608513" cy="403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11163"/>
            <a:ext cx="8229600" cy="11525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Игра с использованием интерактивного пола «Цвета и формы»         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13316" name="Содержимое 6" descr="IMG_049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051050" y="1347788"/>
            <a:ext cx="5113338" cy="3455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/>
          <a:lstStyle/>
          <a:p>
            <a:pPr eaLnBrk="1" hangingPunct="1"/>
            <a:r>
              <a:rPr lang="ru-RU" sz="2800" b="1" smtClean="0"/>
              <a:t>Игра с использованием мини-робота «</a:t>
            </a:r>
            <a:r>
              <a:rPr lang="en-US" sz="2800" b="1" smtClean="0"/>
              <a:t>Bee-Bot</a:t>
            </a:r>
            <a:r>
              <a:rPr lang="ru-RU" sz="2800" b="1" smtClean="0"/>
              <a:t>»</a:t>
            </a:r>
            <a:endParaRPr lang="ru-RU" sz="2800" smtClean="0"/>
          </a:p>
        </p:txBody>
      </p:sp>
      <p:pic>
        <p:nvPicPr>
          <p:cNvPr id="14340" name="Picture 2" descr="C:\Users\Старшая группа №1\Desktop\Конспекты занятий\Зыкова\Консультация СР\IMG_04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08175" y="1276350"/>
            <a:ext cx="5378450" cy="3527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Игра с использованием интерактивной панели</a:t>
            </a:r>
            <a:br>
              <a:rPr lang="ru-RU" sz="2800" b="1" dirty="0" smtClean="0"/>
            </a:br>
            <a:r>
              <a:rPr lang="ru-RU" sz="2800" b="1" dirty="0" smtClean="0"/>
              <a:t> «Справа-слева»</a:t>
            </a:r>
            <a:endParaRPr lang="ru-RU" sz="2800" dirty="0"/>
          </a:p>
        </p:txBody>
      </p:sp>
      <p:pic>
        <p:nvPicPr>
          <p:cNvPr id="15364" name="Содержимое 7" descr="image-05-04-22-02-48-3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08175" y="1131888"/>
            <a:ext cx="5400675" cy="3600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Игра с использованием интерактивной панели</a:t>
            </a:r>
            <a:br>
              <a:rPr lang="ru-RU" sz="2800" b="1" dirty="0" smtClean="0"/>
            </a:br>
            <a:r>
              <a:rPr lang="ru-RU" sz="2800" b="1" dirty="0" smtClean="0"/>
              <a:t> «</a:t>
            </a:r>
            <a:r>
              <a:rPr lang="ru-RU" sz="2800" b="1" dirty="0" err="1" smtClean="0"/>
              <a:t>Больше-меньше</a:t>
            </a:r>
            <a:r>
              <a:rPr lang="ru-RU" sz="2800" b="1" dirty="0" smtClean="0"/>
              <a:t>»</a:t>
            </a:r>
            <a:endParaRPr lang="ru-RU" sz="2800" dirty="0"/>
          </a:p>
        </p:txBody>
      </p:sp>
      <p:pic>
        <p:nvPicPr>
          <p:cNvPr id="16388" name="Содержимое 7" descr="image-05-04-22-02-48-4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309813" y="1200150"/>
            <a:ext cx="4524375" cy="3394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Игра с использованием интерактивной панели</a:t>
            </a:r>
            <a:br>
              <a:rPr lang="ru-RU" sz="2800" b="1" dirty="0" smtClean="0"/>
            </a:br>
            <a:r>
              <a:rPr lang="ru-RU" sz="2800" b="1" dirty="0" smtClean="0"/>
              <a:t> «Найди подходящее по цвету»</a:t>
            </a:r>
            <a:endParaRPr lang="ru-RU" sz="2800" dirty="0"/>
          </a:p>
        </p:txBody>
      </p:sp>
      <p:pic>
        <p:nvPicPr>
          <p:cNvPr id="17412" name="Содержимое 6" descr="image-05-04-22-02-48-2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309813" y="1200150"/>
            <a:ext cx="4524375" cy="3394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/>
          <a:lstStyle/>
          <a:p>
            <a:pPr eaLnBrk="1" hangingPunct="1"/>
            <a:r>
              <a:rPr lang="ru-RU" sz="2800" b="1" smtClean="0"/>
              <a:t>Взаимодействие с семьями воспитанников</a:t>
            </a:r>
          </a:p>
        </p:txBody>
      </p:sp>
      <p:pic>
        <p:nvPicPr>
          <p:cNvPr id="18436" name="Содержимое 7" descr="image-05-04-22-02-48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339975" y="1276350"/>
            <a:ext cx="3865563" cy="3598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19460" name="Содержимое 7" descr="image-06-04-22-11-32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619250" y="484188"/>
            <a:ext cx="5616575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Взаимодействие с семьями воспитанников через сообщества в социальных сетях</a:t>
            </a:r>
            <a:endParaRPr lang="ru-RU" sz="2800" dirty="0"/>
          </a:p>
        </p:txBody>
      </p:sp>
      <p:pic>
        <p:nvPicPr>
          <p:cNvPr id="20484" name="Содержимое 7" descr="IMG_0584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00338" y="987425"/>
            <a:ext cx="3095625" cy="3960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ctrTitle"/>
          </p:nvPr>
        </p:nvSpPr>
        <p:spPr>
          <a:xfrm>
            <a:off x="685800" y="123825"/>
            <a:ext cx="7772400" cy="3311525"/>
          </a:xfrm>
        </p:spPr>
        <p:txBody>
          <a:bodyPr anchor="t"/>
          <a:lstStyle/>
          <a:p>
            <a:pPr eaLnBrk="1" hangingPunct="1"/>
            <a:r>
              <a:rPr lang="ru-RU" sz="2800" b="1" smtClean="0"/>
              <a:t/>
            </a:r>
            <a:br>
              <a:rPr lang="ru-RU" sz="2800" b="1" smtClean="0"/>
            </a:br>
            <a:endParaRPr lang="ru-RU" sz="2800" b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95713"/>
            <a:ext cx="6400800" cy="9366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Проблемы детей с задержкой психического  развития (ЗПР) выражаются в нарушении познавательной деятельности.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077" name="Picture 11" descr="C:\Users\Старшая группа №1\Desktop\Конспекты занятий\Зыкова\Консультация СР\image-05-04-22-02-48-6 (1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8538" y="411163"/>
            <a:ext cx="47513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428625" y="195263"/>
            <a:ext cx="8229600" cy="792162"/>
          </a:xfrm>
        </p:spPr>
        <p:txBody>
          <a:bodyPr/>
          <a:lstStyle/>
          <a:p>
            <a:pPr eaLnBrk="1" hangingPunct="1"/>
            <a:r>
              <a:rPr lang="ru-RU" sz="2800" b="1" smtClean="0"/>
              <a:t>Интерактивные онлайн-игры</a:t>
            </a:r>
          </a:p>
        </p:txBody>
      </p:sp>
      <p:pic>
        <p:nvPicPr>
          <p:cNvPr id="21508" name="Содержимое 7" descr="IMG_057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5288" y="1276350"/>
            <a:ext cx="3671887" cy="3394075"/>
          </a:xfrm>
        </p:spPr>
      </p:pic>
      <p:pic>
        <p:nvPicPr>
          <p:cNvPr id="21509" name="Picture 2" descr="C:\Users\Старшая группа №1\Desktop\Конспекты занятий\Зыкова\Консультация СР\IMG_057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825" y="1276350"/>
            <a:ext cx="3598863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Для организации обучения и воспитания детей с ЗПР очень важно вызвать и поддерживать у них интерес к окружающему.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Здесь неоценимы игры и игровые упражнения, которые должны привлечь внимание, заинтересовать.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/>
              <a:t>В ходе интересных игровых действий дети получают и закрепляют определенный сенсорный опыт.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Специфические особенности в развитии сенсомоторных навыков у детей с ЗПР: 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72903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дети не умеют обследовать предмет;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длительное время прибегают к практическим способам ориентировки в свойствах предметов;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присутствует поверхностное обследование форм;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 детей недостаточная </a:t>
            </a:r>
            <a:r>
              <a:rPr lang="ru-RU" dirty="0" err="1" smtClean="0"/>
              <a:t>дифференцированность</a:t>
            </a:r>
            <a:r>
              <a:rPr lang="ru-RU" dirty="0" smtClean="0"/>
              <a:t> всех видов восприятия;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несформированность</a:t>
            </a:r>
            <a:r>
              <a:rPr lang="ru-RU" dirty="0" smtClean="0"/>
              <a:t> знаний об определенных сенсорных эталонах;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затруднен процесс узнавания предметов на ощупь;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замедлен процесс формирования межанализаторных связей;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трудности в формировании пространственных ориентировок.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95263"/>
            <a:ext cx="82296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В 6-7 лет</a:t>
            </a:r>
            <a:r>
              <a:rPr lang="en-US" sz="2800" b="1" dirty="0" smtClean="0"/>
              <a:t>, </a:t>
            </a:r>
            <a:r>
              <a:rPr lang="ru-RU" sz="2800" b="1" dirty="0" smtClean="0"/>
              <a:t>дети с ЗПР</a:t>
            </a:r>
            <a:r>
              <a:rPr lang="en-US" sz="2800" b="1" dirty="0" smtClean="0"/>
              <a:t>, </a:t>
            </a:r>
            <a:r>
              <a:rPr lang="ru-RU" sz="2800" b="1" dirty="0" smtClean="0"/>
              <a:t>оказываются не готовыми к обучению по следующим показателям:</a:t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00150"/>
          <a:ext cx="8229600" cy="3586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725"/>
            <a:ext cx="8229600" cy="723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Цель проекта</a:t>
            </a:r>
            <a:r>
              <a:rPr lang="ru-RU" sz="2800" b="1" dirty="0" smtClean="0"/>
              <a:t>: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614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/>
              <a:t>Способствовать</a:t>
            </a:r>
            <a:r>
              <a:rPr lang="ru-RU" smtClean="0"/>
              <a:t> </a:t>
            </a:r>
            <a:r>
              <a:rPr lang="ru-RU" b="1" smtClean="0"/>
              <a:t>развитию сенсорных эталонов у детей старшего дошкольного возраста с задержкой психического развития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Необходима реализация задач по коррекции сенсомоторного развития детей с ЗПР: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внимания и наблюдательности;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мелкой моторики;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Снятия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напряжения;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эмоционально выразительных движений;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произвольности и самоконтроля;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Развитие координации движений;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Обучение навыкам релаксации и дыхательных упражнений.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Подобранные игры и упражнения направлены:</a:t>
            </a:r>
            <a:br>
              <a:rPr lang="ru-RU" sz="2800" b="1" dirty="0" smtClean="0"/>
            </a:b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84188"/>
            <a:ext cx="8229600" cy="1366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Задания и игры направленные на развитие зрительного восприятия, ориентировке в пространстве, тактильное восприятие.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</a:t>
            </a:r>
            <a:endParaRPr lang="ru-RU" sz="2800" b="1" dirty="0"/>
          </a:p>
        </p:txBody>
      </p:sp>
      <p:sp>
        <p:nvSpPr>
          <p:cNvPr id="9220" name="Содержимое 5"/>
          <p:cNvSpPr>
            <a:spLocks noGrp="1"/>
          </p:cNvSpPr>
          <p:nvPr>
            <p:ph idx="1"/>
          </p:nvPr>
        </p:nvSpPr>
        <p:spPr>
          <a:xfrm>
            <a:off x="611188" y="1708150"/>
            <a:ext cx="8075612" cy="28860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Игра «Пирамидки»  </a:t>
            </a:r>
          </a:p>
        </p:txBody>
      </p:sp>
      <p:pic>
        <p:nvPicPr>
          <p:cNvPr id="9221" name="Picture 2" descr="C:\Users\Старшая группа №1\Desktop\Конспекты занятий\Зыкова\Консультация СР\image-02-04-22-01-0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924050"/>
            <a:ext cx="3241675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4" descr="103479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915988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Игра «На какую фигуру                             Игра «</a:t>
            </a:r>
            <a:r>
              <a:rPr lang="ru-RU" sz="2800" b="1" dirty="0" err="1" smtClean="0"/>
              <a:t>Резиночки</a:t>
            </a:r>
            <a:r>
              <a:rPr lang="ru-RU" sz="2800" b="1" dirty="0" smtClean="0"/>
              <a:t>»</a:t>
            </a:r>
            <a:br>
              <a:rPr lang="ru-RU" sz="2800" b="1" dirty="0" smtClean="0"/>
            </a:br>
            <a:r>
              <a:rPr lang="ru-RU" sz="2800" b="1" dirty="0" smtClean="0"/>
              <a:t>            похож предмет»</a:t>
            </a:r>
            <a:endParaRPr lang="ru-RU" sz="2800" dirty="0"/>
          </a:p>
        </p:txBody>
      </p:sp>
      <p:pic>
        <p:nvPicPr>
          <p:cNvPr id="10244" name="Picture 2" descr="C:\Users\Старшая группа №1\Desktop\Конспекты занятий\Зыкова\Консультация СР\image-02-04-22-01-04 (2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1203325"/>
            <a:ext cx="3875087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Старшая группа №1\Desktop\Конспекты занятий\Зыкова\Консультация СР\image-02-04-22-01-03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1131888"/>
            <a:ext cx="39131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Содержимое 7"/>
          <p:cNvSpPr>
            <a:spLocks noGrp="1"/>
          </p:cNvSpPr>
          <p:nvPr>
            <p:ph idx="1"/>
          </p:nvPr>
        </p:nvSpPr>
        <p:spPr>
          <a:xfrm>
            <a:off x="468313" y="1203325"/>
            <a:ext cx="8229600" cy="33940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386</Words>
  <Application>Microsoft Office PowerPoint</Application>
  <PresentationFormat>Экран (16:9)</PresentationFormat>
  <Paragraphs>51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Тема Office</vt:lpstr>
      <vt:lpstr>Муниципальное бюджетное дошкольное образовательное учреждение «Детский сад № 8»    Консультация на тему: «Развитие сенсорных эталонов у детей старшего дошкольного возраста с задержкой психического развития»    </vt:lpstr>
      <vt:lpstr> </vt:lpstr>
      <vt:lpstr>Специфические особенности в развитии сенсомоторных навыков у детей с ЗПР:  </vt:lpstr>
      <vt:lpstr>В 6-7 лет, дети с ЗПР, оказываются не готовыми к обучению по следующим показателям: </vt:lpstr>
      <vt:lpstr>Цель проекта: </vt:lpstr>
      <vt:lpstr>Необходима реализация задач по коррекции сенсомоторного развития детей с ЗПР: </vt:lpstr>
      <vt:lpstr>Подобранные игры и упражнения направлены: </vt:lpstr>
      <vt:lpstr>Задания и игры направленные на развитие зрительного восприятия, ориентировке в пространстве, тактильное восприятие.    </vt:lpstr>
      <vt:lpstr>Игра «На какую фигуру                             Игра «Резиночки»             похож предмет»</vt:lpstr>
      <vt:lpstr>Игры с  «Блоками                                        Игра «Цветные           Дьенеша»                                                      фигуры»</vt:lpstr>
      <vt:lpstr>Игра  VAY TOY «Форма. Цвет. Размер»         </vt:lpstr>
      <vt:lpstr>Игра с использованием интерактивного пола «Цвета и формы»            </vt:lpstr>
      <vt:lpstr>Игра с использованием мини-робота «Bee-Bot»</vt:lpstr>
      <vt:lpstr>Игра с использованием интерактивной панели  «Справа-слева»</vt:lpstr>
      <vt:lpstr>Игра с использованием интерактивной панели  «Больше-меньше»</vt:lpstr>
      <vt:lpstr>Игра с использованием интерактивной панели  «Найди подходящее по цвету»</vt:lpstr>
      <vt:lpstr>Взаимодействие с семьями воспитанников</vt:lpstr>
      <vt:lpstr>Слайд 18</vt:lpstr>
      <vt:lpstr>Взаимодействие с семьями воспитанников через сообщества в социальных сетях</vt:lpstr>
      <vt:lpstr>Интерактивные онлайн-игры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Сенсорное развитие детей подготовительной группы с зпр</dc:title>
  <dc:creator>Оксана</dc:creator>
  <cp:lastModifiedBy>Старшая группа №1</cp:lastModifiedBy>
  <cp:revision>22</cp:revision>
  <dcterms:created xsi:type="dcterms:W3CDTF">2022-03-24T09:33:46Z</dcterms:created>
  <dcterms:modified xsi:type="dcterms:W3CDTF">2022-04-25T16:06:49Z</dcterms:modified>
</cp:coreProperties>
</file>