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6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94660"/>
  </p:normalViewPr>
  <p:slideViewPr>
    <p:cSldViewPr>
      <p:cViewPr varScale="1">
        <p:scale>
          <a:sx n="88" d="100"/>
          <a:sy n="88" d="100"/>
        </p:scale>
        <p:origin x="-1138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rickwork-SD-R1acrop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5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Freeform 29"/>
          <p:cNvSpPr/>
          <p:nvPr/>
        </p:nvSpPr>
        <p:spPr>
          <a:xfrm rot="21420000">
            <a:off x="-171450" y="212725"/>
            <a:ext cx="8480425" cy="5746750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9" name="5-Point Star 32"/>
          <p:cNvSpPr/>
          <p:nvPr/>
        </p:nvSpPr>
        <p:spPr>
          <a:xfrm rot="21420000">
            <a:off x="3122613" y="5057775"/>
            <a:ext cx="514350" cy="514350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8713" y="4714875"/>
            <a:ext cx="4608512" cy="941388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B4517FCC-B1AA-4C1F-9BFA-5B599C2F3EA0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700" y="4954588"/>
            <a:ext cx="2987675" cy="919162"/>
          </a:xfrm>
        </p:spPr>
        <p:txBody>
          <a:bodyPr/>
          <a:lstStyle>
            <a:lvl1pPr algn="r">
              <a:defRPr lang="en-US" sz="4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0925" y="3819525"/>
            <a:ext cx="681038" cy="498475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DB628A0D-2C15-4558-8DE3-10F60D5D43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96529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37630-4C26-4C3D-9316-A5E16341F50F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95D7D-3016-45D4-A5C1-4A0F06DF4D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51638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343BF-DE2F-4A42-9BE1-BE59656CD53D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AE2EE-F382-44CB-95E6-8E5D737364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908504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4813" y="887413"/>
            <a:ext cx="4572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8000" dirty="0">
                <a:effectLst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97813" y="2906713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>
              <a:defRPr/>
            </a:pPr>
            <a:r>
              <a:rPr lang="en-US" sz="8000" dirty="0"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/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43192-0517-459D-84CD-2810A418C5B7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11A92-FBE9-41EE-B331-74F3903A8B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5815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42B04-44B8-4291-BEB5-C6E752895A1A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2FE06-6954-40AC-91EA-5A1710DC3A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56528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6B632-7CC0-4442-A8F0-C10D497054D3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6B824-C4F8-4BD1-A79F-B86A6D8907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31205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4FC1C-EDDF-4295-8237-28AD0520234A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6969-B02B-4BD0-BAC1-68AED94DB0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16313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E4808-449D-4B51-8FED-C90EAA8C9CA4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CCFC8-ADC5-4DC1-9313-18C83947EA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71732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7D952-CCA5-4875-809B-64F7FA886A7D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D5BF6-69B7-4905-9B20-91474DD75B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97315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30A9F-561C-4296-B6F5-811B55CB0BFC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8D0EF-A9E3-4EC2-A895-CBE662D0B3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69657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B247C-EEB3-4B7F-A59E-2FC30FE63F6A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2BB47-F15B-4706-B023-E655CBBB89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40075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8A3B9-4A2E-4CDE-A219-55B1E1E02C49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9A834-716D-4F77-84D2-3D6FE74A26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26704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3A794-922D-4EDC-BE67-93608DCF6B6F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8E427-6876-4E2E-9146-1BF54599AE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7344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3675A-0F25-477F-B823-6DAFFA6DBFDF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F7593-DF85-4117-845D-3A723A31C0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253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3A493-BBED-4A9D-9A73-643AE255CE61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0FF53-FEF7-4CC3-855F-9C5A7CC073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84341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0AFEB-4D78-4623-992D-A0C234AAAF44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FA9CD-30E1-4140-B0BD-1BE5D0C809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619296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EAEF7-5561-4D39-A21B-6F803ED8186A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93118-B8EC-4192-BF95-24A59D3B6E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77516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rickwork-SD-R1acrop.jp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-19050" y="0"/>
            <a:ext cx="9004300" cy="6643688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2524" cy="6420230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0" y="685800"/>
            <a:ext cx="7797800" cy="1152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2063750"/>
            <a:ext cx="7797800" cy="3311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700" y="5757863"/>
            <a:ext cx="2838450" cy="498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851EDC97-6766-49DF-8D72-0AADD1B2789D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5757863"/>
            <a:ext cx="4124325" cy="498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4875" y="5757863"/>
            <a:ext cx="681038" cy="498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E8402938-B54B-4EFA-BD5D-82B7E2A85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34" r:id="rId12"/>
    <p:sldLayoutId id="2147483728" r:id="rId13"/>
    <p:sldLayoutId id="2147483729" r:id="rId14"/>
    <p:sldLayoutId id="2147483730" r:id="rId15"/>
    <p:sldLayoutId id="2147483731" r:id="rId16"/>
    <p:sldLayoutId id="2147483732" r:id="rId17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 cap="all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Impact" panose="020B080603090205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Impact" panose="020B080603090205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Impact" panose="020B080603090205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Impact" panose="020B080603090205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Impact" panose="020B080603090205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Impact" panose="020B080603090205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Impact" panose="020B080603090205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Impact" panose="020B0806030902050204" pitchFamily="34" charset="0"/>
        </a:defRPr>
      </a:lvl9pPr>
    </p:titleStyle>
    <p:bodyStyle>
      <a:lvl1pPr marL="228600" indent="-228600" algn="l" rtl="0" eaLnBrk="0" fontAlgn="base" hangingPunct="0">
        <a:lnSpc>
          <a:spcPct val="120000"/>
        </a:lnSpc>
        <a:spcBef>
          <a:spcPts val="1000"/>
        </a:spcBef>
        <a:spcAft>
          <a:spcPct val="0"/>
        </a:spcAft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60000"/>
        <a:buFont typeface="Arial" panose="020B0604020202020204" pitchFamily="34" charset="0"/>
        <a:buChar char="•"/>
        <a:defRPr kern="1200" cap="all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2060848"/>
            <a:ext cx="7949035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0"/>
                <a:solidFill>
                  <a:schemeClr val="accent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Ордена и медали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0"/>
                <a:solidFill>
                  <a:schemeClr val="accent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 Отечественной войны </a:t>
            </a:r>
            <a:endParaRPr lang="ru-RU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9700" y="4365625"/>
            <a:ext cx="3654425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категории 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№129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Курико Татьяна Владимировна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s://ds05.infourok.ru/uploads/ex/0320/000e33ef-3494ac5c/hello_html_m42ddafa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376264" cy="2416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4572000" y="260350"/>
            <a:ext cx="42481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Медалью «За трудовую доблесть» награждаются рабочие, колхозники, специалисты народного хозяйства, работники науки, культуры, народного образования, здравоохранения и другие граждане СССР.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50515"/>
            <a:ext cx="3816423" cy="175432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Медаль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«За трудовую доблесть»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3316" name="Picture 9" descr="https://antik-medals.com/image/.thumbnail/e01c55a7542a7628fb109259cc96514d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43100" y="2025650"/>
            <a:ext cx="4537075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https://upload.wikimedia.org/wikipedia/commons/thumb/9/9a/Golden_Star_medal_473.jpg/250px-Golden_Star_medal_4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2798465" cy="2138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Прямоугольник 1"/>
          <p:cNvSpPr>
            <a:spLocks noChangeArrowheads="1"/>
          </p:cNvSpPr>
          <p:nvPr/>
        </p:nvSpPr>
        <p:spPr bwMode="auto">
          <a:xfrm>
            <a:off x="4139952" y="1437563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Медаль «Золотая Звезда» является знаком отличия лиц, удостоенных высшей степени отличия СССР — звания «Героя Советского Союза».</a:t>
            </a:r>
          </a:p>
        </p:txBody>
      </p:sp>
      <p:pic>
        <p:nvPicPr>
          <p:cNvPr id="15364" name="Picture 6" descr="http://slavhistory.ru/up/photos/album/29d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084168" y="2780928"/>
            <a:ext cx="1344515" cy="1907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Box 3"/>
          <p:cNvSpPr txBox="1">
            <a:spLocks noChangeArrowheads="1"/>
          </p:cNvSpPr>
          <p:nvPr/>
        </p:nvSpPr>
        <p:spPr bwMode="auto">
          <a:xfrm>
            <a:off x="333375" y="4508500"/>
            <a:ext cx="482441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Алекса́ндр Ива́нович Покры́шкин</a:t>
            </a: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 трижды Герой Советского Союза. </a:t>
            </a:r>
            <a:endParaRPr lang="en-US" alt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Маршал авиации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59194"/>
            <a:ext cx="6950043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Медаль «Золотая Звезда» 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619250" y="1341438"/>
            <a:ext cx="5616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Calibri" panose="020F050202020403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-612775" y="7938"/>
          <a:ext cx="5472113" cy="2564012"/>
        </p:xfrm>
        <a:graphic>
          <a:graphicData uri="http://schemas.openxmlformats.org/drawingml/2006/table">
            <a:tbl>
              <a:tblPr/>
              <a:tblGrid>
                <a:gridCol w="54721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5638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Солдат в атаку шёл не за награду,</a:t>
                      </a:r>
                      <a:b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 велика награды той цена.</a:t>
                      </a:r>
                      <a:b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 имя чести воинской и правды-</a:t>
                      </a:r>
                      <a:b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фронтовики, наденьте ордена!</a:t>
                      </a:r>
                      <a:b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Фронтовики! Наденьте ордена!</a:t>
                      </a:r>
                      <a:b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51" marR="64651" marT="32326" marB="3232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6391" name="Picture 7" descr="https://s.gorodche.ru/localStorage/news/46/37/12/aa/463712aa_resizedScaled_1020to680.jpeg"/>
          <p:cNvPicPr>
            <a:picLocks noChangeAspect="1" noChangeArrowheads="1"/>
          </p:cNvPicPr>
          <p:nvPr/>
        </p:nvPicPr>
        <p:blipFill rotWithShape="1">
          <a:blip r:embed="rId2" cstate="print"/>
          <a:srcRect/>
          <a:stretch/>
        </p:blipFill>
        <p:spPr bwMode="auto">
          <a:xfrm>
            <a:off x="3851275" y="1938338"/>
            <a:ext cx="4700588" cy="3441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11" descr="https://ds05.infourok.ru/uploads/ex/0cf7/0008e696-f0d84ed5/hello_html_b8b3f8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52413" y="2570163"/>
            <a:ext cx="4340226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3735388" y="1039813"/>
            <a:ext cx="522922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Награждение орденом Красной Звезды производилось: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За личное мужество и отвагу в боях, отличную организацию и умелое руководство боевыми действиями, способствовавшими успеху советских войск;</a:t>
            </a:r>
          </a:p>
        </p:txBody>
      </p:sp>
      <p:pic>
        <p:nvPicPr>
          <p:cNvPr id="1030" name="Picture 6" descr="ZV00537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7" y="1750534"/>
            <a:ext cx="3339642" cy="3334424"/>
          </a:xfrm>
          <a:prstGeom prst="ellipse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46168" y="116632"/>
            <a:ext cx="6875600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Орден Красной Звезды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127" name="Picture 7" descr="https://img-fotki.yandex.ru/get/4117/81794017.111/0_9ffd8_97c2deb7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2792413"/>
            <a:ext cx="4718050" cy="3154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3995738" y="765175"/>
            <a:ext cx="45720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Орден Отечественной войны — первая советская награда периода Великой Отечественной войны</a:t>
            </a:r>
            <a:r>
              <a:rPr lang="ru-RU" altLang="ru-RU" sz="18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 Также это первый советский орден, имевший разделение на степени.</a:t>
            </a:r>
          </a:p>
        </p:txBody>
      </p:sp>
      <p:pic>
        <p:nvPicPr>
          <p:cNvPr id="2052" name="Picture 4" descr="Orden-otechestvennoy-voyny A00785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1049354"/>
            <a:ext cx="3456384" cy="36066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6" descr="OPatWarKriklij.jpg (19011 bytes)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/>
        </p:blipFill>
        <p:spPr bwMode="auto">
          <a:xfrm>
            <a:off x="5292725" y="2133600"/>
            <a:ext cx="2752725" cy="3887788"/>
          </a:xfrm>
          <a:prstGeom prst="rect">
            <a:avLst/>
          </a:prstGeom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TextBox 2"/>
          <p:cNvSpPr txBox="1">
            <a:spLocks noChangeArrowheads="1"/>
          </p:cNvSpPr>
          <p:nvPr/>
        </p:nvSpPr>
        <p:spPr bwMode="auto">
          <a:xfrm>
            <a:off x="388938" y="4868863"/>
            <a:ext cx="48974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лейтенант Криклий И.И. - первый кавалер ордена Отечественной войн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4281" y="5213"/>
            <a:ext cx="8607485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Орден Отечественной войны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4211638" y="773113"/>
            <a:ext cx="45720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Орденом Славы награждаются лица рядового и сержантского состава Красной Армии, а в авиации и лица, имеющие звание младшего лейтенанта, проявившие в боях за Советскую Родину славные подвиги храбрости, мужества и бесстрашия.</a:t>
            </a:r>
          </a:p>
        </p:txBody>
      </p:sp>
      <p:pic>
        <p:nvPicPr>
          <p:cNvPr id="7171" name="Picture 4" descr="https://upload.wikimedia.org/wikipedia/commons/thumb/f/f2/OrderofGlory.JPEG/260px-OrderofGlory.JPEG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CFF"/>
              </a:clrFrom>
              <a:clrTo>
                <a:srgbClr val="FFFC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55576" y="1556792"/>
            <a:ext cx="2520280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Box 2"/>
          <p:cNvSpPr txBox="1">
            <a:spLocks noChangeArrowheads="1"/>
          </p:cNvSpPr>
          <p:nvPr/>
        </p:nvSpPr>
        <p:spPr bwMode="auto">
          <a:xfrm>
            <a:off x="295275" y="4435475"/>
            <a:ext cx="4614863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 Иван Филиппович, самый молодой полный кавалер "Ордена Славы", последнюю,</a:t>
            </a:r>
            <a:r>
              <a:rPr lang="en-US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степень получил уже после войны в возрасте 17 лет.</a:t>
            </a:r>
          </a:p>
        </p:txBody>
      </p:sp>
      <p:pic>
        <p:nvPicPr>
          <p:cNvPr id="7173" name="Picture 8" descr="https://lh4.googleusercontent.com/-43xInau8XQM/T3S2cnH124I/AAAAAAAAKDg/k0H3mRgxgp0/s800/09e98ec07da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80112" y="2996952"/>
            <a:ext cx="1432401" cy="1694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1953" y="116632"/>
            <a:ext cx="3901004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Орден Славы 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Order Nakhimov 1st degree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31464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Прямоугольник 1"/>
          <p:cNvSpPr>
            <a:spLocks noChangeArrowheads="1"/>
          </p:cNvSpPr>
          <p:nvPr/>
        </p:nvSpPr>
        <p:spPr bwMode="auto">
          <a:xfrm>
            <a:off x="3469953" y="1842988"/>
            <a:ext cx="51831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Орденом Нахимова награждаются офицеры Военно-Морского Флота за выдающиеся успехи в разработке, проведении и обеспечении морских операций, в результате которых была отражена наступательная операция противника или обеспечены активные операции флота, нанесен противнику значительный урон и сохранены свои основные силы.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48680"/>
            <a:ext cx="7344816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Орден</a:t>
            </a: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Нахимова 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Orden-Pobeda-Marshal Vasilevsk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9716" y="1631306"/>
            <a:ext cx="3325793" cy="31661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3419475" y="333375"/>
            <a:ext cx="52736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Орденом «Победа», как высшим военным орденом, награждаются лица высшего командного состава Красной Армии за успешное проведение таких боевых операций в масштабе нескольких или одного фронта, в результате которых в корне меняется обстановка в пользу Красной Армии.</a:t>
            </a:r>
          </a:p>
        </p:txBody>
      </p:sp>
      <p:sp>
        <p:nvSpPr>
          <p:cNvPr id="9220" name="Прямоугольник 2"/>
          <p:cNvSpPr>
            <a:spLocks noChangeArrowheads="1"/>
          </p:cNvSpPr>
          <p:nvPr/>
        </p:nvSpPr>
        <p:spPr bwMode="auto">
          <a:xfrm>
            <a:off x="519113" y="4941888"/>
            <a:ext cx="3589337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Calibri" panose="020F0502020204030204" pitchFamily="34" charset="0"/>
              </a:rPr>
              <a:t> </a:t>
            </a: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Георгий КонстантиновичЖуков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Кавалер двух орденов Победы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5697" y="185389"/>
            <a:ext cx="2753831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Орден 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«Победа» 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224" name="Picture 8" descr="https://i.pinimg.com/originals/cc/27/35/cc27357208906826f63cf16059fa596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2750" y="2087563"/>
            <a:ext cx="4135438" cy="4067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3554339" y="1741786"/>
            <a:ext cx="5148262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Медаль «За отвагу» с момента своего появления стала особо популярной и ценимой среди фронтовиков, поскольку ею награждали исключительно за личную храбрость, проявленную в бою. Это главное отличие медали «За отвагу» от некоторых других медалей и орденов, которые нередко вручались «за участие». 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годы Великой Отечественной войны (1941—1945) некоторые солдаты были награждены пятью медалями «За отвагу».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1722" y="116632"/>
            <a:ext cx="3232167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Медаль 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 отвагу»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0244" name="Picture 7" descr="https://s10.stc.all.kpcdn.net/share/i/4/1037839/inx960x154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650" y="1709738"/>
            <a:ext cx="2238375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3851275" y="476250"/>
            <a:ext cx="46450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За умелые, инициативные и смелые действия в бою, способствовавшие успешному выполнению боевых задач воинской частью, подразделением;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Есть случаи, когда медали удостаивались гражданские лица. Так, летом 1941 года медалью “За боевые заслуги” был награжден 15-летний московский школьник Женя Нефедов. Он получил эту награду за успешную борьбу с немецкими зажигательными бомбами, которыми фашистские бомбардировщики засыпали жилые кварталы столицы. Однажды восьмиклассник Нефедов загасил сразу девять “зажигалок”.</a:t>
            </a:r>
            <a:r>
              <a:rPr lang="ru-RU" altLang="ru-RU" sz="1800"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60648"/>
            <a:ext cx="3851920" cy="21236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Медаль</a:t>
            </a:r>
            <a:endParaRPr 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“За боевые заслуги” 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1268" name="Picture 6" descr="http://22-91.ru/upload/images/market/c5/ea/e0598f115cf6832a18329e85da961382075803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8313" y="2565400"/>
            <a:ext cx="2820987" cy="253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3708400" y="333375"/>
            <a:ext cx="50403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Impact" panose="020B080603090205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Impact" panose="020B080603090205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Impact" panose="020B080603090205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Impact" panose="020B080603090205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Медалью «Партизану Отечественной войны» награждались</a:t>
            </a:r>
            <a:r>
              <a:rPr lang="en-US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партизаны, начальствующий состав партизанских отрядов и организаторы партизанского движения за особые заслуги в деле организации партизанского движения, за отвагу, геройство и выдающиеся успехи в партизанской борьбе за Советскую Родину в тылу немецко-фашистских захватчиков.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451" y="188640"/>
            <a:ext cx="3509438" cy="206210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Медаль «Партизану Отечественной войны» 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2301" name="Picture 13" descr="https://s15.stc.all.kpcdn.net/share/i/12/6917233/inx960x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2676525"/>
            <a:ext cx="4895850" cy="326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294</TotalTime>
  <Words>439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Главное мероприятие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Семенюк Светлана</dc:creator>
  <cp:lastModifiedBy>Пользователь Windows</cp:lastModifiedBy>
  <cp:revision>41</cp:revision>
  <dcterms:created xsi:type="dcterms:W3CDTF">2015-02-22T14:51:05Z</dcterms:created>
  <dcterms:modified xsi:type="dcterms:W3CDTF">2022-04-25T11:49:46Z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1967733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