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9" d="100"/>
          <a:sy n="79" d="100"/>
        </p:scale>
        <p:origin x="-810" y="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577304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446779aa6_3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2446779aa6_3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446779aa6_3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2446779aa6_3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2446779aa6_3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2446779aa6_3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446779aa6_3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2446779aa6_3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38a4683f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238a4683fd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2446779aa6_3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2446779aa6_3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238a4683fd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238a4683fd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493d148f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493d148ff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24c2ae3c1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224c2ae3c1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446779aa6_3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446779aa6_3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224c2ae3c1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224c2ae3c1_2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2446779aa6_3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2446779aa6_3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50" y="0"/>
            <a:ext cx="90729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39375" y="341000"/>
            <a:ext cx="8238300" cy="12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   Муниципальное автономное дошкольное  образовательное    учреждение - детский сад №34 “Светлячок”  комбинированного    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latin typeface="Times New Roman"/>
                <a:ea typeface="Times New Roman"/>
                <a:cs typeface="Times New Roman"/>
                <a:sym typeface="Times New Roman"/>
              </a:rPr>
              <a:t>                          вида города Кызыла Республики Тыва”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880925" y="2002825"/>
            <a:ext cx="78573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Times New Roman"/>
                <a:ea typeface="Times New Roman"/>
                <a:cs typeface="Times New Roman"/>
                <a:sym typeface="Times New Roman"/>
              </a:rPr>
              <a:t>НОД по художественно-эстетическому развитию в коррекционной группе компенсирующей направленности V вида детей с тяжелыми нарушениями речи на тему “Ракета”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901950" y="4092075"/>
            <a:ext cx="734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Выполнили:Чамыян А.А.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1" name="Google Shape;15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360" y="610975"/>
            <a:ext cx="8725165" cy="395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99454" y="-229738"/>
            <a:ext cx="9648104" cy="54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60" name="Google Shape;1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3"/>
          <p:cNvPicPr preferRelativeResize="0"/>
          <p:nvPr/>
        </p:nvPicPr>
        <p:blipFill rotWithShape="1">
          <a:blip r:embed="rId4">
            <a:alphaModFix/>
          </a:blip>
          <a:srcRect l="33097" r="-6681"/>
          <a:stretch/>
        </p:blipFill>
        <p:spPr>
          <a:xfrm>
            <a:off x="1818675" y="1152475"/>
            <a:ext cx="6391672" cy="383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202325" y="-289218"/>
            <a:ext cx="9548650" cy="54327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69" name="Google Shape;16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4"/>
          <p:cNvPicPr preferRelativeResize="0"/>
          <p:nvPr/>
        </p:nvPicPr>
        <p:blipFill rotWithShape="1">
          <a:blip r:embed="rId4">
            <a:alphaModFix/>
          </a:blip>
          <a:srcRect l="19427" r="11583"/>
          <a:stretch/>
        </p:blipFill>
        <p:spPr>
          <a:xfrm>
            <a:off x="510600" y="445025"/>
            <a:ext cx="6308601" cy="409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94575" y="2571750"/>
            <a:ext cx="2330201" cy="2330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99454" y="-229738"/>
            <a:ext cx="9648104" cy="54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79" name="Google Shape;17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5"/>
          <p:cNvSpPr txBox="1"/>
          <p:nvPr/>
        </p:nvSpPr>
        <p:spPr>
          <a:xfrm>
            <a:off x="3878950" y="2713825"/>
            <a:ext cx="660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25"/>
          <p:cNvSpPr txBox="1"/>
          <p:nvPr/>
        </p:nvSpPr>
        <p:spPr>
          <a:xfrm>
            <a:off x="1662400" y="1932375"/>
            <a:ext cx="73431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600"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</a:t>
            </a:r>
            <a:endParaRPr sz="4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2" name="Google Shape;18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99454" y="-229738"/>
            <a:ext cx="9648104" cy="54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1776075" y="1918150"/>
            <a:ext cx="734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1050"/>
            <a:ext cx="9144000" cy="494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250" y="445025"/>
            <a:ext cx="8241000" cy="42011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1264575" y="1017725"/>
            <a:ext cx="6678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latin typeface="Times New Roman"/>
                <a:ea typeface="Times New Roman"/>
                <a:cs typeface="Times New Roman"/>
                <a:sym typeface="Times New Roman"/>
              </a:rPr>
              <a:t>Область</a:t>
            </a:r>
            <a:r>
              <a:rPr lang="ru" sz="2100">
                <a:latin typeface="Times New Roman"/>
                <a:ea typeface="Times New Roman"/>
                <a:cs typeface="Times New Roman"/>
                <a:sym typeface="Times New Roman"/>
              </a:rPr>
              <a:t>: художественно-эстетическое развитие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1548725" y="2060250"/>
            <a:ext cx="6393900" cy="151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1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Интеграция образовательных областей: </a:t>
            </a: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речевое развитие, познавательное развитие, физическое развитие,социально-коммуникативное развитие.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1776075" y="1918150"/>
            <a:ext cx="734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1050"/>
            <a:ext cx="9144000" cy="494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250" y="445025"/>
            <a:ext cx="8241000" cy="420117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1264575" y="1017725"/>
            <a:ext cx="6678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1548725" y="2060250"/>
            <a:ext cx="6393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5"/>
          <p:cNvSpPr txBox="1"/>
          <p:nvPr/>
        </p:nvSpPr>
        <p:spPr>
          <a:xfrm>
            <a:off x="426275" y="724625"/>
            <a:ext cx="82410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1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Цель:</a:t>
            </a: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формирование представлений детей о космическом транспорте “ракете”.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1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Задачи:</a:t>
            </a:r>
            <a:endParaRPr sz="21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-2286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ru" sz="2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Образовательные: </a:t>
            </a: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расширять знания детей о космосе;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-2286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2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Развивающие:</a:t>
            </a: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развивать мелкую моторику рук, развивать воображение, фантазию и творчество детей.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-2286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ru" sz="21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Воспитательные:</a:t>
            </a: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воспитывать чувство любви и гордости за свою Родину, воспитывать аккуратность при выполнении работы.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792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550" y="0"/>
            <a:ext cx="89656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/>
        </p:nvSpPr>
        <p:spPr>
          <a:xfrm>
            <a:off x="1037225" y="341000"/>
            <a:ext cx="7189500" cy="44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-2286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</a:rPr>
              <a:t>·</a:t>
            </a:r>
            <a:r>
              <a:rPr lang="ru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ru" sz="21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Наглядные: </a:t>
            </a: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Иллюстрации на тему «Космос»,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-2286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образец поделки“Ракеты”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1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Оборудование и материалы: </a:t>
            </a: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прямоугольники цветной бумаги, клей, клеенки,подставки для кисточек, салфетки, цветные карандаши,обручи,ножницы,ноутбук,телевизор,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телефон.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1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Словарная работа: </a:t>
            </a:r>
            <a:r>
              <a:rPr lang="ru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активизировать словарь понятиями «космос», «ракета», «космонавт», «скафандр», “иллюминатор”идр.</a:t>
            </a:r>
            <a:endParaRPr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/>
        </p:nvSpPr>
        <p:spPr>
          <a:xfrm>
            <a:off x="468875" y="738850"/>
            <a:ext cx="66639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300">
                <a:solidFill>
                  <a:srgbClr val="212529"/>
                </a:solidFill>
                <a:highlight>
                  <a:srgbClr val="FFD966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Методические приемы: игровая мотивация, беседа, анализ схемы,  физкультминутка, итог, рефлексия</a:t>
            </a:r>
            <a:endParaRPr sz="1700">
              <a:highlight>
                <a:srgbClr val="FFD966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17"/>
          <p:cNvSpPr txBox="1"/>
          <p:nvPr/>
        </p:nvSpPr>
        <p:spPr>
          <a:xfrm>
            <a:off x="1676600" y="2472300"/>
            <a:ext cx="734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7"/>
          <p:cNvSpPr txBox="1"/>
          <p:nvPr/>
        </p:nvSpPr>
        <p:spPr>
          <a:xfrm>
            <a:off x="468875" y="2472300"/>
            <a:ext cx="6479100" cy="187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200">
                <a:solidFill>
                  <a:srgbClr val="212529"/>
                </a:solidFill>
                <a:highlight>
                  <a:srgbClr val="FFD966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Предварительная работа: беседы по теме» Космос», Космическое пространство», «Планеты Солнечной системы», чтение художественной и энциклопедической литературы, рисование по теме «Космос», отгадывание загадок о космосе.</a:t>
            </a:r>
            <a:endParaRPr sz="1700">
              <a:highlight>
                <a:srgbClr val="FFD966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2071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7927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99454" y="-229738"/>
            <a:ext cx="9648104" cy="5489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 txBox="1"/>
          <p:nvPr/>
        </p:nvSpPr>
        <p:spPr>
          <a:xfrm>
            <a:off x="1037225" y="341000"/>
            <a:ext cx="7189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-2286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</a:rPr>
              <a:t>·</a:t>
            </a:r>
            <a:r>
              <a:rPr lang="ru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endParaRPr sz="1700"/>
          </a:p>
        </p:txBody>
      </p:sp>
      <p:sp>
        <p:nvSpPr>
          <p:cNvPr id="112" name="Google Shape;112;p18"/>
          <p:cNvSpPr txBox="1"/>
          <p:nvPr/>
        </p:nvSpPr>
        <p:spPr>
          <a:xfrm>
            <a:off x="-213125" y="-899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  <p:pic>
        <p:nvPicPr>
          <p:cNvPr id="113" name="Google Shape;11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4575" y="518450"/>
            <a:ext cx="3005274" cy="3005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4" name="Google Shape;114;p18"/>
          <p:cNvSpPr/>
          <p:nvPr/>
        </p:nvSpPr>
        <p:spPr>
          <a:xfrm>
            <a:off x="3160800" y="341000"/>
            <a:ext cx="3701700" cy="17334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</a:rPr>
              <a:t>Здравствуйте! Я житель планеты Марс.Помогите спасти нашу планету,от космического мусора.Я знаю, что вы очень воспитанные, хорошие дети.Спасибо!</a:t>
            </a:r>
            <a:endParaRPr/>
          </a:p>
        </p:txBody>
      </p:sp>
      <p:sp>
        <p:nvSpPr>
          <p:cNvPr id="115" name="Google Shape;115;p18"/>
          <p:cNvSpPr txBox="1"/>
          <p:nvPr/>
        </p:nvSpPr>
        <p:spPr>
          <a:xfrm>
            <a:off x="5868125" y="4006825"/>
            <a:ext cx="734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6" name="Google Shape;116;p18"/>
          <p:cNvPicPr preferRelativeResize="0"/>
          <p:nvPr/>
        </p:nvPicPr>
        <p:blipFill rotWithShape="1">
          <a:blip r:embed="rId6">
            <a:alphaModFix/>
          </a:blip>
          <a:srcRect l="5662" r="2111" b="22075"/>
          <a:stretch/>
        </p:blipFill>
        <p:spPr>
          <a:xfrm>
            <a:off x="5377475" y="1955875"/>
            <a:ext cx="3701792" cy="3005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23" name="Google Shape;12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725" y="608800"/>
            <a:ext cx="6207649" cy="430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99454" y="-229738"/>
            <a:ext cx="9648104" cy="54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32" name="Google Shape;13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99454" y="-229738"/>
            <a:ext cx="9648104" cy="548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48775" y="75600"/>
            <a:ext cx="3973500" cy="484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41" name="Google Shape;14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1"/>
          <p:cNvPicPr preferRelativeResize="0"/>
          <p:nvPr/>
        </p:nvPicPr>
        <p:blipFill rotWithShape="1">
          <a:blip r:embed="rId4">
            <a:alphaModFix/>
          </a:blip>
          <a:srcRect l="26108" t="-2530" r="29908" b="2530"/>
          <a:stretch/>
        </p:blipFill>
        <p:spPr>
          <a:xfrm>
            <a:off x="539925" y="1152475"/>
            <a:ext cx="3779476" cy="393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1"/>
          <p:cNvPicPr preferRelativeResize="0"/>
          <p:nvPr/>
        </p:nvPicPr>
        <p:blipFill rotWithShape="1">
          <a:blip r:embed="rId5">
            <a:alphaModFix/>
          </a:blip>
          <a:srcRect l="42736" r="9094"/>
          <a:stretch/>
        </p:blipFill>
        <p:spPr>
          <a:xfrm>
            <a:off x="4853900" y="1379475"/>
            <a:ext cx="3978401" cy="376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99454" y="-229738"/>
            <a:ext cx="9648104" cy="54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Application>Microsoft Office PowerPoint</Application>
  <PresentationFormat>Экран (16:9)</PresentationFormat>
  <Paragraphs>21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Service_kyzyl</cp:lastModifiedBy>
  <cp:revision>1</cp:revision>
  <dcterms:modified xsi:type="dcterms:W3CDTF">2022-04-24T11:47:49Z</dcterms:modified>
</cp:coreProperties>
</file>