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379" r:id="rId2"/>
    <p:sldId id="382" r:id="rId3"/>
    <p:sldId id="383" r:id="rId4"/>
    <p:sldId id="386" r:id="rId5"/>
    <p:sldId id="511" r:id="rId6"/>
    <p:sldId id="628" r:id="rId7"/>
    <p:sldId id="494" r:id="rId8"/>
    <p:sldId id="668" r:id="rId9"/>
    <p:sldId id="652" r:id="rId10"/>
    <p:sldId id="616" r:id="rId11"/>
    <p:sldId id="620" r:id="rId12"/>
    <p:sldId id="641" r:id="rId13"/>
    <p:sldId id="6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3399"/>
    <a:srgbClr val="0066CC"/>
    <a:srgbClr val="003300"/>
    <a:srgbClr val="808000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074" autoAdjust="0"/>
    <p:restoredTop sz="94434" autoAdjust="0"/>
  </p:normalViewPr>
  <p:slideViewPr>
    <p:cSldViewPr>
      <p:cViewPr varScale="1">
        <p:scale>
          <a:sx n="66" d="100"/>
          <a:sy n="66" d="100"/>
        </p:scale>
        <p:origin x="-12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530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416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76D14A-A52D-4A07-8B71-A54AB5D32476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61DB2-48E9-4697-8C15-214B6A67F9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888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550" y="266700"/>
            <a:ext cx="8324850" cy="11049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1790700"/>
            <a:ext cx="3810000" cy="4381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05400" y="1790700"/>
            <a:ext cx="3810000" cy="21145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05400" y="4057650"/>
            <a:ext cx="3810000" cy="21145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2766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7010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1328E4C-5C60-45B9-A2FC-FB1A7E8CFA2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0855076"/>
      </p:ext>
    </p:extLst>
  </p:cSld>
  <p:clrMapOvr>
    <a:masterClrMapping/>
  </p:clrMapOvr>
  <p:transition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D73D566-60DA-4F6D-9461-F83B94B4479A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32214810"/>
      </p:ext>
    </p:extLst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2BB446A-921C-4739-85E9-BF418A7909AA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0B6EAD6-4445-48D6-8790-E81B35F24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>
    <p:wipe/>
  </p:transition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0.sld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1.sld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2.sld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3.sldx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2.sld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3.sld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4.sld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5.sldx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4" Type="http://schemas.openxmlformats.org/officeDocument/2006/relationships/package" Target="../embeddings/______Microsoft_Office_PowerPoint6.sld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7.sld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8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9.sld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uchportal.ru/_ld/618/502773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6401" cy="695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4282" y="2276872"/>
            <a:ext cx="8929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00" b="1" dirty="0" smtClean="0">
              <a:solidFill>
                <a:srgbClr val="8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ctr"/>
            <a:r>
              <a:rPr lang="ru-RU" sz="26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ОРГАНИЗАЦИЯ РАЗВИВАЮЩЕЙ </a:t>
            </a:r>
          </a:p>
          <a:p>
            <a:pPr algn="ctr"/>
            <a:r>
              <a:rPr lang="ru-RU" sz="2600" b="1" dirty="0" smtClean="0">
                <a:solidFill>
                  <a:srgbClr val="8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ПРЕДМЕТНО-ПРОСТРАНСТВЕННОЙ  СРЕДЫ»</a:t>
            </a:r>
            <a:endParaRPr lang="ru-RU" sz="26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27018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/>
          <p:cNvGraphicFramePr>
            <a:graphicFrameLocks noChangeAspect="1"/>
          </p:cNvGraphicFramePr>
          <p:nvPr/>
        </p:nvGraphicFramePr>
        <p:xfrm>
          <a:off x="-32887" y="0"/>
          <a:ext cx="9144000" cy="6858000"/>
        </p:xfrm>
        <a:graphic>
          <a:graphicData uri="http://schemas.openxmlformats.org/presentationml/2006/ole">
            <p:oleObj spid="_x0000_s353317" name="Слайд" r:id="rId3" imgW="4570610" imgH="3427482" progId="PowerPoint.Slide.12">
              <p:embed/>
            </p:oleObj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486570" y="1666076"/>
            <a:ext cx="7624543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9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Разделение </a:t>
            </a:r>
            <a:r>
              <a:rPr lang="ru-RU" sz="19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пространства на </a:t>
            </a:r>
            <a:r>
              <a:rPr lang="ru-RU" sz="19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полифункциональных </a:t>
            </a:r>
            <a:r>
              <a:rPr lang="ru-RU" sz="19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части-зоны: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зона для спокойной деятельности;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зоны для деятельности с экстенсивным использованием пространства (активным движением, возведением крупных игровых построек и т.п.);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рабочей зоны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реализации этого способа важно соблюдение </a:t>
            </a:r>
            <a:r>
              <a:rPr lang="ru-RU" sz="19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следующих условий</a:t>
            </a:r>
            <a:r>
              <a:rPr lang="ru-RU" sz="1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частей изменяться по объёму, иметь подвижные трансформируемые границы зон;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рабочей зоны должно включать части для занятий (с большим рабочим столом или несколькими столами) и пространства для свободной самостоятельной деятельности нитеобразно;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наличие низких стеллажей, шкафчиков, пространства для сюжетной игры, опытов и экспериментирования, настольных игр и дидактических упражнений, конструирования, ручного труда и изобразительной деятельности, книжного уголка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241635"/>
            <a:ext cx="63367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СПОСОБ.</a:t>
            </a:r>
          </a:p>
        </p:txBody>
      </p:sp>
    </p:spTree>
    <p:extLst>
      <p:ext uri="{BB962C8B-B14F-4D97-AF65-F5344CB8AC3E}">
        <p14:creationId xmlns:p14="http://schemas.microsoft.com/office/powerpoint/2010/main" xmlns="" val="300529464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9833928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57416" name="Слайд" r:id="rId3" imgW="4570610" imgH="3427482" progId="PowerPoint.Slide.12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918055"/>
            <a:ext cx="910864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«Игровой </a:t>
            </a:r>
            <a:r>
              <a:rPr lang="ru-RU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(обеспечивает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организацию самостоятельных сюжетно-ролевых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игр).</a:t>
            </a:r>
            <a:endParaRPr lang="ru-RU" b="1" dirty="0" smtClean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fontAlgn="base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</a:t>
            </a:r>
            <a:r>
              <a:rPr lang="ru-RU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коммуникативное направление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(обеспечивает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социализацию детей):</a:t>
            </a:r>
          </a:p>
          <a:p>
            <a:pPr algn="just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-центр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 (сюжетно – ролевые игры);</a:t>
            </a:r>
          </a:p>
          <a:p>
            <a:pPr algn="just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-центр ПДД;</a:t>
            </a:r>
          </a:p>
          <a:p>
            <a:pPr algn="just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«уголок уединения».</a:t>
            </a:r>
          </a:p>
          <a:p>
            <a:pPr marL="342900" indent="-342900" algn="just" fontAlgn="base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направление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(обеспечивает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</a:t>
            </a:r>
          </a:p>
          <a:p>
            <a:pPr algn="just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детей):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центр конструктивной деятельности или строительства;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«кубики»;</a:t>
            </a:r>
          </a:p>
          <a:p>
            <a:pPr algn="just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центр сенсорно-моторного развития;</a:t>
            </a:r>
          </a:p>
          <a:p>
            <a:pPr algn="just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центр песка/воды.</a:t>
            </a:r>
          </a:p>
          <a:p>
            <a:pPr marL="342900" indent="-342900" algn="just" fontAlgn="base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Речевое направление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(обеспечивающий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литературное развитие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дошкольников):</a:t>
            </a:r>
          </a:p>
          <a:p>
            <a:pPr algn="just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-центр театрализации;</a:t>
            </a:r>
          </a:p>
          <a:p>
            <a:pPr algn="just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-центр «Книга и иллюстрации».</a:t>
            </a:r>
          </a:p>
          <a:p>
            <a:pPr marL="342900" indent="-342900" algn="just" fontAlgn="base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 – эстетическое направление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(обеспечивает решение задач </a:t>
            </a:r>
          </a:p>
          <a:p>
            <a:pPr algn="just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детей): </a:t>
            </a:r>
          </a:p>
          <a:p>
            <a:pPr algn="just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-центр «Маленький художник» или «Умелые руки».</a:t>
            </a:r>
          </a:p>
          <a:p>
            <a:pPr marL="342900" indent="-342900" algn="just" fontAlgn="base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направление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обеспечивающей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двигательную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организацию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здоровьесберегающую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детей):</a:t>
            </a:r>
          </a:p>
          <a:p>
            <a:pPr algn="just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центр спорта или развития движений.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5110"/>
            <a:ext cx="75963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СПОСОБ.</a:t>
            </a:r>
            <a:r>
              <a:rPr lang="ru-RU" sz="28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518088"/>
            <a:ext cx="9108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ЦЕНТРОВ АКТИВНОСТИ:</a:t>
            </a:r>
            <a:endParaRPr lang="ru-RU" sz="2000" b="1" u="sng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890172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099" name="Object 3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78912" name="Слайд" r:id="rId3" imgW="4570610" imgH="3427482" progId="PowerPoint.Slide.12">
              <p:embed/>
            </p:oleObj>
          </a:graphicData>
        </a:graphic>
      </p:graphicFrame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500166" y="1500174"/>
            <a:ext cx="7643834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01600" lvl="0" indent="-34290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-иметь привлекательный вид;</a:t>
            </a:r>
          </a:p>
          <a:p>
            <a:pPr marL="342900" marR="101600" lvl="0" indent="-34290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-выступать в роли естественного фона жизни ребенка;</a:t>
            </a:r>
          </a:p>
          <a:p>
            <a:pPr marL="342900" marR="101600" lvl="0" indent="-34290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-снимать утомляемость;</a:t>
            </a:r>
          </a:p>
          <a:p>
            <a:pPr marL="342900" marR="101600" lvl="0" indent="-34290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-положительно влиять на эмоциональное состояние;</a:t>
            </a:r>
          </a:p>
          <a:p>
            <a:pPr marL="342900" marR="101600" lvl="0" indent="-34290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-помогать ребенку индивидуально познавать окружающий мир;</a:t>
            </a:r>
          </a:p>
          <a:p>
            <a:pPr marL="342900" marR="101600" lvl="0" indent="-34290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-давать возможность ребенку заниматься самостоятельной деятельностью;</a:t>
            </a:r>
          </a:p>
          <a:p>
            <a:pPr marL="342900" marR="101600" lvl="0" indent="-34290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-ориентироваться на «зону ближайшего развития»;</a:t>
            </a:r>
          </a:p>
          <a:p>
            <a:pPr marL="342900" marR="101600" lvl="0" indent="-34290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-содержать предметы и материалы известные детям, для самостоятельной деятельности, а также </a:t>
            </a:r>
          </a:p>
          <a:p>
            <a:pPr marL="342900" marR="101600" lvl="0" indent="-34290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для деятельности со сверстниками;</a:t>
            </a:r>
          </a:p>
          <a:p>
            <a:pPr marL="342900" marR="101600" lvl="0" indent="-34290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-содержать предметы и материалы предметы и материалы, которыми дети будут овладевать в </a:t>
            </a:r>
          </a:p>
          <a:p>
            <a:pPr marL="342900" marR="101600" lvl="0" indent="-34290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совместной деятельности с педагогом;</a:t>
            </a:r>
          </a:p>
          <a:p>
            <a:pPr marL="342900" marR="101600" lvl="0" indent="-34290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-содержать совсем незнакомые предметы и материалы;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обеспечивать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возможность педагогам ДОУ эффективно развивать индивидуальность каждого ребенка с учетом его склонностей, интересов, уровня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активности;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иметь характер открытой, незамкнутой системы;</a:t>
            </a:r>
          </a:p>
          <a:p>
            <a:pPr fontAlgn="base"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соблюдать принцип интеграции образовательных областей;</a:t>
            </a:r>
          </a:p>
          <a:p>
            <a:pPr fontAlgn="base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учитывать возрастные возможности и психологические особенности детей, на которую нацелена данная среда;</a:t>
            </a:r>
          </a:p>
          <a:p>
            <a:pPr fontAlgn="base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решать программные образовательные задачи не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только в совместной деятельности взрослого и детей, но и в самостоятельной деятельности детей, а также при проведении режимных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моментов;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учитывать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психологические основы конструктивного взаимодействия участников воспитательно-образовательного процесса, дизайн  современной среды дошкольного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учреждения.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214290"/>
            <a:ext cx="75723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Предметно-пространственная развивающей среда должна:</a:t>
            </a:r>
            <a:endParaRPr lang="ru-RU" sz="24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8628795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501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555010" name="Слайд" r:id="rId3" imgW="4570610" imgH="3427482" progId="PowerPoint.Slide.12">
              <p:embed/>
            </p:oleObj>
          </a:graphicData>
        </a:graphic>
      </p:graphicFrame>
      <p:sp>
        <p:nvSpPr>
          <p:cNvPr id="555011" name="Rectangle 3"/>
          <p:cNvSpPr>
            <a:spLocks noChangeArrowheads="1"/>
          </p:cNvSpPr>
          <p:nvPr/>
        </p:nvSpPr>
        <p:spPr bwMode="auto">
          <a:xfrm>
            <a:off x="1619672" y="1478389"/>
            <a:ext cx="72008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Созданные условия обеспечат развитие ребенка по пяти основным направлениям развития: физическое, художественно - эстетическое, познавательное, речевое, социально - коммуникативное. ППРС не может быть построена окончательно. При ее организации необходима сложная, многоплановая деятельность всех участников образовательного процесса.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формировании РППС важно учитывать актуальные требования к организации воспитательно-образовательного процесса. Оборудование и материалы, наглядные пособия, которые отбирает педагог, должны соответствовать Перечню средств воспитания и обучения.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50227" name="Слайд" r:id="rId3" imgW="4570610" imgH="3427482" progId="PowerPoint.Slide.12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857752" y="2285992"/>
            <a:ext cx="40719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Отношение </a:t>
            </a:r>
            <a:r>
              <a:rPr lang="ru-RU" dirty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государства в этом вопросе отражено в </a:t>
            </a:r>
            <a:r>
              <a:rPr lang="ru-RU" b="1" dirty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Законе Российской Федерации «Об </a:t>
            </a:r>
            <a:r>
              <a:rPr lang="ru-RU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образовании в Российской Федерации» </a:t>
            </a:r>
            <a:r>
              <a:rPr lang="ru-RU" dirty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№ 273-ФЗ [3] и вступившим в силу с 1 января 2014г </a:t>
            </a:r>
            <a:r>
              <a:rPr lang="ru-RU" b="1" dirty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ФГОС ДО</a:t>
            </a:r>
            <a:r>
              <a:rPr lang="ru-RU" dirty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от 14.11.2013г [2], говорится о «…создании социальной ситуации развития для участников образовательных отношений, включая создание образовательной среды</a:t>
            </a:r>
            <a:r>
              <a:rPr lang="ru-RU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». </a:t>
            </a:r>
            <a:endParaRPr lang="ru-RU" dirty="0" smtClean="0">
              <a:solidFill>
                <a:srgbClr val="8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0"/>
            <a:ext cx="764383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современного общества предъявляет новые требования ко всем образовательным учреждениям, в том числе и к дошкольным организациям, поскольку дошкольное образование, в данное время является первой ступенью в системе непрерывного образования. 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5786454"/>
            <a:ext cx="76438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Т.о. эти изменения коснулись не только подходов к вариативности примерных образовательных программ и инновационным преобразованиям, но и к организации всего образовательного процесса. </a:t>
            </a:r>
            <a:endParaRPr lang="ru-RU" dirty="0"/>
          </a:p>
        </p:txBody>
      </p:sp>
      <p:pic>
        <p:nvPicPr>
          <p:cNvPr id="50182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289660">
            <a:off x="924106" y="1826319"/>
            <a:ext cx="1879188" cy="2642502"/>
          </a:xfrm>
          <a:prstGeom prst="rect">
            <a:avLst/>
          </a:prstGeom>
          <a:noFill/>
          <a:ln w="9525">
            <a:solidFill>
              <a:srgbClr val="0066CC"/>
            </a:solidFill>
            <a:miter lim="800000"/>
            <a:headEnd/>
            <a:tailEnd/>
          </a:ln>
          <a:effectLst/>
        </p:spPr>
      </p:pic>
      <p:pic>
        <p:nvPicPr>
          <p:cNvPr id="50183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70098">
            <a:off x="2695657" y="2773336"/>
            <a:ext cx="1785950" cy="251533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69015002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51250" name="Слайд" r:id="rId3" imgW="4570610" imgH="3427482" progId="PowerPoint.Slide.12">
              <p:embed/>
            </p:oleObj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907704" y="2132856"/>
            <a:ext cx="673396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 образовательной средой подразумевается весь комплекс условий, который обеспечивает развитие детей в дошкольной образовательной организации, в том числе, развивающая предметно-пространственная среда, взаимодействие между педагогами и детьми, детская игра, развивающее предметное содержание образовательных областей и другие условия, перечисленные в стандарте».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43010" y="357166"/>
            <a:ext cx="7500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Комментариях 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Минобрнауки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[1] говорится, что: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06491303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54322" name="Слайд" r:id="rId3" imgW="4570610" imgH="3427482" progId="PowerPoint.Slide.12">
              <p:embed/>
            </p:oleObj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428728" y="1795076"/>
            <a:ext cx="7715272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01600" lvl="0" indent="-342900">
              <a:spcAft>
                <a:spcPts val="0"/>
              </a:spcAft>
              <a:buSzPts val="1000"/>
              <a:buFont typeface="Wingdings" pitchFamily="2" charset="2"/>
              <a:buChar char="ü"/>
              <a:tabLst>
                <a:tab pos="457200" algn="l"/>
              </a:tabLst>
            </a:pPr>
            <a:r>
              <a:rPr lang="ru-RU" sz="17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Письмо </a:t>
            </a:r>
            <a:r>
              <a:rPr lang="ru-RU" sz="17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Минобразования РФ от 17.05.1995 № 61/19-12 «О психолого-педагогических требованиях к играм и игрушкам в современных условиях» (Текст документа по состоянию  на июль 2011 года)</a:t>
            </a:r>
          </a:p>
          <a:p>
            <a:pPr marL="342900" marR="101600" lvl="0" indent="-342900">
              <a:spcAft>
                <a:spcPts val="0"/>
              </a:spcAft>
              <a:buSzPts val="1000"/>
              <a:buFont typeface="Wingdings" pitchFamily="2" charset="2"/>
              <a:buChar char="ü"/>
              <a:tabLst>
                <a:tab pos="457200" algn="l"/>
              </a:tabLst>
            </a:pPr>
            <a:r>
              <a:rPr lang="ru-RU" sz="17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Письмо Минобразования РФ от 15 марта 2004 г. № 03-51-46ин/14-03 «Примерные требования к содержанию развивающей среды детей дошкольного возраста, воспитывающихся в семье»</a:t>
            </a:r>
          </a:p>
          <a:p>
            <a:pPr marL="342900" marR="101600" lvl="0" indent="-342900">
              <a:spcAft>
                <a:spcPts val="0"/>
              </a:spcAft>
              <a:buSzPts val="1000"/>
              <a:buFont typeface="Wingdings" pitchFamily="2" charset="2"/>
              <a:buChar char="ü"/>
              <a:tabLst>
                <a:tab pos="457200" algn="l"/>
              </a:tabLst>
            </a:pPr>
            <a:r>
              <a:rPr lang="ru-RU" sz="17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Федеральный закон РФ от 29 декабря 2010 г. № 436-ФЗ  «О защите детей от информации, причиняющей вред их здоровью и развитию»                     (в ред. Федерального закона от 28.07.2012 № 139-ФЗ</a:t>
            </a:r>
            <a:r>
              <a:rPr lang="ru-RU" sz="17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ru-RU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01600" lvl="0" indent="-342900">
              <a:spcAft>
                <a:spcPts val="0"/>
              </a:spcAft>
              <a:buSzPts val="1000"/>
              <a:buFont typeface="Wingdings" pitchFamily="2" charset="2"/>
              <a:buChar char="ü"/>
              <a:tabLst>
                <a:tab pos="457200" algn="l"/>
              </a:tabLst>
            </a:pPr>
            <a:r>
              <a:rPr lang="ru-RU" sz="17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Указ Президента РФ от 01.06.2012 № 761 «О Национальной стратегии действий в интересах детей на 2012-2017 годы</a:t>
            </a:r>
            <a:r>
              <a:rPr lang="ru-RU" sz="17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  <a:endParaRPr lang="ru-RU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01600" lvl="0" indent="-342900">
              <a:spcAft>
                <a:spcPts val="0"/>
              </a:spcAft>
              <a:buSzPts val="1000"/>
              <a:buFont typeface="Wingdings" pitchFamily="2" charset="2"/>
              <a:buChar char="ü"/>
              <a:tabLst>
                <a:tab pos="457200" algn="l"/>
              </a:tabLst>
            </a:pPr>
            <a:r>
              <a:rPr lang="ru-RU" sz="17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Приказ </a:t>
            </a:r>
            <a:r>
              <a:rPr lang="ru-RU" sz="17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Минобрнауки</a:t>
            </a:r>
            <a:r>
              <a:rPr lang="ru-RU" sz="17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России от 17 октября 2013 г. № 1155 «Об утверждении федерального государственного образовательного стандарта дошкольного образования». Зарегистрирован в Минюсте РФ от 14 ноября 2013 г. № </a:t>
            </a:r>
            <a:r>
              <a:rPr lang="ru-RU" sz="17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30384.</a:t>
            </a:r>
            <a:endParaRPr lang="ru-RU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01600" lvl="0" indent="-342900">
              <a:spcAft>
                <a:spcPts val="0"/>
              </a:spcAft>
              <a:buSzPts val="1000"/>
              <a:buFont typeface="Wingdings" pitchFamily="2" charset="2"/>
              <a:buChar char="ü"/>
              <a:tabLst>
                <a:tab pos="457200" algn="l"/>
              </a:tabLst>
            </a:pPr>
            <a:r>
              <a:rPr lang="ru-RU" sz="17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Постановление Главного государственного санитарного врача РФ  от 15.05.2013 № 26 «Об утверждении СанПиН 2.4.1.3049-13 «Санитарно-эпидемиологические требования к устройству, содержанию и организации режима работы дошкольных образовательных организаций</a:t>
            </a:r>
            <a:r>
              <a:rPr lang="ru-RU" sz="17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  <a:endParaRPr lang="ru-RU" sz="17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214290"/>
            <a:ext cx="757239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01600" algn="just">
              <a:spcAft>
                <a:spcPts val="0"/>
              </a:spcAft>
            </a:pPr>
            <a:r>
              <a:rPr lang="ru-RU" sz="22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создании предметно-развивающей среды необходимо учитывать следующие нормативные документы:</a:t>
            </a:r>
            <a:endParaRPr lang="ru-RU" sz="2200" b="1" dirty="0">
              <a:solidFill>
                <a:srgbClr val="8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549922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/>
          <p:cNvGraphicFramePr>
            <a:graphicFrameLocks noChangeAspect="1"/>
          </p:cNvGraphicFramePr>
          <p:nvPr>
            <p:extLst/>
          </p:nvPr>
        </p:nvGraphicFramePr>
        <p:xfrm>
          <a:off x="9485" y="0"/>
          <a:ext cx="9144000" cy="6858000"/>
        </p:xfrm>
        <a:graphic>
          <a:graphicData uri="http://schemas.openxmlformats.org/presentationml/2006/ole">
            <p:oleObj spid="_x0000_s237618" name="Слайд" r:id="rId3" imgW="4570610" imgH="3427482" progId="PowerPoint.Slide.12">
              <p:embed/>
            </p:oleObj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643010" y="2333685"/>
            <a:ext cx="750099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01600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3.3.1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Развивающая предметно-пространственная среда обеспечивает максимальную реализацию образовательного потенциала Организации…</a:t>
            </a:r>
          </a:p>
          <a:p>
            <a:pPr marR="101600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3.3.2. Развивающая предметно-пространственная среда Организации (группы, участка) должна обеспечивать возможность общения и совместной деятельности детей (в том числе детей разного возраста) и взрослых,  двигательной активности детей, а также возможности для уединения.</a:t>
            </a:r>
          </a:p>
          <a:p>
            <a:pPr marR="101600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3.3.3. Развивающая предметно-пространственная среда…должна обеспечивать:</a:t>
            </a:r>
          </a:p>
          <a:p>
            <a:pPr marR="101600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реализацию различных образовательных программ;</a:t>
            </a:r>
          </a:p>
          <a:p>
            <a:pPr marR="101600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учет национально-культурных, климатических условий, в которых осуществляется образовательная деятельность;</a:t>
            </a:r>
          </a:p>
          <a:p>
            <a:pPr marR="101600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учет возрастных особенностей детей.</a:t>
            </a:r>
          </a:p>
          <a:p>
            <a:pPr marR="101600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3.3.4. Развивающая предметно-пространственная среда должна быть содержательно насыщенной, трансформируемой, полифункциональной, вариативной, доступной и безопасной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1500174"/>
            <a:ext cx="7715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01600" algn="just">
              <a:spcAft>
                <a:spcPts val="0"/>
              </a:spcAft>
            </a:pPr>
            <a:r>
              <a:rPr lang="ru-RU" sz="24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ФГОС ДО. Требования к развивающей предметно-пространственной среде:</a:t>
            </a:r>
            <a:endParaRPr lang="ru-RU" sz="2400" dirty="0">
              <a:solidFill>
                <a:srgbClr val="8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0407565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66662" name="Слайд" r:id="rId3" imgW="4570610" imgH="3427482" progId="PowerPoint.Slide.12">
              <p:embed/>
            </p:oleObj>
          </a:graphicData>
        </a:graphic>
      </p:graphicFrame>
      <p:graphicFrame>
        <p:nvGraphicFramePr>
          <p:cNvPr id="5" name="Object 1"/>
          <p:cNvGraphicFramePr>
            <a:graphicFrameLocks noChangeAspect="1"/>
          </p:cNvGraphicFramePr>
          <p:nvPr/>
        </p:nvGraphicFramePr>
        <p:xfrm>
          <a:off x="-32887" y="0"/>
          <a:ext cx="9144000" cy="6858000"/>
        </p:xfrm>
        <a:graphic>
          <a:graphicData uri="http://schemas.openxmlformats.org/presentationml/2006/ole">
            <p:oleObj spid="_x0000_s366663" name="Слайд" r:id="rId4" imgW="4570610" imgH="3427482" progId="PowerPoint.Slide.12">
              <p:embed/>
            </p:oleObj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452398" y="1628800"/>
            <a:ext cx="7740352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+mj-lt"/>
              <a:buAutoNum type="arabicPeriod"/>
            </a:pPr>
            <a:r>
              <a:rPr lang="ru-RU" sz="17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СОЦИАЛЬНЫЙ.</a:t>
            </a:r>
            <a:endParaRPr lang="ru-RU" sz="1700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критериями этого компонента являются: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хорошее, весёлое настроение;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к воспитателю как руководителю процесса;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дружеская атмосфера, которая способствует совместной деятельности детей и поощряет сотрудничество;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задействованность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всех субъектов среды в образовательном процессе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 startAt="2"/>
            </a:pPr>
            <a:r>
              <a:rPr lang="ru-RU" sz="17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ПРОСТРАНСТВЕННО-ПРЕДМЕТНЫЙ.</a:t>
            </a:r>
            <a:endParaRPr lang="ru-RU" sz="1700" dirty="0" smtClean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быть гибкой настолько, что и ребёнок и воспитатель могли управлять ею при необходимости.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ребёнка должна быть возможность легко переходить от одной деятельности к другой и любые её виды должны быть частью одного целостного процесса;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 обязана быть комплексной и сложной, включать в себя множество различных элементов, помогающих ребёнку развиваться и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познавать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+mj-lt"/>
              <a:buAutoNum type="arabicPeriod" startAt="3"/>
            </a:pPr>
            <a:r>
              <a:rPr lang="ru-RU" sz="17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ПСИХОДИДАКТИЧЕСКИЙ.</a:t>
            </a:r>
          </a:p>
          <a:p>
            <a:pPr algn="just"/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развивающих возможностей ребенка – это оптимальная организация системы связей между всеми элементами образовательной среды, которые должны обеспечивать комплекс возможностей для личностного саморазвития.</a:t>
            </a:r>
            <a:endParaRPr lang="ru-RU" sz="17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52398" y="522013"/>
            <a:ext cx="73448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ППРС</a:t>
            </a:r>
          </a:p>
        </p:txBody>
      </p:sp>
    </p:spTree>
    <p:extLst>
      <p:ext uri="{BB962C8B-B14F-4D97-AF65-F5344CB8AC3E}">
        <p14:creationId xmlns:p14="http://schemas.microsoft.com/office/powerpoint/2010/main" xmlns="" val="3724304428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72079" name="Слайд" r:id="rId3" imgW="4570610" imgH="3427482" progId="PowerPoint.Slide.12">
              <p:embed/>
            </p:oleObj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643042" y="2000240"/>
            <a:ext cx="71438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0160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u="sng" dirty="0"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ru-RU" sz="2000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Информационная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каждый предмет несет определенные сведения об окружающем мире, становится средством передачи социального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опыта.</a:t>
            </a:r>
          </a:p>
          <a:p>
            <a:pPr marR="10160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Стимулирующая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должна быть мобильной и динамичной. В ее организации педагогу необходимо учитывать «зону ближайшего развития», возрастные, индивидуальные особенности ребенка, его потребности, стремления и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способности.</a:t>
            </a:r>
          </a:p>
          <a:p>
            <a:pPr marR="10160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Развивающая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сочетание традиционных и новых, необычных компонентов, что обеспечивает преемственность развития деятельности от простых ее форм к более сложным.</a:t>
            </a:r>
          </a:p>
          <a:p>
            <a:pPr marR="101600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285728"/>
            <a:ext cx="76438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01600">
              <a:spcAft>
                <a:spcPts val="0"/>
              </a:spcAft>
            </a:pPr>
            <a:r>
              <a:rPr lang="ru-RU" sz="24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ФУНКЦИИ </a:t>
            </a:r>
          </a:p>
          <a:p>
            <a:pPr marR="101600">
              <a:spcAft>
                <a:spcPts val="0"/>
              </a:spcAft>
            </a:pPr>
            <a:r>
              <a:rPr lang="ru-RU" sz="24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предметно – пространственной развивающей  среды</a:t>
            </a:r>
            <a:endParaRPr lang="ru-RU" sz="2400" dirty="0">
              <a:solidFill>
                <a:srgbClr val="8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6919438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654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95277" name="Слайд" r:id="rId3" imgW="4570610" imgH="3427482" progId="PowerPoint.Slide.12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19672" y="2132856"/>
            <a:ext cx="723800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соответствии с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ФГОС ДО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 каждой группе детского сада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предметно-пространственная развивающая среда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ППРС),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должна провоцировать  ребенка на свободный выбор того или иного вида деятельности. </a:t>
            </a:r>
          </a:p>
          <a:p>
            <a:pPr algn="just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ППРС в группе представлена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центрами активности.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082347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87100" name="Слайд" r:id="rId3" imgW="4570610" imgH="3427482" progId="PowerPoint.Slide.12">
              <p:embed/>
            </p:oleObj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475656" y="1674067"/>
            <a:ext cx="76683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задачей воспитания дошкольников являются создание у детей чувства эмоционального комфорта и психологической защищённости. </a:t>
            </a:r>
          </a:p>
          <a:p>
            <a:pPr marL="342900" indent="-342900" algn="just" fontAlgn="base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Обстановку в группах создали т. о., чтобы предоставить ребенку возможность самостоятельно делать выбор. </a:t>
            </a:r>
          </a:p>
          <a:p>
            <a:pPr marL="342900" indent="-342900" algn="just" fontAlgn="base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Помещение группы разделено на несколько центров, в каждом из которых содержится достаточное количество материалов для познания, исследования в разных областях деятельности и для игры.</a:t>
            </a:r>
          </a:p>
          <a:p>
            <a:pPr algn="just" fontAlgn="base"/>
            <a:r>
              <a:rPr lang="ru-RU" sz="2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Целенаправленно </a:t>
            </a:r>
            <a:r>
              <a:rPr lang="ru-RU" sz="2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организованная </a:t>
            </a:r>
            <a:r>
              <a:rPr lang="ru-RU" sz="2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ППРС в </a:t>
            </a:r>
            <a:r>
              <a:rPr lang="ru-RU" sz="2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 играет большую роль в развитии и воспитании </a:t>
            </a:r>
            <a:r>
              <a:rPr lang="ru-RU" sz="2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ребёнка, вызывает </a:t>
            </a:r>
            <a:r>
              <a:rPr lang="ru-RU" sz="2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чувство радости, эмоционально положительное отношение к детскому саду, желание посещать его, обогащает новыми впечатлениями, побуждает к активной творческой деятельности, способствует интеллектуальному и социальному развитию детей дошкольного возраста</a:t>
            </a:r>
            <a:r>
              <a:rPr lang="ru-RU" sz="2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313814"/>
            <a:ext cx="73803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ЦЕНТРЫ АКТИВНОСТИ ДЕТЕЙ</a:t>
            </a:r>
            <a:r>
              <a:rPr lang="ru-RU" sz="28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b="1" dirty="0" smtClean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</a:t>
            </a:r>
            <a:r>
              <a:rPr lang="ru-RU" sz="28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СПОСОБА ОРГАНИЗАЦИИ ППРС. </a:t>
            </a:r>
          </a:p>
        </p:txBody>
      </p:sp>
    </p:spTree>
    <p:extLst>
      <p:ext uri="{BB962C8B-B14F-4D97-AF65-F5344CB8AC3E}">
        <p14:creationId xmlns:p14="http://schemas.microsoft.com/office/powerpoint/2010/main" xmlns="" val="277369005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1940</TotalTime>
  <Words>934</Words>
  <Application>Microsoft Office PowerPoint</Application>
  <PresentationFormat>Экран (4:3)</PresentationFormat>
  <Paragraphs>105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Spring</vt:lpstr>
      <vt:lpstr>Слайд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Алёнушка</cp:lastModifiedBy>
  <cp:revision>217</cp:revision>
  <dcterms:created xsi:type="dcterms:W3CDTF">2013-03-21T16:37:20Z</dcterms:created>
  <dcterms:modified xsi:type="dcterms:W3CDTF">2022-04-25T18:56:40Z</dcterms:modified>
</cp:coreProperties>
</file>