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BC01EC-F3F6-40C0-BC6C-C54ED8AAE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3BBE25D-C3F5-43CE-9B4E-40676CBEAF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E162186-FB7D-4129-BC31-DAA635DF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B054E5-20C2-44FE-83C5-A81470D27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770C217-832B-4A34-B0A9-FE972973B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01752-6F02-41F0-B0DB-80E5DAE3F93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9191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A4EA64-766C-4FE5-9927-DB6AF70C9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228800C-5650-4065-8AB2-9B13832F56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22067BD-13C2-406D-879D-E57928511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A41631-62FD-4E19-8820-3A220493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3F468E-A4AA-418A-8F64-D001F412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8FC0B-4C45-4178-A29B-4CA126C30B8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2364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68D1A22-3F95-47E5-9121-0E3C54958C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898AF62-0B8F-4593-AE0D-F012A17D7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E289FC-D8D1-431B-B5D5-650CDACA9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ABA66A-6FD3-47A1-B86E-43C7F53F1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EFBDDB4-1901-42F6-8ED2-225DE3542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C2AF1-3914-4B6B-840D-AD2AEFB8544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6514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554327-B6B1-45E2-86D6-3F402FEDA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65062B-084A-4436-BFBE-E19051C94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0E69CE-27D6-4307-908B-07A3F002C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F76F02-5E0D-49FD-A882-DA2A70622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3F1316-329C-4EBD-A36C-EEC1AEE9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EF887-E5CA-4C7F-931D-D19A5A55F6D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3531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70FA61-7805-4215-8F41-8C319116C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D613BF-8C00-408D-853A-696525EE9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6F1E03-82C6-4125-9F41-6BCB137B6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40DDF0-6217-43C4-A504-4F60D7B89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5BCA40B-0567-4256-99D6-9E4BA9C46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D9F8C-F325-44A2-A82E-6CFA8B9BB42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5990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F433EA-D395-4390-BBD7-D5AA9D10B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5A24A67-5F8D-4F5B-9830-CFE7379D2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D2E0329-BE60-44B3-9966-0567010EC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BD88FDA-7CE7-4A65-B4B5-9076B1E0F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0208AB-14CF-4FC1-A07A-D75089CA4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779F25D-54FD-4A22-9C90-3A47EBCD5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53E0A-57DE-48C2-9C96-AAD721FB655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2008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7C3051-CAAE-41ED-8C0A-FFEB7D9A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0478C24-6B70-493E-8799-66B8C01B2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21A8FEB-ABF3-4E14-BF3A-0F812D85B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8EA6F67-511F-4D99-AF8E-285F09A17E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EDA2F7C-F9AA-4634-AF74-3898AC7560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87781A2-BE10-4DF8-A653-DFA1B3F0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232936C-6178-4646-8964-796418FA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41D5DF4-6D75-4CB6-BC17-862A627F6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A2A9D-0CAC-42E8-995B-AC61732ED83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741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71A5FC-661C-45C4-B480-B10D1ACF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EA66D11-EF8E-4138-8756-48CDB29F8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4C3408B-CAC0-425F-92EE-52B5F95D2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3D7DCFB-3326-4187-B8EA-D8A982499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4C8AB-46A0-4EDE-8B67-0C388BF4517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2758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7C3AD25-1ED8-4370-A5B3-37F317F4E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C0A342E-8541-4591-B404-8B74A392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7D45BC9-A330-44CD-856D-68872066B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FCC30-D9B4-440D-BCA7-9893731FDAE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2056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871AFF-B2D9-4A14-90CB-5B0847A46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349027-C7E4-450B-8603-EDFD2EB14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7E86E73-0B9C-42F4-8CDB-2D79362F5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1047AD6-BBD8-4878-B012-6EB77C609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1BC9F99-2666-46F2-B68D-0A7983AF2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EDF210C-3A8A-453F-9EA5-F73248FCB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73306-00F2-42BD-BE39-899AB320173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95691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7C5C8B-827F-463B-A8FB-C9F4AD9C1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428F94A-A124-4ECE-A62C-0C31DC14B5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F3DD19B-C3DD-4F64-AA7F-26F04D7D4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990AE6B-2F16-40E4-9274-96DD920F2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815C3E5-468B-413A-93E5-8EC654FD4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9729D53-26C2-499E-BAEA-6B32CC2BB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C4D24-76E7-4EB8-99E0-6682E1DC830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3589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9F8E8C69-0420-4BEC-9247-69B382ABE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C23D840A-087D-4B0A-9A1B-8C667DD736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145C8E4A-2B38-45F9-86CE-706149C4828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24F9F732-574A-4FF8-91A9-E4275922926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88B82F3E-F7F4-441B-BB6A-02378238108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B38E2F-783E-4249-B63B-80B2EF769AF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235BECFB-9B3C-49E3-B19A-BF52832CC496}"/>
              </a:ext>
            </a:extLst>
          </p:cNvPr>
          <p:cNvPicPr>
            <a:picLocks noGrp="1" noChangeArrowheads="1"/>
          </p:cNvPicPr>
          <p:nvPr>
            <p:ph type="ctr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AAC4A148-EA2E-4A68-83EC-F98F67D3C9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95288" y="333375"/>
            <a:ext cx="8569325" cy="63357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en-US" sz="3200" b="1" dirty="0" smtClean="0">
                <a:solidFill>
                  <a:srgbClr val="006600"/>
                </a:solidFill>
              </a:rPr>
              <a:t>Экспериментально-исследовательский</a:t>
            </a:r>
            <a:endParaRPr lang="ru-RU" altLang="en-US" sz="3200" b="1" dirty="0">
              <a:solidFill>
                <a:srgbClr val="00660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en-US" sz="3200" b="1" dirty="0">
                <a:solidFill>
                  <a:srgbClr val="006600"/>
                </a:solidFill>
              </a:rPr>
              <a:t> проект:</a:t>
            </a:r>
          </a:p>
          <a:p>
            <a:pPr>
              <a:lnSpc>
                <a:spcPct val="90000"/>
              </a:lnSpc>
            </a:pPr>
            <a:r>
              <a:rPr lang="ru-RU" altLang="en-US" sz="3200" b="1" i="1" dirty="0">
                <a:solidFill>
                  <a:srgbClr val="006600"/>
                </a:solidFill>
              </a:rPr>
              <a:t>«Зелёная грядка на подоконнике»</a:t>
            </a:r>
          </a:p>
          <a:p>
            <a:pPr>
              <a:lnSpc>
                <a:spcPct val="90000"/>
              </a:lnSpc>
            </a:pPr>
            <a:r>
              <a:rPr lang="ru-RU" altLang="en-US" sz="3200" b="1" i="1" dirty="0">
                <a:solidFill>
                  <a:srgbClr val="006600"/>
                </a:solidFill>
              </a:rPr>
              <a:t>(посадка лука-севка)</a:t>
            </a:r>
          </a:p>
          <a:p>
            <a:pPr>
              <a:lnSpc>
                <a:spcPct val="90000"/>
              </a:lnSpc>
            </a:pPr>
            <a:endParaRPr lang="ru-RU" altLang="en-US" sz="3200" dirty="0">
              <a:solidFill>
                <a:srgbClr val="006600"/>
              </a:solidFill>
            </a:endParaRPr>
          </a:p>
          <a:p>
            <a:pPr>
              <a:lnSpc>
                <a:spcPct val="90000"/>
              </a:lnSpc>
            </a:pPr>
            <a:endParaRPr lang="ru-RU" altLang="en-US" sz="3200" dirty="0">
              <a:solidFill>
                <a:srgbClr val="00660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en-US" sz="1800" b="1" dirty="0">
                <a:solidFill>
                  <a:srgbClr val="006600"/>
                </a:solidFill>
              </a:rPr>
              <a:t>Подготовительная группа № 11 ГБДОУ д/с №111</a:t>
            </a:r>
          </a:p>
          <a:p>
            <a:pPr>
              <a:lnSpc>
                <a:spcPct val="90000"/>
              </a:lnSpc>
            </a:pPr>
            <a:endParaRPr lang="ru-RU" altLang="en-US" sz="3200" dirty="0">
              <a:solidFill>
                <a:srgbClr val="006600"/>
              </a:solidFill>
            </a:endParaRPr>
          </a:p>
          <a:p>
            <a:pPr>
              <a:lnSpc>
                <a:spcPct val="90000"/>
              </a:lnSpc>
            </a:pPr>
            <a:endParaRPr lang="ru-RU" altLang="en-US" sz="3200" dirty="0">
              <a:solidFill>
                <a:srgbClr val="006600"/>
              </a:solidFill>
            </a:endParaRPr>
          </a:p>
          <a:p>
            <a:pPr>
              <a:lnSpc>
                <a:spcPct val="90000"/>
              </a:lnSpc>
            </a:pPr>
            <a:endParaRPr lang="ru-RU" altLang="en-US" sz="3200" dirty="0">
              <a:solidFill>
                <a:srgbClr val="006600"/>
              </a:solidFill>
            </a:endParaRPr>
          </a:p>
          <a:p>
            <a:pPr algn="l">
              <a:lnSpc>
                <a:spcPct val="90000"/>
              </a:lnSpc>
            </a:pPr>
            <a:r>
              <a:rPr lang="ru-RU" altLang="en-US" sz="1800" b="1" dirty="0">
                <a:solidFill>
                  <a:srgbClr val="006600"/>
                </a:solidFill>
              </a:rPr>
              <a:t>Руководители проекта:</a:t>
            </a:r>
          </a:p>
          <a:p>
            <a:pPr algn="l">
              <a:lnSpc>
                <a:spcPct val="90000"/>
              </a:lnSpc>
            </a:pPr>
            <a:r>
              <a:rPr lang="ru-RU" altLang="en-US" sz="1800" b="1" dirty="0">
                <a:solidFill>
                  <a:srgbClr val="006600"/>
                </a:solidFill>
              </a:rPr>
              <a:t>                                воспитатель Дегтярёва Ольга Владимировна</a:t>
            </a:r>
          </a:p>
          <a:p>
            <a:pPr algn="l">
              <a:lnSpc>
                <a:spcPct val="90000"/>
              </a:lnSpc>
            </a:pPr>
            <a:r>
              <a:rPr lang="ru-RU" altLang="en-US" sz="1800" b="1" dirty="0">
                <a:solidFill>
                  <a:srgbClr val="006600"/>
                </a:solidFill>
              </a:rPr>
              <a:t>                                учитель-логопед Хохлова Маргарита Сергеевна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>
            <a:extLst>
              <a:ext uri="{FF2B5EF4-FFF2-40B4-BE49-F238E27FC236}">
                <a16:creationId xmlns:a16="http://schemas.microsoft.com/office/drawing/2014/main" xmlns="" id="{CB112CAF-09A6-47B2-BEF3-747A7E9DC057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CB01457B-0E3E-4263-8D56-BFF4A6A916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742113"/>
          </a:xfrm>
        </p:spPr>
        <p:txBody>
          <a:bodyPr/>
          <a:lstStyle/>
          <a:p>
            <a:pPr algn="l"/>
            <a:r>
              <a:rPr lang="ru-RU" altLang="en-US" sz="1600" b="1" u="sng" dirty="0">
                <a:solidFill>
                  <a:srgbClr val="006600"/>
                </a:solidFill>
              </a:rPr>
              <a:t/>
            </a:r>
            <a:br>
              <a:rPr lang="ru-RU" altLang="en-US" sz="1600" b="1" u="sng" dirty="0">
                <a:solidFill>
                  <a:srgbClr val="006600"/>
                </a:solidFill>
              </a:rPr>
            </a:br>
            <a:r>
              <a:rPr lang="ru-RU" altLang="en-US" sz="1600" b="1" u="sng" dirty="0">
                <a:solidFill>
                  <a:srgbClr val="006600"/>
                </a:solidFill>
              </a:rPr>
              <a:t>Актуальность</a:t>
            </a:r>
            <a:r>
              <a:rPr lang="ru-RU" altLang="en-US" sz="1600" b="1" dirty="0">
                <a:solidFill>
                  <a:srgbClr val="006600"/>
                </a:solidFill>
              </a:rPr>
              <a:t> </a:t>
            </a:r>
            <a:r>
              <a:rPr lang="ru-RU" altLang="en-US" sz="1400" b="1" dirty="0">
                <a:solidFill>
                  <a:srgbClr val="006600"/>
                </a:solidFill>
              </a:rPr>
              <a:t>проведения заключается в соответствии лексической теме: «Труд людей весной», в необходимости потребления витаминов в весеннее время и приобщении детей к совместному труду.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600" b="1" u="sng" dirty="0">
                <a:solidFill>
                  <a:srgbClr val="006600"/>
                </a:solidFill>
              </a:rPr>
              <a:t>Практическая направленность</a:t>
            </a:r>
            <a:r>
              <a:rPr lang="ru-RU" altLang="en-US" sz="1400" b="1" dirty="0">
                <a:solidFill>
                  <a:srgbClr val="006600"/>
                </a:solidFill>
              </a:rPr>
              <a:t> заключается в том, что каждый ребенок может принять активное участие в посадке лука, уходе за ним и наблюдать за ростом овощной культуры.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600" b="1" u="sng" dirty="0">
                <a:solidFill>
                  <a:srgbClr val="006600"/>
                </a:solidFill>
              </a:rPr>
              <a:t>Цель:</a:t>
            </a:r>
            <a:r>
              <a:rPr lang="ru-RU" altLang="en-US" sz="1400" b="1" dirty="0">
                <a:solidFill>
                  <a:srgbClr val="006600"/>
                </a:solidFill>
              </a:rPr>
              <a:t> создание условий, необходимых для роста лука и наблюдение на практике за изменениями, происходящими с растением.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600" b="1" u="sng" dirty="0">
                <a:solidFill>
                  <a:srgbClr val="006600"/>
                </a:solidFill>
              </a:rPr>
              <a:t>Задачи:</a:t>
            </a:r>
            <a:r>
              <a:rPr lang="ru-RU" altLang="en-US" sz="1400" b="1" dirty="0">
                <a:solidFill>
                  <a:srgbClr val="006600"/>
                </a:solidFill>
              </a:rPr>
              <a:t/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600" b="1" i="1" dirty="0">
                <a:solidFill>
                  <a:srgbClr val="006600"/>
                </a:solidFill>
              </a:rPr>
              <a:t>Образовательные:</a:t>
            </a:r>
            <a:br>
              <a:rPr lang="ru-RU" altLang="en-US" sz="1600" b="1" i="1" dirty="0">
                <a:solidFill>
                  <a:srgbClr val="006600"/>
                </a:solidFill>
              </a:rPr>
            </a:br>
            <a:r>
              <a:rPr lang="ru-RU" altLang="en-US" sz="1600" b="1" i="1" dirty="0">
                <a:solidFill>
                  <a:srgbClr val="006600"/>
                </a:solidFill>
              </a:rPr>
              <a:t>                            </a:t>
            </a:r>
            <a:r>
              <a:rPr lang="ru-RU" altLang="en-US" sz="1400" b="1" dirty="0">
                <a:solidFill>
                  <a:srgbClr val="006600"/>
                </a:solidFill>
              </a:rPr>
              <a:t> расширять и углублять представления о луке;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закреплять представление о том, что для роста репчатого лука в домашних условиях  нужны свет, влага, тепло, почва;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закреплять знания детей об особенностях строения репчатого лука;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упражнять в правильных приёмах посадки луковиц и ухода за ним.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развивать любознательность, активность, инициативность в познавательной деятельности, умение делать выводы на основе своих наблюдений; 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600" b="1" i="1" dirty="0">
                <a:solidFill>
                  <a:srgbClr val="006600"/>
                </a:solidFill>
              </a:rPr>
              <a:t>Коррекционные:</a:t>
            </a:r>
            <a:r>
              <a:rPr lang="ru-RU" altLang="en-US" sz="1400" b="1" dirty="0">
                <a:solidFill>
                  <a:srgbClr val="006600"/>
                </a:solidFill>
              </a:rPr>
              <a:t> 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развивать диалогическую речь;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продолжать расширять  словарный запас детей;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закреплять умение подбирать омонимы и антонимы.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600" b="1" i="1" dirty="0">
                <a:solidFill>
                  <a:srgbClr val="006600"/>
                </a:solidFill>
              </a:rPr>
              <a:t>Воспитательные:</a:t>
            </a:r>
            <a:br>
              <a:rPr lang="ru-RU" altLang="en-US" sz="1600" b="1" i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воспитывать интерес к экспериментальной деятельности;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          воспитывать желание ухаживать за луком, выращенным </a:t>
            </a:r>
            <a:r>
              <a:rPr lang="ru-RU" altLang="en-US" sz="1400" b="1" dirty="0" smtClean="0">
                <a:solidFill>
                  <a:srgbClr val="006600"/>
                </a:solidFill>
              </a:rPr>
              <a:t>своими</a:t>
            </a:r>
            <a:br>
              <a:rPr lang="ru-RU" altLang="en-US" sz="1400" b="1" dirty="0" smtClean="0">
                <a:solidFill>
                  <a:srgbClr val="006600"/>
                </a:solidFill>
              </a:rPr>
            </a:br>
            <a:r>
              <a:rPr lang="ru-RU" altLang="en-US" sz="1400" b="1" dirty="0" smtClean="0">
                <a:solidFill>
                  <a:srgbClr val="006600"/>
                </a:solidFill>
              </a:rPr>
              <a:t>                                 руками</a:t>
            </a:r>
            <a:r>
              <a:rPr lang="ru-RU" altLang="en-US" sz="1400" b="1" dirty="0">
                <a:solidFill>
                  <a:srgbClr val="006600"/>
                </a:solidFill>
              </a:rPr>
              <a:t>;</a:t>
            </a:r>
            <a:br>
              <a:rPr lang="ru-RU" altLang="en-US" sz="1400" b="1" dirty="0">
                <a:solidFill>
                  <a:srgbClr val="006600"/>
                </a:solidFill>
              </a:rPr>
            </a:br>
            <a:r>
              <a:rPr lang="ru-RU" altLang="en-US" sz="1400" b="1" dirty="0">
                <a:solidFill>
                  <a:srgbClr val="006600"/>
                </a:solidFill>
              </a:rPr>
              <a:t>                       </a:t>
            </a:r>
            <a:r>
              <a:rPr lang="ru-RU" altLang="en-US" sz="1400" b="1" dirty="0" smtClean="0">
                <a:solidFill>
                  <a:srgbClr val="006600"/>
                </a:solidFill>
              </a:rPr>
              <a:t>           </a:t>
            </a:r>
            <a:r>
              <a:rPr lang="ru-RU" altLang="en-US" sz="1400" b="1" dirty="0">
                <a:solidFill>
                  <a:srgbClr val="006600"/>
                </a:solidFill>
              </a:rPr>
              <a:t>воспитывать умение работать в команде.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F94A99E0-91B3-445D-A530-E4E425450D96}"/>
              </a:ext>
            </a:extLst>
          </p:cNvPr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58788"/>
            <a:ext cx="9144000" cy="7316788"/>
          </a:xfrm>
          <a:noFill/>
          <a:ln/>
        </p:spPr>
      </p:pic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242D4287-3483-4411-8E0C-6BC13544E8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1550" y="-2692400"/>
            <a:ext cx="7138988" cy="8567738"/>
          </a:xfrm>
        </p:spPr>
        <p:txBody>
          <a:bodyPr/>
          <a:lstStyle/>
          <a:p>
            <a:pPr algn="l"/>
            <a:r>
              <a:rPr lang="ru-RU" altLang="en-US" sz="1600" b="1" u="sng">
                <a:solidFill>
                  <a:srgbClr val="006600"/>
                </a:solidFill>
              </a:rPr>
              <a:t/>
            </a:r>
            <a:br>
              <a:rPr lang="ru-RU" altLang="en-US" sz="1600" b="1" u="sng">
                <a:solidFill>
                  <a:srgbClr val="006600"/>
                </a:solidFill>
              </a:rPr>
            </a:br>
            <a:r>
              <a:rPr lang="ru-RU" altLang="en-US" sz="1600" b="1" u="sng">
                <a:solidFill>
                  <a:srgbClr val="006600"/>
                </a:solidFill>
              </a:rPr>
              <a:t/>
            </a:r>
            <a:br>
              <a:rPr lang="ru-RU" altLang="en-US" sz="1600" b="1" u="sng">
                <a:solidFill>
                  <a:srgbClr val="006600"/>
                </a:solidFill>
              </a:rPr>
            </a:br>
            <a:r>
              <a:rPr lang="ru-RU" altLang="en-US" sz="1600" b="1" u="sng">
                <a:solidFill>
                  <a:srgbClr val="006600"/>
                </a:solidFill>
              </a:rPr>
              <a:t/>
            </a:r>
            <a:br>
              <a:rPr lang="ru-RU" altLang="en-US" sz="1600" b="1" u="sng">
                <a:solidFill>
                  <a:srgbClr val="006600"/>
                </a:solidFill>
              </a:rPr>
            </a:br>
            <a:r>
              <a:rPr lang="ru-RU" altLang="en-US" sz="1600" b="1" u="sng">
                <a:solidFill>
                  <a:srgbClr val="006600"/>
                </a:solidFill>
              </a:rPr>
              <a:t/>
            </a:r>
            <a:br>
              <a:rPr lang="ru-RU" altLang="en-US" sz="1600" b="1" u="sng">
                <a:solidFill>
                  <a:srgbClr val="006600"/>
                </a:solidFill>
              </a:rPr>
            </a:br>
            <a:r>
              <a:rPr lang="ru-RU" altLang="en-US" sz="1600" b="1" u="sng">
                <a:solidFill>
                  <a:srgbClr val="006600"/>
                </a:solidFill>
              </a:rPr>
              <a:t/>
            </a:r>
            <a:br>
              <a:rPr lang="ru-RU" altLang="en-US" sz="1600" b="1" u="sng">
                <a:solidFill>
                  <a:srgbClr val="006600"/>
                </a:solidFill>
              </a:rPr>
            </a:br>
            <a:r>
              <a:rPr lang="ru-RU" altLang="en-US" sz="1600" b="1" u="sng">
                <a:solidFill>
                  <a:srgbClr val="006600"/>
                </a:solidFill>
              </a:rPr>
              <a:t/>
            </a:r>
            <a:br>
              <a:rPr lang="ru-RU" altLang="en-US" sz="1600" b="1" u="sng">
                <a:solidFill>
                  <a:srgbClr val="006600"/>
                </a:solidFill>
              </a:rPr>
            </a:br>
            <a:r>
              <a:rPr lang="ru-RU" altLang="en-US" sz="1800" b="1" u="sng">
                <a:solidFill>
                  <a:srgbClr val="006600"/>
                </a:solidFill>
              </a:rPr>
              <a:t>Подготовительная  работа:</a:t>
            </a:r>
            <a:r>
              <a:rPr lang="ru-RU" altLang="en-US" sz="1600">
                <a:solidFill>
                  <a:srgbClr val="006600"/>
                </a:solidFill>
              </a:rPr>
              <a:t> </a:t>
            </a:r>
            <a:r>
              <a:rPr lang="ru-RU" altLang="en-US" sz="1600" b="1">
                <a:solidFill>
                  <a:srgbClr val="006600"/>
                </a:solidFill>
              </a:rPr>
              <a:t>беседы с детьми «Лук, его внешний вид и строение», «История возникновения лука», «Польза лука»; рассматривание и наблюдение за комнатными  и овощными растениями в домашних условиях; чтение сказки «Чипполино» Д.Родари; разучивание стихов, пословиц, загадок.</a:t>
            </a:r>
            <a:br>
              <a:rPr lang="ru-RU" altLang="en-US" sz="1600" b="1">
                <a:solidFill>
                  <a:srgbClr val="006600"/>
                </a:solidFill>
              </a:rPr>
            </a:br>
            <a:r>
              <a:rPr lang="ru-RU" altLang="en-US" sz="1600" b="1">
                <a:solidFill>
                  <a:srgbClr val="006600"/>
                </a:solidFill>
              </a:rPr>
              <a:t/>
            </a:r>
            <a:br>
              <a:rPr lang="ru-RU" altLang="en-US" sz="1600" b="1">
                <a:solidFill>
                  <a:srgbClr val="006600"/>
                </a:solidFill>
              </a:rPr>
            </a:br>
            <a:r>
              <a:rPr lang="ru-RU" altLang="en-US" sz="1600" b="1">
                <a:solidFill>
                  <a:srgbClr val="006600"/>
                </a:solidFill>
              </a:rPr>
              <a:t> </a:t>
            </a:r>
            <a:r>
              <a:rPr lang="ru-RU" altLang="en-US" sz="1600" b="1" u="sng">
                <a:solidFill>
                  <a:srgbClr val="006600"/>
                </a:solidFill>
              </a:rPr>
              <a:t>Участники проекта:</a:t>
            </a:r>
            <a:r>
              <a:rPr lang="ru-RU" altLang="en-US" sz="1600" b="1">
                <a:solidFill>
                  <a:srgbClr val="006600"/>
                </a:solidFill>
              </a:rPr>
              <a:t> воспитанники группы, родители, руководители проекта. </a:t>
            </a:r>
            <a:br>
              <a:rPr lang="ru-RU" altLang="en-US" sz="1600" b="1">
                <a:solidFill>
                  <a:srgbClr val="006600"/>
                </a:solidFill>
              </a:rPr>
            </a:br>
            <a:r>
              <a:rPr lang="ru-RU" altLang="en-US" sz="1600" b="1">
                <a:solidFill>
                  <a:srgbClr val="006600"/>
                </a:solidFill>
              </a:rPr>
              <a:t/>
            </a:r>
            <a:br>
              <a:rPr lang="ru-RU" altLang="en-US" sz="1600" b="1">
                <a:solidFill>
                  <a:srgbClr val="006600"/>
                </a:solidFill>
              </a:rPr>
            </a:br>
            <a:r>
              <a:rPr lang="ru-RU" altLang="en-US" sz="1800" b="1" u="sng">
                <a:solidFill>
                  <a:srgbClr val="006600"/>
                </a:solidFill>
              </a:rPr>
              <a:t>Оборудование:</a:t>
            </a:r>
            <a:r>
              <a:rPr lang="ru-RU" altLang="en-US" sz="1600">
                <a:solidFill>
                  <a:srgbClr val="006600"/>
                </a:solidFill>
              </a:rPr>
              <a:t> </a:t>
            </a:r>
            <a:r>
              <a:rPr lang="ru-RU" altLang="en-US" sz="1600" b="1">
                <a:solidFill>
                  <a:srgbClr val="006600"/>
                </a:solidFill>
              </a:rPr>
              <a:t>шестнадцать штук репчатого лука одинокого размера; лейки с водой; фартуки; лопатки или одноразовые столовые ложки; клеёнка; материал для посадки (опилки, грунт, земля, удобрение для растений); тряпочки; таз с водой.</a:t>
            </a:r>
            <a:br>
              <a:rPr lang="ru-RU" altLang="en-US" sz="1600" b="1">
                <a:solidFill>
                  <a:srgbClr val="006600"/>
                </a:solidFill>
              </a:rPr>
            </a:br>
            <a:r>
              <a:rPr lang="ru-RU" altLang="en-US" sz="1600">
                <a:solidFill>
                  <a:srgbClr val="006600"/>
                </a:solidFill>
              </a:rPr>
              <a:t/>
            </a:r>
            <a:br>
              <a:rPr lang="ru-RU" altLang="en-US" sz="1600">
                <a:solidFill>
                  <a:srgbClr val="006600"/>
                </a:solidFill>
              </a:rPr>
            </a:br>
            <a:r>
              <a:rPr lang="ru-RU" altLang="en-US" sz="1800" b="1" u="sng">
                <a:solidFill>
                  <a:srgbClr val="006600"/>
                </a:solidFill>
              </a:rPr>
              <a:t>Методы и приёмы:</a:t>
            </a:r>
            <a:r>
              <a:rPr lang="ru-RU" altLang="en-US" sz="1600">
                <a:solidFill>
                  <a:srgbClr val="006600"/>
                </a:solidFill>
              </a:rPr>
              <a:t> </a:t>
            </a:r>
            <a:r>
              <a:rPr lang="ru-RU" altLang="en-US" sz="1600" b="1">
                <a:solidFill>
                  <a:srgbClr val="006600"/>
                </a:solidFill>
              </a:rPr>
              <a:t>показ, объяснение, художественное слово, вопросы, практическая деятельность.</a:t>
            </a:r>
            <a:br>
              <a:rPr lang="ru-RU" altLang="en-US" sz="1600" b="1">
                <a:solidFill>
                  <a:srgbClr val="006600"/>
                </a:solidFill>
              </a:rPr>
            </a:br>
            <a:r>
              <a:rPr lang="ru-RU" altLang="en-US" sz="1600" b="1">
                <a:solidFill>
                  <a:srgbClr val="006600"/>
                </a:solidFill>
              </a:rPr>
              <a:t/>
            </a:r>
            <a:br>
              <a:rPr lang="ru-RU" altLang="en-US" sz="1600" b="1">
                <a:solidFill>
                  <a:srgbClr val="006600"/>
                </a:solidFill>
              </a:rPr>
            </a:br>
            <a:endParaRPr lang="ru-RU" altLang="en-US" sz="1600" b="1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F3227CB1-D9C0-44B7-800C-987DD8BDDFCC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9144000" cy="731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Rectangle 6">
            <a:extLst>
              <a:ext uri="{FF2B5EF4-FFF2-40B4-BE49-F238E27FC236}">
                <a16:creationId xmlns:a16="http://schemas.microsoft.com/office/drawing/2014/main" xmlns="" id="{90985961-FEEC-4E23-99F3-32B77EBD8F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674688"/>
            <a:ext cx="8229600" cy="2092326"/>
          </a:xfrm>
        </p:spPr>
        <p:txBody>
          <a:bodyPr/>
          <a:lstStyle/>
          <a:p>
            <a:pPr algn="l"/>
            <a:r>
              <a:rPr lang="ru-RU" altLang="en-US" sz="1800" b="1" u="sng">
                <a:solidFill>
                  <a:srgbClr val="006600"/>
                </a:solidFill>
              </a:rPr>
              <a:t>Первый этап:</a:t>
            </a:r>
            <a:r>
              <a:rPr lang="ru-RU" altLang="en-US" sz="1800">
                <a:solidFill>
                  <a:srgbClr val="006600"/>
                </a:solidFill>
              </a:rPr>
              <a:t> </a:t>
            </a:r>
            <a:r>
              <a:rPr lang="ru-RU" altLang="en-US" sz="1800" b="1">
                <a:solidFill>
                  <a:srgbClr val="006600"/>
                </a:solidFill>
              </a:rPr>
              <a:t>подготовительная словарная работа, чтение художественной литературы, изучение схемы посадки.</a:t>
            </a:r>
            <a:r>
              <a:rPr lang="ru-RU" altLang="en-US" sz="1800"/>
              <a:t> </a:t>
            </a:r>
          </a:p>
        </p:txBody>
      </p:sp>
      <p:pic>
        <p:nvPicPr>
          <p:cNvPr id="6149" name="Picture 5">
            <a:extLst>
              <a:ext uri="{FF2B5EF4-FFF2-40B4-BE49-F238E27FC236}">
                <a16:creationId xmlns:a16="http://schemas.microsoft.com/office/drawing/2014/main" xmlns="" id="{20B7DA7A-183D-44F6-98B4-743669565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49" y="2708920"/>
            <a:ext cx="3096344" cy="217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4642" y="1861445"/>
            <a:ext cx="3800682" cy="197343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xmlns="" id="{4D3CC8E7-B772-42FC-89F3-88F31A392F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8197" name="Picture 5">
            <a:extLst>
              <a:ext uri="{FF2B5EF4-FFF2-40B4-BE49-F238E27FC236}">
                <a16:creationId xmlns:a16="http://schemas.microsoft.com/office/drawing/2014/main" xmlns="" id="{499C72D8-17B5-4090-80EC-EB1E2578B109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9144000" cy="731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Rectangle 6">
            <a:extLst>
              <a:ext uri="{FF2B5EF4-FFF2-40B4-BE49-F238E27FC236}">
                <a16:creationId xmlns:a16="http://schemas.microsoft.com/office/drawing/2014/main" xmlns="" id="{A438B1C5-4B09-412C-AE53-42F7D4345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0"/>
            <a:ext cx="8135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en-US" b="1" u="sng">
                <a:solidFill>
                  <a:srgbClr val="006600"/>
                </a:solidFill>
              </a:rPr>
              <a:t>Второй этап:</a:t>
            </a:r>
            <a:r>
              <a:rPr lang="ru-RU" altLang="en-US">
                <a:solidFill>
                  <a:srgbClr val="006600"/>
                </a:solidFill>
              </a:rPr>
              <a:t> </a:t>
            </a:r>
            <a:r>
              <a:rPr lang="ru-RU" altLang="en-US" b="1">
                <a:solidFill>
                  <a:srgbClr val="006600"/>
                </a:solidFill>
              </a:rPr>
              <a:t>подготовка необходимого оборудования, изучение строения лука и посадка.</a:t>
            </a:r>
          </a:p>
        </p:txBody>
      </p:sp>
      <p:pic>
        <p:nvPicPr>
          <p:cNvPr id="8199" name="Рисунок 1">
            <a:extLst>
              <a:ext uri="{FF2B5EF4-FFF2-40B4-BE49-F238E27FC236}">
                <a16:creationId xmlns:a16="http://schemas.microsoft.com/office/drawing/2014/main" xmlns="" id="{46ABEFE0-452D-4511-AE66-C2BCEBC43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374776"/>
            <a:ext cx="5124184" cy="414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>
            <a:extLst>
              <a:ext uri="{FF2B5EF4-FFF2-40B4-BE49-F238E27FC236}">
                <a16:creationId xmlns:a16="http://schemas.microsoft.com/office/drawing/2014/main" xmlns="" id="{46143EE5-4D04-41BC-BB7E-EB3BED952EF7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9144000" cy="731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Rectangle 4">
            <a:extLst>
              <a:ext uri="{FF2B5EF4-FFF2-40B4-BE49-F238E27FC236}">
                <a16:creationId xmlns:a16="http://schemas.microsoft.com/office/drawing/2014/main" xmlns="" id="{7219A697-3DCE-4CA7-A18C-29A96DD096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1539875"/>
            <a:ext cx="8229600" cy="2957513"/>
          </a:xfrm>
        </p:spPr>
        <p:txBody>
          <a:bodyPr/>
          <a:lstStyle/>
          <a:p>
            <a:pPr algn="l"/>
            <a:r>
              <a:rPr lang="ru-RU" altLang="en-US" sz="1800" b="1" u="sng">
                <a:solidFill>
                  <a:srgbClr val="006600"/>
                </a:solidFill>
              </a:rPr>
              <a:t>Третий этап:</a:t>
            </a:r>
            <a:r>
              <a:rPr lang="ru-RU" altLang="en-US" sz="1800">
                <a:solidFill>
                  <a:srgbClr val="006600"/>
                </a:solidFill>
              </a:rPr>
              <a:t> </a:t>
            </a:r>
            <a:r>
              <a:rPr lang="ru-RU" altLang="en-US" sz="1800" b="1">
                <a:solidFill>
                  <a:srgbClr val="006600"/>
                </a:solidFill>
              </a:rPr>
              <a:t>наблюдение за изменениями, выводы.</a:t>
            </a:r>
          </a:p>
        </p:txBody>
      </p:sp>
      <p:pic>
        <p:nvPicPr>
          <p:cNvPr id="10246" name="Рисунок 25" descr="D:\Изображения\Аттестация\Атт фото\DSCN1742.JPG">
            <a:extLst>
              <a:ext uri="{FF2B5EF4-FFF2-40B4-BE49-F238E27FC236}">
                <a16:creationId xmlns:a16="http://schemas.microsoft.com/office/drawing/2014/main" xmlns="" id="{83132EC7-B69E-482C-AD2E-9B3463735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422597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>
            <a:extLst>
              <a:ext uri="{FF2B5EF4-FFF2-40B4-BE49-F238E27FC236}">
                <a16:creationId xmlns:a16="http://schemas.microsoft.com/office/drawing/2014/main" xmlns="" id="{490AF9CA-C240-4A26-9EC4-CE601FB18BD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9144000" cy="731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2" name="Rectangle 4">
            <a:extLst>
              <a:ext uri="{FF2B5EF4-FFF2-40B4-BE49-F238E27FC236}">
                <a16:creationId xmlns:a16="http://schemas.microsoft.com/office/drawing/2014/main" xmlns="" id="{C95AC8C9-CE72-441C-B71E-6247B8F87E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674688"/>
            <a:ext cx="8229600" cy="2092326"/>
          </a:xfrm>
        </p:spPr>
        <p:txBody>
          <a:bodyPr/>
          <a:lstStyle/>
          <a:p>
            <a:pPr algn="l"/>
            <a:r>
              <a:rPr lang="ru-RU" altLang="en-US" sz="1800" b="1" u="sng">
                <a:solidFill>
                  <a:srgbClr val="006600"/>
                </a:solidFill>
              </a:rPr>
              <a:t>Четвёртый этап:</a:t>
            </a:r>
            <a:r>
              <a:rPr lang="ru-RU" altLang="en-US" sz="1800">
                <a:solidFill>
                  <a:srgbClr val="006600"/>
                </a:solidFill>
              </a:rPr>
              <a:t> </a:t>
            </a:r>
            <a:r>
              <a:rPr lang="ru-RU" altLang="en-US" sz="1800" b="1">
                <a:solidFill>
                  <a:srgbClr val="006600"/>
                </a:solidFill>
              </a:rPr>
              <a:t>срезаем зелёное перо, проводим беседу о пользе лука.</a:t>
            </a:r>
          </a:p>
        </p:txBody>
      </p:sp>
      <p:pic>
        <p:nvPicPr>
          <p:cNvPr id="12296" name="Рисунок 9">
            <a:extLst>
              <a:ext uri="{FF2B5EF4-FFF2-40B4-BE49-F238E27FC236}">
                <a16:creationId xmlns:a16="http://schemas.microsoft.com/office/drawing/2014/main" xmlns="" id="{2B352C94-DED1-4009-9025-CE7C68E25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75879"/>
            <a:ext cx="3777079" cy="305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Рисунок 5">
            <a:extLst>
              <a:ext uri="{FF2B5EF4-FFF2-40B4-BE49-F238E27FC236}">
                <a16:creationId xmlns:a16="http://schemas.microsoft.com/office/drawing/2014/main" xmlns="" id="{99415944-A977-4AC2-A63E-06DD4C20B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082071"/>
            <a:ext cx="3681088" cy="282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85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Оформление по умолчанию</vt:lpstr>
      <vt:lpstr>Презентация PowerPoint</vt:lpstr>
      <vt:lpstr> Актуальность проведения заключается в соответствии лексической теме: «Труд людей весной», в необходимости потребления витаминов в весеннее время и приобщении детей к совместному труду. Практическая направленность заключается в том, что каждый ребенок может принять активное участие в посадке лука, уходе за ним и наблюдать за ростом овощной культуры. Цель: создание условий, необходимых для роста лука и наблюдение на практике за изменениями, происходящими с растением. Задачи: Образовательные:                              расширять и углублять представления о луке;                                  закреплять представление о том, что для роста репчатого лука в домашних условиях  нужны свет, влага, тепло, почва;                                  закреплять знания детей об особенностях строения репчатого лука;                                  упражнять в правильных приёмах посадки луковиц и ухода за ним.                                  развивать любознательность, активность, инициативность в познавательной деятельности, умение делать выводы на основе своих наблюдений;  Коррекционные:                                   развивать диалогическую речь;                                  продолжать расширять  словарный запас детей;                                  закреплять умение подбирать омонимы и антонимы. Воспитательные:                                  воспитывать интерес к экспериментальной деятельности;                                  воспитывать желание ухаживать за луком, выращенным своими                                  руками;                                   воспитывать умение работать в команде.</vt:lpstr>
      <vt:lpstr>      Подготовительная  работа: беседы с детьми «Лук, его внешний вид и строение», «История возникновения лука», «Польза лука»; рассматривание и наблюдение за комнатными  и овощными растениями в домашних условиях; чтение сказки «Чипполино» Д.Родари; разучивание стихов, пословиц, загадок.   Участники проекта: воспитанники группы, родители, руководители проекта.   Оборудование: шестнадцать штук репчатого лука одинокого размера; лейки с водой; фартуки; лопатки или одноразовые столовые ложки; клеёнка; материал для посадки (опилки, грунт, земля, удобрение для растений); тряпочки; таз с водой.  Методы и приёмы: показ, объяснение, художественное слово, вопросы, практическая деятельность.  </vt:lpstr>
      <vt:lpstr>Первый этап: подготовительная словарная работа, чтение художественной литературы, изучение схемы посадки. </vt:lpstr>
      <vt:lpstr>Презентация PowerPoint</vt:lpstr>
      <vt:lpstr>Третий этап: наблюдение за изменениями, выводы.</vt:lpstr>
      <vt:lpstr>Четвёртый этап: срезаем зелёное перо, проводим беседу о пользе лука.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КАТКОВ ДМИТРИЙ</dc:creator>
  <cp:lastModifiedBy>Ник</cp:lastModifiedBy>
  <cp:revision>14</cp:revision>
  <dcterms:created xsi:type="dcterms:W3CDTF">2019-05-11T15:39:11Z</dcterms:created>
  <dcterms:modified xsi:type="dcterms:W3CDTF">2019-05-16T18:51:30Z</dcterms:modified>
</cp:coreProperties>
</file>