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66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39D4C3-82A7-4403-974B-BD4BD7142F93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80B357D7-BAAA-4DB4-89D4-E817484A9D5F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/>
            <a:t>Родительский лекторий</a:t>
          </a:r>
          <a:endParaRPr lang="ru-RU" sz="2400" dirty="0"/>
        </a:p>
      </dgm:t>
    </dgm:pt>
    <dgm:pt modelId="{B945C933-6A29-4B1E-A42B-2225732290EB}" type="parTrans" cxnId="{95C5FEBA-C4AF-42F3-9B38-F8315790875D}">
      <dgm:prSet/>
      <dgm:spPr/>
      <dgm:t>
        <a:bodyPr/>
        <a:lstStyle/>
        <a:p>
          <a:endParaRPr lang="ru-RU"/>
        </a:p>
      </dgm:t>
    </dgm:pt>
    <dgm:pt modelId="{72C38C11-4CF5-4975-8D7F-EF3E0759D9FC}" type="sibTrans" cxnId="{95C5FEBA-C4AF-42F3-9B38-F8315790875D}">
      <dgm:prSet/>
      <dgm:spPr/>
      <dgm:t>
        <a:bodyPr/>
        <a:lstStyle/>
        <a:p>
          <a:endParaRPr lang="ru-RU"/>
        </a:p>
      </dgm:t>
    </dgm:pt>
    <dgm:pt modelId="{B0EAE332-E81B-4E04-BA8F-843386D33665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/>
            <a:t>Встреча «Задай вопрос специалисту»</a:t>
          </a:r>
          <a:endParaRPr lang="ru-RU" sz="2400" dirty="0"/>
        </a:p>
      </dgm:t>
    </dgm:pt>
    <dgm:pt modelId="{B98F4549-053C-47D1-B2E7-0865E7FE0C09}" type="parTrans" cxnId="{B26A0C96-0854-45E1-B569-4B86A2AE3A36}">
      <dgm:prSet/>
      <dgm:spPr/>
      <dgm:t>
        <a:bodyPr/>
        <a:lstStyle/>
        <a:p>
          <a:endParaRPr lang="ru-RU"/>
        </a:p>
      </dgm:t>
    </dgm:pt>
    <dgm:pt modelId="{DF65D19B-B5C8-47B0-A3AE-0D54B5DF9C3E}" type="sibTrans" cxnId="{B26A0C96-0854-45E1-B569-4B86A2AE3A36}">
      <dgm:prSet/>
      <dgm:spPr/>
      <dgm:t>
        <a:bodyPr/>
        <a:lstStyle/>
        <a:p>
          <a:endParaRPr lang="ru-RU"/>
        </a:p>
      </dgm:t>
    </dgm:pt>
    <dgm:pt modelId="{2B933AC9-34EE-4D01-BACC-6F421083B388}">
      <dgm:prSet phldrT="[Текст]" custT="1"/>
      <dgm:spPr/>
      <dgm:t>
        <a:bodyPr/>
        <a:lstStyle/>
        <a:p>
          <a:r>
            <a:rPr lang="ru-RU" sz="2400" b="1" dirty="0" smtClean="0"/>
            <a:t>Диспут</a:t>
          </a:r>
          <a:endParaRPr lang="ru-RU" sz="2400" dirty="0"/>
        </a:p>
      </dgm:t>
    </dgm:pt>
    <dgm:pt modelId="{E3DCA72E-44DE-4CF5-8FFB-331C1A6758F2}" type="parTrans" cxnId="{89C5D061-3F4E-483F-A0E2-7247DEEDC1AC}">
      <dgm:prSet/>
      <dgm:spPr/>
      <dgm:t>
        <a:bodyPr/>
        <a:lstStyle/>
        <a:p>
          <a:endParaRPr lang="ru-RU"/>
        </a:p>
      </dgm:t>
    </dgm:pt>
    <dgm:pt modelId="{F3357971-8F9E-46BC-91AF-AD55A4EED89D}" type="sibTrans" cxnId="{89C5D061-3F4E-483F-A0E2-7247DEEDC1AC}">
      <dgm:prSet/>
      <dgm:spPr/>
      <dgm:t>
        <a:bodyPr/>
        <a:lstStyle/>
        <a:p>
          <a:endParaRPr lang="ru-RU"/>
        </a:p>
      </dgm:t>
    </dgm:pt>
    <dgm:pt modelId="{BE07827B-6359-40A1-BFE4-A47EE0FA50D7}">
      <dgm:prSet phldrT="[Текст]" custT="1"/>
      <dgm:spPr/>
      <dgm:t>
        <a:bodyPr/>
        <a:lstStyle/>
        <a:p>
          <a:r>
            <a:rPr lang="ru-RU" sz="2400" b="1" dirty="0" smtClean="0"/>
            <a:t>Родительский ринг</a:t>
          </a:r>
          <a:endParaRPr lang="ru-RU" sz="2400" dirty="0"/>
        </a:p>
      </dgm:t>
    </dgm:pt>
    <dgm:pt modelId="{10AE7F9F-AF82-47F9-92B6-22BC6A9A675C}" type="parTrans" cxnId="{09280B63-FEEE-4645-84D9-4AF50D492799}">
      <dgm:prSet/>
      <dgm:spPr/>
      <dgm:t>
        <a:bodyPr/>
        <a:lstStyle/>
        <a:p>
          <a:endParaRPr lang="ru-RU"/>
        </a:p>
      </dgm:t>
    </dgm:pt>
    <dgm:pt modelId="{CE38951E-0AB1-4646-A9B8-F1D9B550A06F}" type="sibTrans" cxnId="{09280B63-FEEE-4645-84D9-4AF50D492799}">
      <dgm:prSet/>
      <dgm:spPr/>
      <dgm:t>
        <a:bodyPr/>
        <a:lstStyle/>
        <a:p>
          <a:endParaRPr lang="ru-RU"/>
        </a:p>
      </dgm:t>
    </dgm:pt>
    <dgm:pt modelId="{109AA913-8694-483B-AC3D-4FB749AD0B08}">
      <dgm:prSet phldrT="[Текст]" custT="1"/>
      <dgm:spPr/>
      <dgm:t>
        <a:bodyPr/>
        <a:lstStyle/>
        <a:p>
          <a:r>
            <a:rPr lang="ru-RU" sz="2400" b="1" dirty="0" smtClean="0"/>
            <a:t>Коллективно-творческое дело</a:t>
          </a:r>
          <a:endParaRPr lang="ru-RU" sz="2400" dirty="0"/>
        </a:p>
      </dgm:t>
    </dgm:pt>
    <dgm:pt modelId="{095C1712-78CC-46E0-9612-D7CEBF4664EE}" type="parTrans" cxnId="{2CC42870-A882-4958-914F-BD52A546420F}">
      <dgm:prSet/>
      <dgm:spPr/>
      <dgm:t>
        <a:bodyPr/>
        <a:lstStyle/>
        <a:p>
          <a:endParaRPr lang="ru-RU"/>
        </a:p>
      </dgm:t>
    </dgm:pt>
    <dgm:pt modelId="{C11ABFBD-9ABF-4A10-B121-798C1B6CA78B}" type="sibTrans" cxnId="{2CC42870-A882-4958-914F-BD52A546420F}">
      <dgm:prSet/>
      <dgm:spPr/>
      <dgm:t>
        <a:bodyPr/>
        <a:lstStyle/>
        <a:p>
          <a:endParaRPr lang="ru-RU"/>
        </a:p>
      </dgm:t>
    </dgm:pt>
    <dgm:pt modelId="{45EE9B8B-C463-4451-8610-A93C71EF5089}">
      <dgm:prSet phldrT="[Текст]" custT="1"/>
      <dgm:spPr/>
      <dgm:t>
        <a:bodyPr/>
        <a:lstStyle/>
        <a:p>
          <a:r>
            <a:rPr lang="ru-RU" sz="2400" b="1" dirty="0" smtClean="0"/>
            <a:t>Субботние встречи</a:t>
          </a:r>
          <a:endParaRPr lang="ru-RU" sz="2400" dirty="0"/>
        </a:p>
      </dgm:t>
    </dgm:pt>
    <dgm:pt modelId="{676FA417-B9E3-4A9A-8DCC-F4FE8EE1C824}" type="parTrans" cxnId="{EF82D7F2-EB7C-4E76-A677-2DB776C3C4B5}">
      <dgm:prSet/>
      <dgm:spPr/>
      <dgm:t>
        <a:bodyPr/>
        <a:lstStyle/>
        <a:p>
          <a:endParaRPr lang="ru-RU"/>
        </a:p>
      </dgm:t>
    </dgm:pt>
    <dgm:pt modelId="{E7367932-64D4-488E-ADA3-D73D710FD331}" type="sibTrans" cxnId="{EF82D7F2-EB7C-4E76-A677-2DB776C3C4B5}">
      <dgm:prSet/>
      <dgm:spPr/>
      <dgm:t>
        <a:bodyPr/>
        <a:lstStyle/>
        <a:p>
          <a:endParaRPr lang="ru-RU"/>
        </a:p>
      </dgm:t>
    </dgm:pt>
    <dgm:pt modelId="{CCE09463-0AF8-4880-BC17-3804D26E4122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/>
            <a:t>Практикумы</a:t>
          </a:r>
          <a:endParaRPr lang="ru-RU" sz="2400" dirty="0" smtClean="0"/>
        </a:p>
      </dgm:t>
    </dgm:pt>
    <dgm:pt modelId="{637BDA06-F8A7-47CE-8C8A-C2BB26C3E95B}" type="parTrans" cxnId="{BFCAE444-2DBE-4881-8C2E-5B0CDD3D2682}">
      <dgm:prSet/>
      <dgm:spPr/>
      <dgm:t>
        <a:bodyPr/>
        <a:lstStyle/>
        <a:p>
          <a:endParaRPr lang="ru-RU"/>
        </a:p>
      </dgm:t>
    </dgm:pt>
    <dgm:pt modelId="{4D85DF89-9281-45EC-B934-BE2BDA87CBD2}" type="sibTrans" cxnId="{BFCAE444-2DBE-4881-8C2E-5B0CDD3D2682}">
      <dgm:prSet/>
      <dgm:spPr/>
      <dgm:t>
        <a:bodyPr/>
        <a:lstStyle/>
        <a:p>
          <a:endParaRPr lang="ru-RU"/>
        </a:p>
      </dgm:t>
    </dgm:pt>
    <dgm:pt modelId="{22CCDD39-E9A1-4910-8825-C1E0432CB8BC}">
      <dgm:prSet phldrT="[Текст]" custT="1"/>
      <dgm:spPr/>
      <dgm:t>
        <a:bodyPr/>
        <a:lstStyle/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dirty="0" smtClean="0"/>
            <a:t>Родительские чтения</a:t>
          </a:r>
          <a:endParaRPr lang="ru-RU" sz="2400" dirty="0"/>
        </a:p>
      </dgm:t>
    </dgm:pt>
    <dgm:pt modelId="{293E0F08-2DA4-44B2-95AC-AF66235373CA}" type="parTrans" cxnId="{1191A865-B6A4-4B00-BADB-42C8DD457A18}">
      <dgm:prSet/>
      <dgm:spPr/>
      <dgm:t>
        <a:bodyPr/>
        <a:lstStyle/>
        <a:p>
          <a:endParaRPr lang="ru-RU"/>
        </a:p>
      </dgm:t>
    </dgm:pt>
    <dgm:pt modelId="{FA1BE219-1FA4-48DD-855E-FFB720FA738B}" type="sibTrans" cxnId="{1191A865-B6A4-4B00-BADB-42C8DD457A18}">
      <dgm:prSet/>
      <dgm:spPr/>
      <dgm:t>
        <a:bodyPr/>
        <a:lstStyle/>
        <a:p>
          <a:endParaRPr lang="ru-RU"/>
        </a:p>
      </dgm:t>
    </dgm:pt>
    <dgm:pt modelId="{31A1530D-1985-4496-A36F-F541581E55F4}" type="pres">
      <dgm:prSet presAssocID="{CD39D4C3-82A7-4403-974B-BD4BD7142F93}" presName="compositeShape" presStyleCnt="0">
        <dgm:presLayoutVars>
          <dgm:dir/>
          <dgm:resizeHandles/>
        </dgm:presLayoutVars>
      </dgm:prSet>
      <dgm:spPr/>
    </dgm:pt>
    <dgm:pt modelId="{80B24F65-AD11-4EDC-B895-16AE9139BB45}" type="pres">
      <dgm:prSet presAssocID="{CD39D4C3-82A7-4403-974B-BD4BD7142F93}" presName="pyramid" presStyleLbl="node1" presStyleIdx="0" presStyleCnt="1" custScaleX="130222"/>
      <dgm:spPr/>
    </dgm:pt>
    <dgm:pt modelId="{FF84723C-9BA2-4655-9C73-DC867A40CE58}" type="pres">
      <dgm:prSet presAssocID="{CD39D4C3-82A7-4403-974B-BD4BD7142F93}" presName="theList" presStyleCnt="0"/>
      <dgm:spPr/>
    </dgm:pt>
    <dgm:pt modelId="{3BD0C0BD-3635-4DB7-B294-F67DA0F8EC58}" type="pres">
      <dgm:prSet presAssocID="{80B357D7-BAAA-4DB4-89D4-E817484A9D5F}" presName="aNode" presStyleLbl="fgAcc1" presStyleIdx="0" presStyleCnt="8" custScaleX="170157" custScaleY="104011" custLinFactY="40064" custLinFactNeighborX="-7613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8281A1-E3A8-481D-9804-66C146FDA45D}" type="pres">
      <dgm:prSet presAssocID="{80B357D7-BAAA-4DB4-89D4-E817484A9D5F}" presName="aSpace" presStyleCnt="0"/>
      <dgm:spPr/>
    </dgm:pt>
    <dgm:pt modelId="{C6B2B6BF-7D7D-4FB8-B497-31D7E36F2DBF}" type="pres">
      <dgm:prSet presAssocID="{CCE09463-0AF8-4880-BC17-3804D26E4122}" presName="aNode" presStyleLbl="fgAcc1" presStyleIdx="1" presStyleCnt="8" custLinFactY="99301" custLinFactNeighborX="5451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98E0B9-477E-400D-8E23-C4F1BF8AF711}" type="pres">
      <dgm:prSet presAssocID="{CCE09463-0AF8-4880-BC17-3804D26E4122}" presName="aSpace" presStyleCnt="0"/>
      <dgm:spPr/>
    </dgm:pt>
    <dgm:pt modelId="{F011746F-4359-4442-8D1A-B84BC736183E}" type="pres">
      <dgm:prSet presAssocID="{B0EAE332-E81B-4E04-BA8F-843386D33665}" presName="aNode" presStyleLbl="fgAcc1" presStyleIdx="2" presStyleCnt="8" custScaleX="178360" custScaleY="115173" custLinFactY="113828" custLinFactNeighborX="-67644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FC66E9-C5A8-4DC3-B790-83A33CDDF0F7}" type="pres">
      <dgm:prSet presAssocID="{B0EAE332-E81B-4E04-BA8F-843386D33665}" presName="aSpace" presStyleCnt="0"/>
      <dgm:spPr/>
    </dgm:pt>
    <dgm:pt modelId="{5F4057BC-977A-495B-97F7-1C46ED7FE606}" type="pres">
      <dgm:prSet presAssocID="{22CCDD39-E9A1-4910-8825-C1E0432CB8BC}" presName="aNode" presStyleLbl="fgAcc1" presStyleIdx="3" presStyleCnt="8" custScaleX="160688" custLinFactY="162976" custLinFactNeighborX="21839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38A414-D775-43FC-A6FE-DBD594FD7EE9}" type="pres">
      <dgm:prSet presAssocID="{22CCDD39-E9A1-4910-8825-C1E0432CB8BC}" presName="aSpace" presStyleCnt="0"/>
      <dgm:spPr/>
    </dgm:pt>
    <dgm:pt modelId="{F9935517-97F0-4C16-928B-D2D5A56E2343}" type="pres">
      <dgm:prSet presAssocID="{2B933AC9-34EE-4D01-BACC-6F421083B388}" presName="aNode" presStyleLbl="fgAcc1" presStyleIdx="4" presStyleCnt="8" custScaleX="76392" custScaleY="106883" custLinFactX="-18344" custLinFactY="138350" custLinFactNeighborX="-100000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B112D0-3ED2-4CED-9D4D-C55F28B42FCA}" type="pres">
      <dgm:prSet presAssocID="{2B933AC9-34EE-4D01-BACC-6F421083B388}" presName="aSpace" presStyleCnt="0"/>
      <dgm:spPr/>
    </dgm:pt>
    <dgm:pt modelId="{6ACCE560-667E-4C70-8BD2-40E02C68AD2E}" type="pres">
      <dgm:prSet presAssocID="{BE07827B-6359-40A1-BFE4-A47EE0FA50D7}" presName="aNode" presStyleLbl="fgAcc1" presStyleIdx="5" presStyleCnt="8" custLinFactY="110966" custLinFactNeighborX="56568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890E95-6E3A-4352-8850-8F82A504D29E}" type="pres">
      <dgm:prSet presAssocID="{BE07827B-6359-40A1-BFE4-A47EE0FA50D7}" presName="aSpace" presStyleCnt="0"/>
      <dgm:spPr/>
    </dgm:pt>
    <dgm:pt modelId="{3EDC2B03-B6A1-4664-9A14-F299AAD3DDEA}" type="pres">
      <dgm:prSet presAssocID="{109AA913-8694-483B-AC3D-4FB749AD0B08}" presName="aNode" presStyleLbl="fgAcc1" presStyleIdx="6" presStyleCnt="8" custScaleX="147422" custLinFactX="-6824" custLinFactY="93313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3D78C4-4413-435E-8197-7CFA5D31AA3E}" type="pres">
      <dgm:prSet presAssocID="{109AA913-8694-483B-AC3D-4FB749AD0B08}" presName="aSpace" presStyleCnt="0"/>
      <dgm:spPr/>
    </dgm:pt>
    <dgm:pt modelId="{B225C7AA-5FCB-486B-9C6A-DDB59F00B013}" type="pres">
      <dgm:prSet presAssocID="{45EE9B8B-C463-4451-8610-A93C71EF5089}" presName="aNode" presStyleLbl="fgAcc1" presStyleIdx="7" presStyleCnt="8" custLinFactY="76885" custLinFactNeighborX="5656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1724A7-3B71-4CEB-8287-847C788F6FB6}" type="pres">
      <dgm:prSet presAssocID="{45EE9B8B-C463-4451-8610-A93C71EF5089}" presName="aSpace" presStyleCnt="0"/>
      <dgm:spPr/>
    </dgm:pt>
  </dgm:ptLst>
  <dgm:cxnLst>
    <dgm:cxn modelId="{89C5D061-3F4E-483F-A0E2-7247DEEDC1AC}" srcId="{CD39D4C3-82A7-4403-974B-BD4BD7142F93}" destId="{2B933AC9-34EE-4D01-BACC-6F421083B388}" srcOrd="4" destOrd="0" parTransId="{E3DCA72E-44DE-4CF5-8FFB-331C1A6758F2}" sibTransId="{F3357971-8F9E-46BC-91AF-AD55A4EED89D}"/>
    <dgm:cxn modelId="{95C5FEBA-C4AF-42F3-9B38-F8315790875D}" srcId="{CD39D4C3-82A7-4403-974B-BD4BD7142F93}" destId="{80B357D7-BAAA-4DB4-89D4-E817484A9D5F}" srcOrd="0" destOrd="0" parTransId="{B945C933-6A29-4B1E-A42B-2225732290EB}" sibTransId="{72C38C11-4CF5-4975-8D7F-EF3E0759D9FC}"/>
    <dgm:cxn modelId="{09280B63-FEEE-4645-84D9-4AF50D492799}" srcId="{CD39D4C3-82A7-4403-974B-BD4BD7142F93}" destId="{BE07827B-6359-40A1-BFE4-A47EE0FA50D7}" srcOrd="5" destOrd="0" parTransId="{10AE7F9F-AF82-47F9-92B6-22BC6A9A675C}" sibTransId="{CE38951E-0AB1-4646-A9B8-F1D9B550A06F}"/>
    <dgm:cxn modelId="{62431EB1-32CC-492A-B735-49EF0CEF12C9}" type="presOf" srcId="{B0EAE332-E81B-4E04-BA8F-843386D33665}" destId="{F011746F-4359-4442-8D1A-B84BC736183E}" srcOrd="0" destOrd="0" presId="urn:microsoft.com/office/officeart/2005/8/layout/pyramid2"/>
    <dgm:cxn modelId="{0C31EB4C-A0CB-466A-BD49-3EFADF533499}" type="presOf" srcId="{80B357D7-BAAA-4DB4-89D4-E817484A9D5F}" destId="{3BD0C0BD-3635-4DB7-B294-F67DA0F8EC58}" srcOrd="0" destOrd="0" presId="urn:microsoft.com/office/officeart/2005/8/layout/pyramid2"/>
    <dgm:cxn modelId="{D32333AD-5B85-4BB8-8AB8-EC12581F4515}" type="presOf" srcId="{CCE09463-0AF8-4880-BC17-3804D26E4122}" destId="{C6B2B6BF-7D7D-4FB8-B497-31D7E36F2DBF}" srcOrd="0" destOrd="0" presId="urn:microsoft.com/office/officeart/2005/8/layout/pyramid2"/>
    <dgm:cxn modelId="{F6CADE68-A1A1-481B-B5C3-7DD9996148C4}" type="presOf" srcId="{109AA913-8694-483B-AC3D-4FB749AD0B08}" destId="{3EDC2B03-B6A1-4664-9A14-F299AAD3DDEA}" srcOrd="0" destOrd="0" presId="urn:microsoft.com/office/officeart/2005/8/layout/pyramid2"/>
    <dgm:cxn modelId="{BFCAE444-2DBE-4881-8C2E-5B0CDD3D2682}" srcId="{CD39D4C3-82A7-4403-974B-BD4BD7142F93}" destId="{CCE09463-0AF8-4880-BC17-3804D26E4122}" srcOrd="1" destOrd="0" parTransId="{637BDA06-F8A7-47CE-8C8A-C2BB26C3E95B}" sibTransId="{4D85DF89-9281-45EC-B934-BE2BDA87CBD2}"/>
    <dgm:cxn modelId="{8834BA5D-7729-4CBF-A12F-BD30816FC235}" type="presOf" srcId="{2B933AC9-34EE-4D01-BACC-6F421083B388}" destId="{F9935517-97F0-4C16-928B-D2D5A56E2343}" srcOrd="0" destOrd="0" presId="urn:microsoft.com/office/officeart/2005/8/layout/pyramid2"/>
    <dgm:cxn modelId="{B26A0C96-0854-45E1-B569-4B86A2AE3A36}" srcId="{CD39D4C3-82A7-4403-974B-BD4BD7142F93}" destId="{B0EAE332-E81B-4E04-BA8F-843386D33665}" srcOrd="2" destOrd="0" parTransId="{B98F4549-053C-47D1-B2E7-0865E7FE0C09}" sibTransId="{DF65D19B-B5C8-47B0-A3AE-0D54B5DF9C3E}"/>
    <dgm:cxn modelId="{EF82D7F2-EB7C-4E76-A677-2DB776C3C4B5}" srcId="{CD39D4C3-82A7-4403-974B-BD4BD7142F93}" destId="{45EE9B8B-C463-4451-8610-A93C71EF5089}" srcOrd="7" destOrd="0" parTransId="{676FA417-B9E3-4A9A-8DCC-F4FE8EE1C824}" sibTransId="{E7367932-64D4-488E-ADA3-D73D710FD331}"/>
    <dgm:cxn modelId="{2CC42870-A882-4958-914F-BD52A546420F}" srcId="{CD39D4C3-82A7-4403-974B-BD4BD7142F93}" destId="{109AA913-8694-483B-AC3D-4FB749AD0B08}" srcOrd="6" destOrd="0" parTransId="{095C1712-78CC-46E0-9612-D7CEBF4664EE}" sibTransId="{C11ABFBD-9ABF-4A10-B121-798C1B6CA78B}"/>
    <dgm:cxn modelId="{1191A865-B6A4-4B00-BADB-42C8DD457A18}" srcId="{CD39D4C3-82A7-4403-974B-BD4BD7142F93}" destId="{22CCDD39-E9A1-4910-8825-C1E0432CB8BC}" srcOrd="3" destOrd="0" parTransId="{293E0F08-2DA4-44B2-95AC-AF66235373CA}" sibTransId="{FA1BE219-1FA4-48DD-855E-FFB720FA738B}"/>
    <dgm:cxn modelId="{423EBA65-10D9-4BE6-91D3-6358A927FC21}" type="presOf" srcId="{22CCDD39-E9A1-4910-8825-C1E0432CB8BC}" destId="{5F4057BC-977A-495B-97F7-1C46ED7FE606}" srcOrd="0" destOrd="0" presId="urn:microsoft.com/office/officeart/2005/8/layout/pyramid2"/>
    <dgm:cxn modelId="{705DDAFE-C17D-48C9-AD0B-1904A08CEB33}" type="presOf" srcId="{BE07827B-6359-40A1-BFE4-A47EE0FA50D7}" destId="{6ACCE560-667E-4C70-8BD2-40E02C68AD2E}" srcOrd="0" destOrd="0" presId="urn:microsoft.com/office/officeart/2005/8/layout/pyramid2"/>
    <dgm:cxn modelId="{952856D7-7642-479F-9CB6-F475BC1DBE52}" type="presOf" srcId="{45EE9B8B-C463-4451-8610-A93C71EF5089}" destId="{B225C7AA-5FCB-486B-9C6A-DDB59F00B013}" srcOrd="0" destOrd="0" presId="urn:microsoft.com/office/officeart/2005/8/layout/pyramid2"/>
    <dgm:cxn modelId="{A0164D2D-5127-40B9-A660-7FA65F702CF1}" type="presOf" srcId="{CD39D4C3-82A7-4403-974B-BD4BD7142F93}" destId="{31A1530D-1985-4496-A36F-F541581E55F4}" srcOrd="0" destOrd="0" presId="urn:microsoft.com/office/officeart/2005/8/layout/pyramid2"/>
    <dgm:cxn modelId="{90B90228-143E-46E0-BFE0-BA00D1A59EB1}" type="presParOf" srcId="{31A1530D-1985-4496-A36F-F541581E55F4}" destId="{80B24F65-AD11-4EDC-B895-16AE9139BB45}" srcOrd="0" destOrd="0" presId="urn:microsoft.com/office/officeart/2005/8/layout/pyramid2"/>
    <dgm:cxn modelId="{5461B3F9-08A5-45E0-B65D-E61970D8447D}" type="presParOf" srcId="{31A1530D-1985-4496-A36F-F541581E55F4}" destId="{FF84723C-9BA2-4655-9C73-DC867A40CE58}" srcOrd="1" destOrd="0" presId="urn:microsoft.com/office/officeart/2005/8/layout/pyramid2"/>
    <dgm:cxn modelId="{BDD23E4D-6384-44BE-BACE-3E872F2EBE13}" type="presParOf" srcId="{FF84723C-9BA2-4655-9C73-DC867A40CE58}" destId="{3BD0C0BD-3635-4DB7-B294-F67DA0F8EC58}" srcOrd="0" destOrd="0" presId="urn:microsoft.com/office/officeart/2005/8/layout/pyramid2"/>
    <dgm:cxn modelId="{15FF8342-F33A-4BC1-ABFA-D47CFE35903A}" type="presParOf" srcId="{FF84723C-9BA2-4655-9C73-DC867A40CE58}" destId="{7D8281A1-E3A8-481D-9804-66C146FDA45D}" srcOrd="1" destOrd="0" presId="urn:microsoft.com/office/officeart/2005/8/layout/pyramid2"/>
    <dgm:cxn modelId="{3E1A57D3-7EF3-4292-B1E2-4BFA8DE70A2B}" type="presParOf" srcId="{FF84723C-9BA2-4655-9C73-DC867A40CE58}" destId="{C6B2B6BF-7D7D-4FB8-B497-31D7E36F2DBF}" srcOrd="2" destOrd="0" presId="urn:microsoft.com/office/officeart/2005/8/layout/pyramid2"/>
    <dgm:cxn modelId="{7B6CC691-C459-43D5-8D76-4B750FC5741C}" type="presParOf" srcId="{FF84723C-9BA2-4655-9C73-DC867A40CE58}" destId="{3C98E0B9-477E-400D-8E23-C4F1BF8AF711}" srcOrd="3" destOrd="0" presId="urn:microsoft.com/office/officeart/2005/8/layout/pyramid2"/>
    <dgm:cxn modelId="{66F481BC-E485-4A89-969F-A2607EE67464}" type="presParOf" srcId="{FF84723C-9BA2-4655-9C73-DC867A40CE58}" destId="{F011746F-4359-4442-8D1A-B84BC736183E}" srcOrd="4" destOrd="0" presId="urn:microsoft.com/office/officeart/2005/8/layout/pyramid2"/>
    <dgm:cxn modelId="{C19A13E9-5521-45A8-87B9-C4C31AD26462}" type="presParOf" srcId="{FF84723C-9BA2-4655-9C73-DC867A40CE58}" destId="{43FC66E9-C5A8-4DC3-B790-83A33CDDF0F7}" srcOrd="5" destOrd="0" presId="urn:microsoft.com/office/officeart/2005/8/layout/pyramid2"/>
    <dgm:cxn modelId="{70847FFA-EB0C-4290-91AD-091CD28534D5}" type="presParOf" srcId="{FF84723C-9BA2-4655-9C73-DC867A40CE58}" destId="{5F4057BC-977A-495B-97F7-1C46ED7FE606}" srcOrd="6" destOrd="0" presId="urn:microsoft.com/office/officeart/2005/8/layout/pyramid2"/>
    <dgm:cxn modelId="{6696BC0B-19F4-4A1C-9375-26FD35AA9E36}" type="presParOf" srcId="{FF84723C-9BA2-4655-9C73-DC867A40CE58}" destId="{1538A414-D775-43FC-A6FE-DBD594FD7EE9}" srcOrd="7" destOrd="0" presId="urn:microsoft.com/office/officeart/2005/8/layout/pyramid2"/>
    <dgm:cxn modelId="{4BAD91DA-EEA5-4D73-A418-356F44DA57BD}" type="presParOf" srcId="{FF84723C-9BA2-4655-9C73-DC867A40CE58}" destId="{F9935517-97F0-4C16-928B-D2D5A56E2343}" srcOrd="8" destOrd="0" presId="urn:microsoft.com/office/officeart/2005/8/layout/pyramid2"/>
    <dgm:cxn modelId="{8DABA579-868A-4C8A-8641-460206AA2066}" type="presParOf" srcId="{FF84723C-9BA2-4655-9C73-DC867A40CE58}" destId="{93B112D0-3ED2-4CED-9D4D-C55F28B42FCA}" srcOrd="9" destOrd="0" presId="urn:microsoft.com/office/officeart/2005/8/layout/pyramid2"/>
    <dgm:cxn modelId="{25085502-2B44-4C56-971F-311809BF1A60}" type="presParOf" srcId="{FF84723C-9BA2-4655-9C73-DC867A40CE58}" destId="{6ACCE560-667E-4C70-8BD2-40E02C68AD2E}" srcOrd="10" destOrd="0" presId="urn:microsoft.com/office/officeart/2005/8/layout/pyramid2"/>
    <dgm:cxn modelId="{2FA6F625-BF8D-47F0-917E-54678694176B}" type="presParOf" srcId="{FF84723C-9BA2-4655-9C73-DC867A40CE58}" destId="{87890E95-6E3A-4352-8850-8F82A504D29E}" srcOrd="11" destOrd="0" presId="urn:microsoft.com/office/officeart/2005/8/layout/pyramid2"/>
    <dgm:cxn modelId="{6ECCA672-4817-48E2-8E2B-208350699A9D}" type="presParOf" srcId="{FF84723C-9BA2-4655-9C73-DC867A40CE58}" destId="{3EDC2B03-B6A1-4664-9A14-F299AAD3DDEA}" srcOrd="12" destOrd="0" presId="urn:microsoft.com/office/officeart/2005/8/layout/pyramid2"/>
    <dgm:cxn modelId="{3691A18F-D31E-4864-A2AC-30C00C933F42}" type="presParOf" srcId="{FF84723C-9BA2-4655-9C73-DC867A40CE58}" destId="{A13D78C4-4413-435E-8197-7CFA5D31AA3E}" srcOrd="13" destOrd="0" presId="urn:microsoft.com/office/officeart/2005/8/layout/pyramid2"/>
    <dgm:cxn modelId="{7BCE015E-D9C0-4554-99C4-BA81AC0C16BE}" type="presParOf" srcId="{FF84723C-9BA2-4655-9C73-DC867A40CE58}" destId="{B225C7AA-5FCB-486B-9C6A-DDB59F00B013}" srcOrd="14" destOrd="0" presId="urn:microsoft.com/office/officeart/2005/8/layout/pyramid2"/>
    <dgm:cxn modelId="{151B0C59-A895-40AE-BB9A-D2075AA04C4A}" type="presParOf" srcId="{FF84723C-9BA2-4655-9C73-DC867A40CE58}" destId="{B31724A7-3B71-4CEB-8287-847C788F6FB6}" srcOrd="15" destOrd="0" presId="urn:microsoft.com/office/officeart/2005/8/layout/pyramid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01E68A-BE8A-448D-8FDB-53B96F1E0AEE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B347A8-9FC9-466E-8E70-DA88D67B74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347A8-9FC9-466E-8E70-DA88D67B746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2;&#1072;&#1090;&#1077;&#1088;&#1080;&#1085;&#1072;\Desktop\&#1053;&#1086;&#1074;&#1072;&#1103;%20&#1087;&#1072;&#1087;&#1082;&#1072;\10&#1089;.mp3" TargetMode="Externa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2;&#1072;&#1090;&#1077;&#1088;&#1080;&#1085;&#1072;\Desktop\&#1053;&#1086;&#1074;&#1072;&#1103;%20&#1087;&#1072;&#1087;&#1082;&#1072;\12&#1089;.mp3" TargetMode="Externa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2;&#1072;&#1090;&#1077;&#1088;&#1080;&#1085;&#1072;\Desktop\&#1053;&#1086;&#1074;&#1072;&#1103;%20&#1087;&#1072;&#1087;&#1082;&#1072;\14&#1089;.mp3" TargetMode="Externa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2;&#1072;&#1090;&#1077;&#1088;&#1080;&#1085;&#1072;\Desktop\&#1053;&#1086;&#1074;&#1072;&#1103;%20&#1087;&#1072;&#1087;&#1082;&#1072;\16&#1089;.mp3" TargetMode="Externa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2;&#1072;&#1090;&#1077;&#1088;&#1080;&#1085;&#1072;\Desktop\&#1053;&#1086;&#1074;&#1072;&#1103;%20&#1087;&#1072;&#1087;&#1082;&#1072;\18&#1089;.mp3" TargetMode="Externa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2;&#1072;&#1090;&#1077;&#1088;&#1080;&#1085;&#1072;\Desktop\&#1053;&#1086;&#1074;&#1072;&#1103;%20&#1087;&#1072;&#1087;&#1082;&#1072;\2&#1089;.mp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2;&#1072;&#1090;&#1077;&#1088;&#1080;&#1085;&#1072;\Desktop\&#1053;&#1086;&#1074;&#1072;&#1103;%20&#1087;&#1072;&#1087;&#1082;&#1072;\3&#1089;1.mp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2;&#1072;&#1090;&#1077;&#1088;&#1080;&#1085;&#1072;\Desktop\&#1053;&#1086;&#1074;&#1072;&#1103;%20&#1087;&#1072;&#1087;&#1082;&#1072;\4&#1089;.mp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2;&#1072;&#1090;&#1077;&#1088;&#1080;&#1085;&#1072;\Desktop\&#1053;&#1086;&#1074;&#1072;&#1103;%20&#1087;&#1072;&#1087;&#1082;&#1072;\5c.mp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2;&#1072;&#1090;&#1077;&#1088;&#1080;&#1085;&#1072;\Desktop\&#1053;&#1086;&#1074;&#1072;&#1103;%20&#1087;&#1072;&#1087;&#1082;&#1072;\6&#1089;.mp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2;&#1072;&#1090;&#1077;&#1088;&#1080;&#1085;&#1072;\Desktop\&#1053;&#1086;&#1074;&#1072;&#1103;%20&#1087;&#1072;&#1087;&#1082;&#1072;\7&#1089;.mp3" TargetMode="Externa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2;&#1072;&#1090;&#1077;&#1088;&#1080;&#1085;&#1072;\Desktop\&#1053;&#1086;&#1074;&#1072;&#1103;%20&#1087;&#1072;&#1087;&#1082;&#1072;\8&#1089;.mp3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«Наиболее эффективные формы работы с родителями»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Горшкова Екатерина Владимировна</a:t>
            </a:r>
          </a:p>
          <a:p>
            <a:endParaRPr lang="ru-RU" dirty="0" smtClean="0"/>
          </a:p>
          <a:p>
            <a:r>
              <a:rPr lang="ru-RU" dirty="0" smtClean="0"/>
              <a:t>Г. Барнаул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Блоги</a:t>
            </a:r>
            <a:r>
              <a:rPr lang="ru-RU" dirty="0" smtClean="0"/>
              <a:t> и странички воспитателей. </a:t>
            </a:r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1357298"/>
            <a:ext cx="814393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10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Плюсы и минусы взаимодействия с родителями через </a:t>
            </a:r>
            <a:r>
              <a:rPr lang="ru-RU" sz="3200" dirty="0" err="1" smtClean="0"/>
              <a:t>блоги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1500175"/>
          <a:ext cx="8858312" cy="47463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55084"/>
                <a:gridCol w="4303228"/>
              </a:tblGrid>
              <a:tr h="481026">
                <a:tc>
                  <a:txBody>
                    <a:bodyPr/>
                    <a:lstStyle/>
                    <a:p>
                      <a:r>
                        <a:rPr kumimoji="0" lang="ru-RU" sz="19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Плюсы</a:t>
                      </a:r>
                      <a:endParaRPr lang="ru-RU" sz="19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9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Минусы</a:t>
                      </a:r>
                      <a:endParaRPr lang="ru-RU" sz="1900" baseline="0" dirty="0"/>
                    </a:p>
                  </a:txBody>
                  <a:tcPr/>
                </a:tc>
              </a:tr>
              <a:tr h="18764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Материалы, которые воспитатель размещает на своей страничке или в </a:t>
                      </a:r>
                      <a:r>
                        <a:rPr kumimoji="0" lang="ru-RU" sz="19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блоге</a:t>
                      </a:r>
                      <a:r>
                        <a:rPr kumimoji="0" lang="ru-RU" sz="1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демонстрируют родителям его профессиональные интересы, знания и навыки. Это повышает авторитет воспитателя, формирует уважение.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kumimoji="0" lang="ru-RU" sz="1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Чтобы создать и вести </a:t>
                      </a:r>
                      <a:r>
                        <a:rPr kumimoji="0" lang="ru-RU" sz="19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блог</a:t>
                      </a:r>
                      <a:r>
                        <a:rPr kumimoji="0" lang="ru-RU" sz="1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или личную страницу, воспитатель должен иметь специальные знания и умения. Помимо технических вопросов, нужно понимать, о чем и как писать, чтобы посетителям было интересно.</a:t>
                      </a:r>
                    </a:p>
                  </a:txBody>
                  <a:tcPr/>
                </a:tc>
              </a:tr>
              <a:tr h="1428759">
                <a:tc>
                  <a:txBody>
                    <a:bodyPr/>
                    <a:lstStyle/>
                    <a:p>
                      <a:r>
                        <a:rPr kumimoji="0" lang="ru-RU" sz="1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Воспитатель может записать и разместить в </a:t>
                      </a:r>
                      <a:r>
                        <a:rPr kumimoji="0" lang="ru-RU" sz="19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блоге</a:t>
                      </a:r>
                      <a:r>
                        <a:rPr kumimoji="0" lang="ru-RU" sz="1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9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видеоконсультацию</a:t>
                      </a:r>
                      <a:r>
                        <a:rPr kumimoji="0" lang="ru-RU" sz="1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для родителей, которые пропустили собрание в группе.</a:t>
                      </a:r>
                      <a:endParaRPr lang="ru-RU" sz="19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</a:t>
                      </a:r>
                      <a:r>
                        <a:rPr kumimoji="0" lang="ru-RU" sz="19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Блоги</a:t>
                      </a:r>
                      <a:r>
                        <a:rPr kumimoji="0" lang="ru-RU" sz="1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личные странички отнимают у воспитателя много времени, ведь заниматься ими приходится</a:t>
                      </a:r>
                      <a:br>
                        <a:rPr kumimoji="0" lang="ru-RU" sz="1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после работы.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В режиме онлайн можно консультировать родителей проблемных дошкольников</a:t>
                      </a:r>
                      <a:endParaRPr lang="ru-RU" sz="19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900" baseline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Электронная почта. </a:t>
            </a:r>
            <a:endParaRPr lang="ru-RU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1357298"/>
            <a:ext cx="8572560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12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528" y="21429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Плюсы и минусы общения с родителями через электронную почту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313" y="1214438"/>
          <a:ext cx="8643938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1969"/>
                <a:gridCol w="4321969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ru-RU" sz="20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Плюсы</a:t>
                      </a:r>
                      <a:endParaRPr lang="ru-RU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Минусы</a:t>
                      </a:r>
                      <a:endParaRPr lang="ru-RU" sz="2000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Электронную почту группы легко создать и использовать в работе.</a:t>
                      </a:r>
                      <a:endParaRPr lang="ru-RU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Электронную почту нужно постоянно проверять, чистить от спама</a:t>
                      </a:r>
                      <a:endParaRPr lang="ru-RU" sz="2000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В почте можно хранить разную информацию и пересылать файлы в виде текстов, изображений, аудио, видео.</a:t>
                      </a:r>
                      <a:endParaRPr lang="ru-RU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Почта не предполагает общение</a:t>
                      </a:r>
                      <a:br>
                        <a:rPr kumimoji="0" lang="ru-RU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режиме реального времени. Если вы написали поздно вечером, то родитель, скорее всего, ответит с задержкой.</a:t>
                      </a:r>
                      <a:endParaRPr lang="ru-RU" sz="2000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Формат общения через почту гарантирует быструю доставку сообщений, позволяет отправлять письма всем родителям группы. Это экономит время воспитателя</a:t>
                      </a:r>
                      <a:endParaRPr lang="ru-RU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Родитель может долгое время не проверять ящик, а потом нечаянно удалить ваше письмо вместе</a:t>
                      </a:r>
                      <a:br>
                        <a:rPr kumimoji="0" lang="ru-RU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 спамом. Либо сменить адрес электронной почты и не предупредить</a:t>
                      </a:r>
                      <a:endParaRPr lang="ru-RU" sz="2000" baseline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Группа в социальной сети. </a:t>
            </a:r>
            <a:endParaRPr lang="ru-RU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285860"/>
            <a:ext cx="8643998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14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29652" y="35716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92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Плюсы и минусы взаимодействия с родителями через </a:t>
            </a:r>
            <a:r>
              <a:rPr lang="ru-RU" sz="3200" dirty="0" err="1" smtClean="0"/>
              <a:t>соцсети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06" y="1428737"/>
          <a:ext cx="9001188" cy="53698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71994"/>
                <a:gridCol w="4729194"/>
              </a:tblGrid>
              <a:tr h="357189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Плюсы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Минусы</a:t>
                      </a:r>
                      <a:endParaRPr lang="ru-RU" dirty="0"/>
                    </a:p>
                  </a:txBody>
                  <a:tcPr/>
                </a:tc>
              </a:tr>
              <a:tr h="1529398">
                <a:tc>
                  <a:txBody>
                    <a:bodyPr/>
                    <a:lstStyle/>
                    <a:p>
                      <a:pPr fontAlgn="base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В группе родители могут общаться в любое время, обсуждать детали предстоящего мероприятия, делиться впечатлениями о прошедших событиях и праздниках.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Общение в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соцсети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может свести</a:t>
                      </a:r>
                      <a:b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 минимуму живое общение</a:t>
                      </a:r>
                      <a:b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родителями. А если не оговорить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пользователями правила группы, она станет лентой бесполезных постов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К общению могут присоединиться любые специалисты детского сада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К группе могут присоединиться посторонние пользователи, размещать рекламу, запрещенные материалы, некорректно высказываться. Поэтому не оставляйте доступ к группе открытым, проверяйте запросы на вступление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группу и материалы, которые предлагают разместить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В группе можно провести опрос среди родителей и оперативно собрать информацию, разместить ссылки на методическую литературу, фото- и видеоматериалы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Чат в </a:t>
            </a:r>
            <a:r>
              <a:rPr lang="ru-RU" dirty="0" err="1" smtClean="0"/>
              <a:t>мессенджерах</a:t>
            </a:r>
            <a:r>
              <a:rPr lang="ru-RU" dirty="0" smtClean="0"/>
              <a:t>. </a:t>
            </a:r>
            <a:endParaRPr lang="ru-RU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14422"/>
            <a:ext cx="8643998" cy="542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16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43966" y="35716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5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Плюсы и минусы общения с родителями в </a:t>
            </a:r>
            <a:r>
              <a:rPr lang="ru-RU" sz="3200" dirty="0" err="1" smtClean="0"/>
              <a:t>мессенджерах</a:t>
            </a:r>
            <a:endParaRPr lang="ru-RU" sz="32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0" cy="39728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3438"/>
                <a:gridCol w="4500562"/>
              </a:tblGrid>
              <a:tr h="557431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Плюсы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Минусы</a:t>
                      </a:r>
                      <a:endParaRPr lang="ru-RU" dirty="0"/>
                    </a:p>
                  </a:txBody>
                  <a:tcPr/>
                </a:tc>
              </a:tr>
              <a:tr h="1628559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Мессенджеры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позволяют быстро обмениваться информацией: передавать текстовые сообщения, изображения, видео, фото.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чат родители могут писать ночью</a:t>
                      </a:r>
                      <a:b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рано утром, сообщать, что их ребенок не придет в садик, скидывать картинки</a:t>
                      </a:r>
                      <a:b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пожеланиями хорошего дня, новости из интернета, советовать магазины</a:t>
                      </a:r>
                      <a:b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игрушками и детской одеждой. Чтобы этого не происходило, обсудите с ними правила общения в чате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786833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В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мессенджерах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можно общаться приватно и в группе. Используйте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мессенджеры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для личной переписки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отдельно создайте чат для всех родителей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51-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1473" y="428604"/>
            <a:ext cx="7870588" cy="6072230"/>
          </a:xfrm>
        </p:spPr>
      </p:pic>
      <p:pic>
        <p:nvPicPr>
          <p:cNvPr id="3" name="18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43966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Пять принципов взаимодействия с семьей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>
                <a:solidFill>
                  <a:srgbClr val="FFFF00"/>
                </a:solidFill>
              </a:rPr>
              <a:t>1.</a:t>
            </a:r>
            <a:r>
              <a:rPr lang="ru-RU" b="1" dirty="0" smtClean="0">
                <a:solidFill>
                  <a:srgbClr val="FFFF00"/>
                </a:solidFill>
              </a:rPr>
              <a:t> Принцип сотрудничества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2.</a:t>
            </a:r>
            <a:r>
              <a:rPr lang="ru-RU" b="1" dirty="0" smtClean="0">
                <a:solidFill>
                  <a:srgbClr val="FFFF00"/>
                </a:solidFill>
              </a:rPr>
              <a:t> Принцип конкурентоспособности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3.</a:t>
            </a:r>
            <a:r>
              <a:rPr lang="ru-RU" b="1" dirty="0" smtClean="0">
                <a:solidFill>
                  <a:srgbClr val="FFFF00"/>
                </a:solidFill>
              </a:rPr>
              <a:t> Принцип систематичности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4.</a:t>
            </a:r>
            <a:r>
              <a:rPr lang="ru-RU" b="1" dirty="0" smtClean="0">
                <a:solidFill>
                  <a:srgbClr val="FFFF00"/>
                </a:solidFill>
              </a:rPr>
              <a:t> Принцип систематичности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5.</a:t>
            </a:r>
            <a:r>
              <a:rPr lang="ru-RU" b="1" dirty="0" smtClean="0">
                <a:solidFill>
                  <a:srgbClr val="FFFF00"/>
                </a:solidFill>
              </a:rPr>
              <a:t> Принцип разнообразия форм работы</a:t>
            </a:r>
            <a:endParaRPr lang="ru-RU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  <p:pic>
        <p:nvPicPr>
          <p:cNvPr id="7" name="2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50109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798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Специальные критерии информации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Актуальность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Целесообразность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Научная обоснованность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Достоверность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Лаконичность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Структурированность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Качество преподнесения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Диалогичность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6" name="3с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572528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61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Формы работы с семьями воспитанников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071546"/>
          <a:ext cx="8229600" cy="5704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Вид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Примеры</a:t>
                      </a:r>
                      <a:endParaRPr lang="ru-RU" sz="1400" b="1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зависимости от формы проведения работы</a:t>
                      </a:r>
                      <a:endParaRPr lang="ru-RU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Групповые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Родительские собрания, семинары, мастер-классы, анкетирование</a:t>
                      </a:r>
                      <a:endParaRPr lang="ru-RU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Индивидуальные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Беседы, посещение семей, консультации специалистов ДОО</a:t>
                      </a:r>
                      <a:endParaRPr lang="ru-RU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Охватывающие все ДОО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Ознакомительные и тематические родительские собрания, работа через сайт, дни открытых дверей</a:t>
                      </a:r>
                      <a:endParaRPr lang="ru-RU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Традиционные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Родительские собрания, индивидуальные беседы, посещение семей</a:t>
                      </a:r>
                      <a:endParaRPr lang="ru-RU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Нетрадиционные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Семинары, мастер-классы, семейные чтения, дискуссионные клубы, виртуальное общение</a:t>
                      </a:r>
                      <a:endParaRPr lang="ru-RU" sz="1400" b="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зависимости от главного содержания формы работы</a:t>
                      </a:r>
                      <a:endParaRPr lang="ru-RU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Информационные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Родительские собрания, лектории</a:t>
                      </a:r>
                      <a:endParaRPr lang="ru-RU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Дискуссионные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Семинары, открытые микрофоны</a:t>
                      </a:r>
                      <a:endParaRPr lang="ru-RU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Обучающие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Мастер-классы, тренинги, практикумы</a:t>
                      </a:r>
                      <a:endParaRPr lang="ru-RU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Диагностические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Опросы, анкетирование</a:t>
                      </a:r>
                      <a:endParaRPr lang="ru-RU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Досуговые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Ярмарки, праздники, художественная самодеятельность</a:t>
                      </a:r>
                      <a:endParaRPr lang="ru-RU" sz="1400" b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4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839200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498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Примеры мастер-классов в детском саду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88" y="1571623"/>
          <a:ext cx="8329612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300"/>
                <a:gridCol w="5829312"/>
              </a:tblGrid>
              <a:tr h="535782"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Кто проводит</a:t>
                      </a:r>
                      <a:br>
                        <a:rPr kumimoji="0"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мастер-класс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 какую тему можно провести мастер-класс</a:t>
                      </a:r>
                      <a:endParaRPr lang="ru-RU" sz="2000" dirty="0"/>
                    </a:p>
                  </a:txBody>
                  <a:tcPr/>
                </a:tc>
              </a:tr>
              <a:tr h="535782"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Работник ДОО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 помочь ребенку адаптироваться к садику.</a:t>
                      </a:r>
                    </a:p>
                    <a:p>
                      <a:pPr fontAlgn="base"/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 стимулировать речевое развитие детей.</a:t>
                      </a:r>
                    </a:p>
                    <a:p>
                      <a:pPr fontAlgn="base"/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 игровыми методами развить у ребенка познавательные способности.</a:t>
                      </a:r>
                    </a:p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Современные игры и игрушки: что надо знать </a:t>
                      </a:r>
                      <a:endParaRPr lang="ru-RU" sz="2000" dirty="0"/>
                    </a:p>
                  </a:txBody>
                  <a:tcPr/>
                </a:tc>
              </a:tr>
              <a:tr h="535782"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Сторонний специалист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 оказать первую медицинскую помощь.</a:t>
                      </a:r>
                    </a:p>
                    <a:p>
                      <a:pPr fontAlgn="base"/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 юридически грамотно себя вести</a:t>
                      </a:r>
                      <a:b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(в определенной ситуации).</a:t>
                      </a:r>
                    </a:p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 организовать полезный и недорогой летний </a:t>
                      </a:r>
                      <a:endParaRPr lang="ru-RU" sz="2000" dirty="0"/>
                    </a:p>
                  </a:txBody>
                  <a:tcPr/>
                </a:tc>
              </a:tr>
              <a:tr h="535782"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Сторонний специалист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 создать развивающую среду для ребенка с ОВЗ.</a:t>
                      </a:r>
                    </a:p>
                    <a:p>
                      <a:pPr fontAlgn="base"/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 помочь ребенку найти друзей.</a:t>
                      </a:r>
                    </a:p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 правильно реагировать на детские капризы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5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572528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16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Как организовать </a:t>
            </a:r>
            <a:r>
              <a:rPr lang="ru-RU" sz="3600" dirty="0" err="1" smtClean="0"/>
              <a:t>досуговую</a:t>
            </a:r>
            <a:r>
              <a:rPr lang="ru-RU" sz="3600" dirty="0" smtClean="0"/>
              <a:t> работу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785812"/>
          <a:ext cx="8229600" cy="59243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514423">
                <a:tc>
                  <a:txBody>
                    <a:bodyPr/>
                    <a:lstStyle/>
                    <a:p>
                      <a:r>
                        <a:rPr kumimoji="0" lang="ru-RU" sz="2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Вид работы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Примеры</a:t>
                      </a:r>
                      <a:endParaRPr lang="ru-RU" sz="2200" dirty="0"/>
                    </a:p>
                  </a:txBody>
                  <a:tcPr/>
                </a:tc>
              </a:tr>
              <a:tr h="1268439">
                <a:tc>
                  <a:txBody>
                    <a:bodyPr/>
                    <a:lstStyle/>
                    <a:p>
                      <a:r>
                        <a:rPr kumimoji="0" lang="ru-RU" sz="2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Семейные конкурсы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«Спортивная семейка», «Семейная поделка», семейный фестиваль талантов</a:t>
                      </a:r>
                      <a:endParaRPr lang="ru-RU" sz="2200" dirty="0"/>
                    </a:p>
                  </a:txBody>
                  <a:tcPr/>
                </a:tc>
              </a:tr>
              <a:tr h="1268439">
                <a:tc>
                  <a:txBody>
                    <a:bodyPr/>
                    <a:lstStyle/>
                    <a:p>
                      <a:r>
                        <a:rPr kumimoji="0" lang="ru-RU" sz="2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Праздничные концерты для воспитателей и родителей,</a:t>
                      </a:r>
                      <a:r>
                        <a:rPr kumimoji="0" lang="ru-RU" sz="2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том числе с их участием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Концерты к Новому году, 8 Марта, Дню Победы, выпускному</a:t>
                      </a:r>
                      <a:endParaRPr lang="ru-RU" sz="2200" dirty="0"/>
                    </a:p>
                  </a:txBody>
                  <a:tcPr/>
                </a:tc>
              </a:tr>
              <a:tr h="887907">
                <a:tc>
                  <a:txBody>
                    <a:bodyPr/>
                    <a:lstStyle/>
                    <a:p>
                      <a:r>
                        <a:rPr kumimoji="0" lang="ru-RU" sz="2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Выставки фотографий из семейных архивов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«Моя семья и ВОВ», «Как мы провели лето», «Наши питомцы»</a:t>
                      </a:r>
                      <a:endParaRPr lang="ru-RU" sz="2200" dirty="0"/>
                    </a:p>
                  </a:txBody>
                  <a:tcPr/>
                </a:tc>
              </a:tr>
              <a:tr h="887907">
                <a:tc>
                  <a:txBody>
                    <a:bodyPr/>
                    <a:lstStyle/>
                    <a:p>
                      <a:r>
                        <a:rPr kumimoji="0" lang="ru-RU" sz="2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Совместные благотворительные проекты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Ярмарки, акции добрых дел, «Семья помогает семье»</a:t>
                      </a:r>
                      <a:endParaRPr lang="ru-RU" sz="2200" dirty="0"/>
                    </a:p>
                  </a:txBody>
                  <a:tcPr/>
                </a:tc>
              </a:tr>
              <a:tr h="887907">
                <a:tc>
                  <a:txBody>
                    <a:bodyPr/>
                    <a:lstStyle/>
                    <a:p>
                      <a:r>
                        <a:rPr kumimoji="0" lang="ru-RU" sz="2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Посещение культурных мероприятий, походы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День здоровья</a:t>
                      </a:r>
                      <a:endParaRPr lang="ru-RU" sz="2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6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83920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09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600" dirty="0" smtClean="0"/>
              <a:t>Восемь форм работы с родителями, которые сделают ваше сотрудничество интересным и полезным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7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8572528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099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1071570"/>
          </a:xfrm>
        </p:spPr>
        <p:txBody>
          <a:bodyPr>
            <a:normAutofit fontScale="90000"/>
          </a:bodyPr>
          <a:lstStyle/>
          <a:p>
            <a:r>
              <a:rPr lang="ru-RU" sz="3600" b="0" dirty="0" smtClean="0"/>
              <a:t>Пять способов выстроить общение с родителями через интернет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85720" y="1357298"/>
            <a:ext cx="8572560" cy="550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8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572528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6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Плюсы и минусы работы с родителями через сайт ДОО</a:t>
            </a:r>
            <a:endParaRPr lang="ru-RU" sz="28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71374" y="1549400"/>
          <a:ext cx="9072626" cy="530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9114"/>
                <a:gridCol w="4743512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Плюсы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Минусы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Сайт демонстрирует родителям устройство и деятельность ДОО в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удобное для них время. Помогут</a:t>
                      </a:r>
                      <a:b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этом фото- и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видеоэкскурсии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зданию и территории.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Если хотите проинформировать родителей о мероприятии, лучше дублировать информацию на разные каналы общения. Не все родители – постоянные посетители сайта.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Информация на сайте сформирует доверие к ДОО со стороны родителей, представителей общественности, социальных партнеров. Для общения</a:t>
                      </a:r>
                      <a:b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аудиторией используйте разделы «Задай вопрос», «Новости».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Сайт обеспечивает одностороннюю связь. Раздел «Задай вопрос» или «Отправить письмо руководителю»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предполагает мгновенного ответа. Чтобы родители и воспитатели могли общаться на сайте, создайте форум.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На сайте можно размещать полезную информацию: материалы о воспитании и развитии детей, стратегии работы детского сада, ресурсах, результатах работы. Например, публичный доклад руководителя ДОО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E1E1E1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294</TotalTime>
  <Words>900</Words>
  <PresentationFormat>Экран (4:3)</PresentationFormat>
  <Paragraphs>129</Paragraphs>
  <Slides>18</Slides>
  <Notes>1</Notes>
  <HiddenSlides>0</HiddenSlides>
  <MMClips>12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«Наиболее эффективные формы работы с родителями» </vt:lpstr>
      <vt:lpstr>Пять принципов взаимодействия с семьей</vt:lpstr>
      <vt:lpstr>Специальные критерии информации</vt:lpstr>
      <vt:lpstr>Формы работы с семьями воспитанников</vt:lpstr>
      <vt:lpstr>Примеры мастер-классов в детском саду</vt:lpstr>
      <vt:lpstr>Как организовать досуговую работу  </vt:lpstr>
      <vt:lpstr> Восемь форм работы с родителями, которые сделают ваше сотрудничество интересным и полезным </vt:lpstr>
      <vt:lpstr>Пять способов выстроить общение с родителями через интернет </vt:lpstr>
      <vt:lpstr>Плюсы и минусы работы с родителями через сайт ДОО</vt:lpstr>
      <vt:lpstr>Блоги и странички воспитателей. </vt:lpstr>
      <vt:lpstr>Плюсы и минусы взаимодействия с родителями через блоги</vt:lpstr>
      <vt:lpstr>Электронная почта. </vt:lpstr>
      <vt:lpstr>Плюсы и минусы общения с родителями через электронную почту </vt:lpstr>
      <vt:lpstr>Группа в социальной сети. </vt:lpstr>
      <vt:lpstr>Плюсы и минусы взаимодействия с родителями через соцсети</vt:lpstr>
      <vt:lpstr>Чат в мессенджерах. </vt:lpstr>
      <vt:lpstr>Плюсы и минусы общения с родителями в мессенджерах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«Наиболее эффективные формы работы с родителями» </dc:title>
  <dc:creator>Екатерина</dc:creator>
  <cp:lastModifiedBy>Екатерина</cp:lastModifiedBy>
  <cp:revision>32</cp:revision>
  <dcterms:created xsi:type="dcterms:W3CDTF">2022-04-10T02:23:21Z</dcterms:created>
  <dcterms:modified xsi:type="dcterms:W3CDTF">2022-04-10T09:53:40Z</dcterms:modified>
</cp:coreProperties>
</file>