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379" r:id="rId2"/>
    <p:sldId id="650" r:id="rId3"/>
    <p:sldId id="659" r:id="rId4"/>
    <p:sldId id="538" r:id="rId5"/>
    <p:sldId id="540" r:id="rId6"/>
    <p:sldId id="643" r:id="rId7"/>
    <p:sldId id="701" r:id="rId8"/>
    <p:sldId id="545" r:id="rId9"/>
    <p:sldId id="551" r:id="rId10"/>
    <p:sldId id="552" r:id="rId11"/>
    <p:sldId id="546" r:id="rId12"/>
    <p:sldId id="674" r:id="rId13"/>
    <p:sldId id="518" r:id="rId14"/>
    <p:sldId id="667" r:id="rId15"/>
    <p:sldId id="651" r:id="rId16"/>
    <p:sldId id="524" r:id="rId17"/>
    <p:sldId id="481" r:id="rId18"/>
    <p:sldId id="491" r:id="rId19"/>
    <p:sldId id="700" r:id="rId20"/>
    <p:sldId id="699" r:id="rId21"/>
    <p:sldId id="646" r:id="rId22"/>
    <p:sldId id="647" r:id="rId23"/>
    <p:sldId id="66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3399"/>
    <a:srgbClr val="0066CC"/>
    <a:srgbClr val="003300"/>
    <a:srgbClr val="8080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74" autoAdjust="0"/>
    <p:restoredTop sz="94434" autoAdjust="0"/>
  </p:normalViewPr>
  <p:slideViewPr>
    <p:cSldViewPr>
      <p:cViewPr varScale="1">
        <p:scale>
          <a:sx n="66" d="100"/>
          <a:sy n="66" d="100"/>
        </p:scale>
        <p:origin x="-12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3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6D14A-A52D-4A07-8B71-A54AB5D3247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61DB2-48E9-4697-8C15-214B6A67F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888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266700"/>
            <a:ext cx="8324850" cy="11049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1790700"/>
            <a:ext cx="3810000" cy="4381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05400" y="1790700"/>
            <a:ext cx="3810000" cy="21145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05400" y="4057650"/>
            <a:ext cx="3810000" cy="21145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2766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1328E4C-5C60-45B9-A2FC-FB1A7E8CFA2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0855076"/>
      </p:ext>
    </p:extLst>
  </p:cSld>
  <p:clrMapOvr>
    <a:masterClrMapping/>
  </p:clrMapOvr>
  <p:transition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73D566-60DA-4F6D-9461-F83B94B4479A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2214810"/>
      </p:ext>
    </p:extLst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wipe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5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6.sld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7.sld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8.sld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9.sld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4.sld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401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282" y="1484784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«ТЕАТРАЛЬНО-ИГРОВАЯ ДЕЯТЕЛЬНОСТЬ В </a:t>
            </a:r>
            <a:r>
              <a:rPr lang="ru-RU" sz="26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ДОУ»</a:t>
            </a:r>
            <a:endParaRPr lang="ru-RU" sz="2600" b="1" dirty="0" smtClean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/>
            <a:endParaRPr lang="ru-RU" sz="1000" b="1" dirty="0" smtClean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6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2517" name="Picture 5" descr="C:\Users\STAR\Desktop\Гор. СЕМИНАР МДОУ №1 Театр.-игров. деят. в ДОУ. ППРС. Ноябрь\Картинки к семинару Театр\c0fad6fc5277b7363e0855653a52227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3789040"/>
            <a:ext cx="3714776" cy="25167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92513" name="Picture 1" descr="L:\Гор. СЕМИНАР МДОУ №1 Театр.-игров. деят. в ДОУ. ППРС. Ноябрь\Картинки к семинару Театр\i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924944"/>
            <a:ext cx="3697856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102701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" descr="4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010" y="-40802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40651" y="-197474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48" name="Rectangle 28"/>
          <p:cNvSpPr>
            <a:spLocks noGrp="1" noChangeArrowheads="1"/>
          </p:cNvSpPr>
          <p:nvPr>
            <p:ph type="title"/>
          </p:nvPr>
        </p:nvSpPr>
        <p:spPr>
          <a:xfrm>
            <a:off x="214282" y="285728"/>
            <a:ext cx="8243887" cy="1314450"/>
          </a:xfrm>
        </p:spPr>
        <p:txBody>
          <a:bodyPr/>
          <a:lstStyle/>
          <a:p>
            <a:pPr algn="ctr" eaLnBrk="1" hangingPunct="1"/>
            <a:r>
              <a:rPr lang="ru-RU" altLang="ru-RU" sz="3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</a:t>
            </a:r>
            <a:br>
              <a:rPr lang="ru-RU" altLang="ru-RU" sz="3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 </a:t>
            </a:r>
            <a:br>
              <a:rPr lang="ru-RU" altLang="ru-RU" sz="3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и детей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785926"/>
            <a:ext cx="4572000" cy="646331"/>
          </a:xfrm>
          <a:prstGeom prst="rect">
            <a:avLst/>
          </a:prstGeom>
          <a:solidFill>
            <a:srgbClr val="FFC000"/>
          </a:solidFill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Развлечения, театрализованные праздники, части занятий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786058"/>
            <a:ext cx="4572000" cy="646331"/>
          </a:xfrm>
          <a:prstGeom prst="rect">
            <a:avLst/>
          </a:prstGeom>
          <a:solidFill>
            <a:srgbClr val="00B0F0"/>
          </a:solidFill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кукольных спектаклей, мультфильмов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5786454"/>
            <a:ext cx="3699091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с детьми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4429132"/>
            <a:ext cx="3412344" cy="369332"/>
          </a:xfrm>
          <a:prstGeom prst="rect">
            <a:avLst/>
          </a:prstGeom>
          <a:solidFill>
            <a:srgbClr val="FF3399"/>
          </a:solidFill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поисковой деятельности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5143512"/>
            <a:ext cx="344261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кукольных театров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3714752"/>
            <a:ext cx="4572000" cy="369332"/>
          </a:xfrm>
          <a:prstGeom prst="rect">
            <a:avLst/>
          </a:prstGeom>
          <a:solidFill>
            <a:srgbClr val="92D050"/>
          </a:solidFill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и разговоры о сказках, писателях</a:t>
            </a:r>
          </a:p>
        </p:txBody>
      </p:sp>
    </p:spTree>
    <p:extLst>
      <p:ext uri="{BB962C8B-B14F-4D97-AF65-F5344CB8AC3E}">
        <p14:creationId xmlns:p14="http://schemas.microsoft.com/office/powerpoint/2010/main" xmlns="" val="1281076361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95984" name="Слайд" r:id="rId3" imgW="4570610" imgH="3427482" progId="PowerPoint.Slide.12">
              <p:embed/>
            </p:oleObj>
          </a:graphicData>
        </a:graphic>
      </p:graphicFrame>
      <p:pic>
        <p:nvPicPr>
          <p:cNvPr id="48130" name="Picture 2" descr="C:\Users\STAR\Desktop\ПЕДСОВЕТЫ 2018-2019 учгод\Методы ТД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0"/>
            <a:ext cx="8715436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3904291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14267" y="0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2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2675" name="Rectangle 3"/>
          <p:cNvSpPr>
            <a:spLocks noChangeArrowheads="1"/>
          </p:cNvSpPr>
          <p:nvPr/>
        </p:nvSpPr>
        <p:spPr bwMode="auto">
          <a:xfrm>
            <a:off x="3000364" y="2714620"/>
            <a:ext cx="57864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1196752"/>
            <a:ext cx="82472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Спектр использования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информационно-коммуникационные технологии (ИКТ)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образовательном процессе достаточно широк.  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повышают эффективность ознакомления детей с произведениями художественной литературы (сказками), облегчают процесс восприятия информации с помощью ярких образов, позволяют развивать творческие способности в театрализованной деятельности, а так же обеспечивают личностно ориентированный подход.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3212976"/>
            <a:ext cx="79586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дошкольников </a:t>
            </a: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нет актерского  опыта.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 использовании </a:t>
            </a: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фото- и видеоматериалов, просмотра спектаклей проходит работа над сказочными образами, накапливается сценический опыт и совершенствуются: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исполнительские умения детей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выразительность мимики и жестов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владение речью, дикция и сила голоса.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4869160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использованием ИКТ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приобретает новую окраску, проходит более эмоционально, выразительно, что в итоге и способствует повышению уровня развития творческих способностей детей и речевых возможностей.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5103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4869160"/>
            <a:ext cx="849694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Театрально-игровая технология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охватывает определённую часть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процесса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объединённую общим содержанием, сюжетом, персонажами.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и любая технология, </a:t>
            </a:r>
            <a: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театрально-игровая технология -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процесс, при котором происходит качественное изменение воздействия на обучаемого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564904"/>
            <a:ext cx="867135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 – </a:t>
            </a:r>
          </a:p>
          <a:p>
            <a:pPr algn="ctr">
              <a:buFontTx/>
              <a:buNone/>
            </a:pPr>
            <a:r>
              <a:rPr lang="ru-RU" sz="2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своего рода </a:t>
            </a:r>
            <a:r>
              <a:rPr lang="ru-RU" sz="2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>
              <a:buFontTx/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просто игра, а еще прекрасное </a:t>
            </a:r>
            <a:r>
              <a:rPr lang="ru-RU" sz="2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</a:t>
            </a:r>
          </a:p>
          <a:p>
            <a:pPr algn="ctr"/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удожественно-эстетического развития дошкольников,</a:t>
            </a:r>
          </a:p>
          <a:p>
            <a:pPr algn="ctr">
              <a:buFontTx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развития речи и мышления, обогащения словаря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buFontTx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оображения и творческих способностей.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692696"/>
            <a:ext cx="583264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самых эффективных способов воздействия </a:t>
            </a:r>
          </a:p>
          <a:p>
            <a:pPr algn="ctr"/>
            <a:r>
              <a:rPr lang="ru-RU" alt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детей, в котором наиболее полно и ярко проявляется -  </a:t>
            </a:r>
            <a:r>
              <a:rPr lang="ru-RU" altLang="ru-RU" sz="2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обучения </a:t>
            </a: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endParaRPr lang="ru-RU" alt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altLang="ru-RU" sz="2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ИГРАЯ.</a:t>
            </a:r>
            <a:endParaRPr lang="ru-RU" sz="220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040226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3586" y="-13648"/>
            <a:ext cx="9171171" cy="2062103"/>
          </a:xfrm>
          <a:prstGeom prst="rect">
            <a:avLst/>
          </a:prstGeom>
          <a:solidFill>
            <a:srgbClr val="FFC000"/>
          </a:solidFill>
          <a:ln>
            <a:solidFill>
              <a:srgbClr val="003300"/>
            </a:solidFill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театрально – игровой технологии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решить многие проблемы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современной дошкольной </a:t>
            </a:r>
            <a:endParaRPr lang="ru-RU" sz="3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педагогики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психологии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425422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3573016"/>
            <a:ext cx="74888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000" b="1" dirty="0" smtClean="0">
                <a:solidFill>
                  <a:srgbClr val="33210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Театрализованные </a:t>
            </a:r>
            <a:r>
              <a:rPr lang="ru-RU" sz="2000" b="1" dirty="0">
                <a:solidFill>
                  <a:srgbClr val="33210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– интересный, понятный и доступный для детей вид деятельности. </a:t>
            </a:r>
            <a:r>
              <a:rPr lang="ru-RU" sz="2000" dirty="0">
                <a:solidFill>
                  <a:srgbClr val="33210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Поэтому даже самые робкие, неуверенные в себе дети обычно принимают в них </a:t>
            </a:r>
            <a:r>
              <a:rPr lang="ru-RU" sz="2000" dirty="0" smtClean="0">
                <a:solidFill>
                  <a:srgbClr val="33210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участие.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33210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Театрализованные </a:t>
            </a:r>
            <a:r>
              <a:rPr lang="ru-RU" sz="2000" b="1" dirty="0">
                <a:solidFill>
                  <a:srgbClr val="33210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в дошкольном возрасте представляют собой разыгрывание в лицах литературных произведений (сказки, рассказы, специально написанные инсценировки). </a:t>
            </a:r>
            <a:r>
              <a:rPr lang="ru-RU" sz="2000" dirty="0">
                <a:solidFill>
                  <a:srgbClr val="33210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Герои литературных произведений становятся действующими лицами, а их приключения, события жизни – сюжетом игры</a:t>
            </a:r>
            <a:r>
              <a:rPr lang="ru-RU" sz="2000" dirty="0" smtClean="0">
                <a:solidFill>
                  <a:srgbClr val="33210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0508" y="848373"/>
            <a:ext cx="2714644" cy="2071702"/>
          </a:xfrm>
          <a:prstGeom prst="rect">
            <a:avLst/>
          </a:prstGeom>
          <a:ln>
            <a:solidFill>
              <a:srgbClr val="8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69807" y="1363720"/>
            <a:ext cx="2826559" cy="2071702"/>
          </a:xfrm>
          <a:prstGeom prst="rect">
            <a:avLst/>
          </a:prstGeom>
          <a:ln>
            <a:solidFill>
              <a:srgbClr val="800000"/>
            </a:solidFill>
          </a:ln>
        </p:spPr>
      </p:pic>
      <p:pic>
        <p:nvPicPr>
          <p:cNvPr id="431105" name="Picture 1" descr="L:\Гор. СЕМИНАР МДОУ №1 Театр.-игров. деят. в ДОУ. ППРС. Ноябрь\SAM_157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6869" y="363587"/>
            <a:ext cx="2714644" cy="2035984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46704740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C:\Users\STAR\Desktop\ПЕДСОВЕТЫ 2018-2019 учгод\Модель -Сорокина, Миланович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8" y="0"/>
            <a:ext cx="9142984" cy="6858000"/>
          </a:xfrm>
          <a:prstGeom prst="rect">
            <a:avLst/>
          </a:prstGeom>
          <a:noFill/>
        </p:spPr>
      </p:pic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982658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85040" name="Слайд" r:id="rId3" imgW="4570610" imgH="3427482" progId="PowerPoint.Slide.12">
              <p:embed/>
            </p:oleObj>
          </a:graphicData>
        </a:graphic>
      </p:graphicFrame>
      <p:pic>
        <p:nvPicPr>
          <p:cNvPr id="44034" name="Picture 2" descr="C:\Users\STAR\Desktop\ПЕДСОВЕТЫ 2018-2019 учгод\Схем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96152"/>
            <a:ext cx="9144000" cy="5865696"/>
          </a:xfrm>
          <a:prstGeom prst="rect">
            <a:avLst/>
          </a:prstGeom>
          <a:noFill/>
        </p:spPr>
      </p:pic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508451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6081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86065" name="Слайд" r:id="rId3" imgW="4570610" imgH="3427482" progId="PowerPoint.Slide.12">
              <p:embed/>
            </p:oleObj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42852"/>
          <a:ext cx="9144000" cy="6630629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4965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РЕЖИССЕРСКИЕ ИГРЫ</a:t>
                      </a:r>
                      <a:endParaRPr lang="ru-RU" sz="2000" dirty="0">
                        <a:solidFill>
                          <a:srgbClr val="8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ИГРЫ-ДРАМАТИЗАЦИИ</a:t>
                      </a:r>
                      <a:endParaRPr lang="ru-RU" sz="2000" dirty="0">
                        <a:solidFill>
                          <a:srgbClr val="0000CC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811"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Это разновидность детского творчества, где присутствует воображаемая ситуация. Ребёнок в таких играх проявляет своё творчество и фантазию, придумывая содержание игры, определяя её участников (как правило, это игрушки и предметы), сам не является действующим лицом, он организует деятельность, как «сценарист и режиссер», создает сцены, ведет роль игрушечного персонажа, действует за него, изображает его интонацией, мимикой.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2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Основаны на собственных действиях исполнителя роли,</a:t>
                      </a:r>
                      <a:r>
                        <a:rPr lang="ru-RU" sz="220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 этом могут быть  использованы куклы или персонажи, одетые на пальцы. </a:t>
                      </a:r>
                      <a:r>
                        <a:rPr lang="ru-RU" sz="22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Ребенок или взрослый действует сам, преимущественно используя свои средства выразительности - интонацию, мимику, пантомиму.</a:t>
                      </a:r>
                      <a:r>
                        <a:rPr lang="ru-RU" altLang="ru-RU" sz="2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ru-RU" sz="22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 с</a:t>
                      </a:r>
                      <a:r>
                        <a:rPr lang="ru-RU" sz="22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амый «разговорный» вид театрализованной деятельности детей.</a:t>
                      </a:r>
                      <a:r>
                        <a:rPr kumimoji="0" lang="ru-RU" sz="22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Они формируют выразительность движений и речи, воображение, фантазию, творческую самостоятельность, совершенствуют внимание, зрительное восприятие, подражательность, как основу самостоятельности. </a:t>
                      </a:r>
                      <a:endParaRPr lang="ru-RU" sz="2200" b="0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2163007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304" y="-14131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48516" name="Rectangle 4"/>
          <p:cNvSpPr>
            <a:spLocks noChangeArrowheads="1"/>
          </p:cNvSpPr>
          <p:nvPr/>
        </p:nvSpPr>
        <p:spPr bwMode="auto">
          <a:xfrm>
            <a:off x="4572000" y="3284984"/>
            <a:ext cx="446449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Настольный театр «живой» руки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это уникальная возможность поиграть,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почувствовать себя раскованно и свободно,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выбрать роль любого героя, сделать его подвижным,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т.е.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расположить персонажа сказки у себя на руке и действовать за него, проговаривая текст.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5842337"/>
            <a:ext cx="88582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 «пальчиковых» кукол «живой» руки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маленькая, но волшебная страна, в которой ребенок играет, радуется, познает окружающее пространство, самого себя.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2855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789040"/>
            <a:ext cx="4058812" cy="1428751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/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51520" y="2577098"/>
            <a:ext cx="88924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Занимаясь с детьми театром, мы ставим перед собой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сделать их жизнь интересной и содержательной, наполнить ее яркими впечатлениями.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23528" y="1844824"/>
            <a:ext cx="86409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Настольный театр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живой руки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это средство развития мелкой моторики и речи детей дошкольного возраста.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0" y="90872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«НАСТОЛЬНЫЙ ТЕАТР «ЖИВОЙ» РУКИ»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(«НАРУЧНЫЙ ТЕАТР»)</a:t>
            </a:r>
            <a:endParaRPr lang="ru-RU" sz="2000" b="1" dirty="0" smtClean="0">
              <a:solidFill>
                <a:srgbClr val="8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02576486"/>
              </p:ext>
            </p:extLst>
          </p:nvPr>
        </p:nvGraphicFramePr>
        <p:xfrm>
          <a:off x="-32887" y="0"/>
          <a:ext cx="9144000" cy="6910754"/>
        </p:xfrm>
        <a:graphic>
          <a:graphicData uri="http://schemas.openxmlformats.org/presentationml/2006/ole">
            <p:oleObj spid="_x0000_s386080" name="Слайд" r:id="rId3" imgW="4570610" imgH="3427482" progId="PowerPoint.Slide.12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716016" y="2780928"/>
            <a:ext cx="41346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ВОСПИТАТЕЛЯ</a:t>
            </a:r>
            <a:r>
              <a:rPr lang="ru-RU" sz="20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dirty="0"/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сконструировать в группе многоуровневую и многофункциональную </a:t>
            </a:r>
            <a:r>
              <a:rPr lang="ru-RU" sz="2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пространственную </a:t>
            </a:r>
            <a:r>
              <a:rPr 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развивающую </a:t>
            </a:r>
            <a:r>
              <a:rPr lang="ru-RU" sz="2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среду,</a:t>
            </a:r>
            <a:r>
              <a:rPr lang="ru-RU" sz="20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процесса развития творческой личности воспитанника, учитывая его </a:t>
            </a:r>
            <a:r>
              <a:rPr lang="ru-RU" sz="2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особенности, возможности</a:t>
            </a:r>
            <a:r>
              <a:rPr 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интересы.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02262" y="375214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204864"/>
            <a:ext cx="3769448" cy="2734063"/>
          </a:xfrm>
          <a:prstGeom prst="rect">
            <a:avLst/>
          </a:prstGeom>
          <a:ln>
            <a:solidFill>
              <a:srgbClr val="0066CC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489697" y="260589"/>
            <a:ext cx="75189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ППРС в группах по ФГОС ДО должна «поддерживать» Основную образовательную программу ДО ДОУ.</a:t>
            </a:r>
            <a:endParaRPr lang="ru-RU" sz="220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214154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49537" name="Rectangle 1"/>
          <p:cNvSpPr>
            <a:spLocks noChangeArrowheads="1"/>
          </p:cNvSpPr>
          <p:nvPr/>
        </p:nvSpPr>
        <p:spPr bwMode="auto">
          <a:xfrm>
            <a:off x="323528" y="1412776"/>
            <a:ext cx="850109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подготовки руки нужно провести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специальные упражнения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целью которых было: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Разогревание рук (специальные упражнения)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согласованных движений рук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точных и дифференцированных движений кистей и пальцев рук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4437112"/>
            <a:ext cx="45029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подготовки руки к игре: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 действий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Самостоятельные действия ребёнка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954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874775" y="2949761"/>
            <a:ext cx="2786083" cy="3888577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/>
          <p:cNvGraphicFramePr>
            <a:graphicFrameLocks noChangeAspect="1"/>
          </p:cNvGraphicFramePr>
          <p:nvPr>
            <p:extLst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81987" name="Слайд" r:id="rId3" imgW="4570610" imgH="3427482" progId="PowerPoint.Slide.12">
              <p:embed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572000" y="1916832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Детская художественная литература, </a:t>
            </a:r>
            <a:r>
              <a:rPr lang="ru-RU" sz="2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 одним из важнейших </a:t>
            </a:r>
            <a:r>
              <a:rPr lang="ru-RU" sz="22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средств развития театрализованной игры</a:t>
            </a:r>
            <a:r>
              <a:rPr lang="ru-RU" sz="2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ведь благодаря всем известным жанрам художественной литературы ребёнок развивается эстетически, нравственно, эмоционально, развивается его речь, воображение, восприятие, что в свою очередь проявляется в театрализованной игре.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332656"/>
            <a:ext cx="73083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22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театрально-игровую деятельность зарождается интерес к художественной литературе (детской книги).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700808"/>
            <a:ext cx="3131840" cy="2290658"/>
          </a:xfrm>
          <a:prstGeom prst="rect">
            <a:avLst/>
          </a:prstGeom>
          <a:ln>
            <a:solidFill>
              <a:srgbClr val="0066CC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4005064"/>
            <a:ext cx="1944216" cy="266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122723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1"/>
          <p:cNvGraphicFramePr>
            <a:graphicFrameLocks noChangeAspect="1"/>
          </p:cNvGraphicFramePr>
          <p:nvPr>
            <p:extLst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83010" name="Слайд" r:id="rId3" imgW="4570610" imgH="3427482" progId="PowerPoint.Slide.12">
              <p:embed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547664" y="188640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just">
              <a:spcAft>
                <a:spcPts val="0"/>
              </a:spcAft>
            </a:pPr>
            <a:r>
              <a:rPr lang="ru-RU" sz="20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 ХУДОЖЕСТВЕННОЙ ЛИТЕРАТУРЫ  В ТЕАТРАЛИЗОВАННОЙ ДЕЯТЕЛЬНОСТИ И РАЗВИТИИ РЕЧИ ДОШКОЛЬНИКОВ.</a:t>
            </a:r>
            <a:endParaRPr lang="ru-RU" sz="2000" dirty="0">
              <a:solidFill>
                <a:srgbClr val="8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988840"/>
            <a:ext cx="727710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Театрализованная игровая деятельность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это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действия заданные художественным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произведением.</a:t>
            </a:r>
          </a:p>
          <a:p>
            <a:pPr indent="-342900" algn="just">
              <a:spcAft>
                <a:spcPts val="0"/>
              </a:spcAft>
            </a:pPr>
            <a:r>
              <a:rPr lang="ru-RU" sz="20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процессе осуществляется:</a:t>
            </a:r>
          </a:p>
          <a:p>
            <a:pPr indent="-342900"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эмоциональное развитие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(дети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знакомятся с чувствами, настроениями героев, осваивают способы их внешнего выражения, осознают причины того или иного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настроя);</a:t>
            </a:r>
          </a:p>
          <a:p>
            <a:pPr indent="-342900"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речевое развитие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(совершенствование диалогов и монологов, освоение выразительности речи).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342900"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 - коммуникативное развитие 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(позволяет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решать многие проблемные ситуации от лица какого-либо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персонажа, помогает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преодолеть робость, связанную с трудностями общения, неуверенностью в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себе).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881903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219812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4071934" y="3286124"/>
            <a:ext cx="492919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«Театрализованная деятельность является неисчерпаемым источником развития чувств, переживаний и эмоциональных открытий ребенка, приобщает его к духовному богатству. Постановка сказки заставляет волноваться, сопереживать персонажу и событиям, и в процессе этого сопереживания создаются определенные отношения и моральные оценки, просто сообщаемые и усваиваемые» 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В. А. Сухомлинский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571480"/>
            <a:ext cx="60635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4500570"/>
            <a:ext cx="3750081" cy="2136570"/>
          </a:xfrm>
          <a:prstGeom prst="rect">
            <a:avLst/>
          </a:prstGeom>
          <a:ln>
            <a:solidFill>
              <a:srgbClr val="800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0"/>
            <a:ext cx="3750081" cy="2153032"/>
          </a:xfrm>
          <a:prstGeom prst="rect">
            <a:avLst/>
          </a:prstGeom>
          <a:ln>
            <a:solidFill>
              <a:srgbClr val="800000"/>
            </a:solidFill>
          </a:ln>
        </p:spPr>
      </p:pic>
      <p:pic>
        <p:nvPicPr>
          <p:cNvPr id="443393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305742"/>
            <a:ext cx="2090735" cy="284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2285992"/>
            <a:ext cx="3750081" cy="2114016"/>
          </a:xfrm>
          <a:prstGeom prst="rect">
            <a:avLst/>
          </a:prstGeom>
          <a:ln>
            <a:solidFill>
              <a:srgbClr val="80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50390345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92214" name="Слайд" r:id="rId3" imgW="4570610" imgH="3427482" progId="PowerPoint.Slide.12">
              <p:embed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475656" y="1526874"/>
            <a:ext cx="748883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Включенность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детей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активную самостоятельную деятельность. Каждый ребенок выбирает занятие по интересам в центрах активности, что обеспечивается разнообразием предметного содержания, доступностью материалов, удобством их размещения.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шума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(так называемый «рабочий шум»), при этом голос воспитателя не доминирует над голосами детей, но, тем не менее, хорошо всем слышен.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конфликтность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детьми: они редко ссорятся из-за игр, игрового пространства или материалов, так как увлечены интересной деятельностью.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Выраженная продуктивность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деятельности детей: много рисунков, поделок, рассказов, экспериментов, игровых импровизаций и других продуктов создается детьми в течение дня.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 эмоциональный настрой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их жизнерадостность, открытость, желание посещать детский сад.</a:t>
            </a:r>
            <a:endParaRPr lang="ru-RU" sz="20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88910" y="42955"/>
            <a:ext cx="74755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ряд показателей, по которым воспитатель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оценить качество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созданной в группе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предметно-игровой среды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детей:</a:t>
            </a:r>
          </a:p>
        </p:txBody>
      </p:sp>
    </p:spTree>
    <p:extLst>
      <p:ext uri="{BB962C8B-B14F-4D97-AF65-F5344CB8AC3E}">
        <p14:creationId xmlns:p14="http://schemas.microsoft.com/office/powerpoint/2010/main" xmlns="" val="76941630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5730374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34909" name="Слайд" r:id="rId3" imgW="4570610" imgH="3427482" progId="PowerPoint.Slide.12">
              <p:embed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79512" y="836712"/>
            <a:ext cx="46473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 дошкольным образованием поставлена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задача совершенствования традиционных методов дошкольного воспитания  детей и поиска новых подходов к организации образовательного процесса. </a:t>
            </a:r>
            <a:r>
              <a:rPr lang="ru-RU" sz="2000" b="1" dirty="0" smtClean="0"/>
              <a:t>  </a:t>
            </a:r>
          </a:p>
        </p:txBody>
      </p:sp>
      <p:pic>
        <p:nvPicPr>
          <p:cNvPr id="15" name="Рисунок 14" descr="ÐÐ°ÑÑÐ¸Ð½ÐºÐ¸ Ð¿Ð¾ Ð·Ð°Ð¿ÑÐ¾ÑÑ ÑÐµÐ»Ð¾Ð²ÐµÑÐºÐ¸ Ð´Ð»Ñ Ð¿ÑÐµÐ·ÐµÐ½ÑÐ°ÑÐ¸Ð¸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4664"/>
            <a:ext cx="3717806" cy="2088232"/>
          </a:xfrm>
          <a:prstGeom prst="rect">
            <a:avLst/>
          </a:prstGeom>
          <a:noFill/>
          <a:ln>
            <a:solidFill>
              <a:srgbClr val="0066CC"/>
            </a:solidFill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637560">
            <a:off x="893061" y="3364524"/>
            <a:ext cx="2018696" cy="284313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139952" y="3645024"/>
            <a:ext cx="475252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ФЗ </a:t>
            </a: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«Об образовании в Российской Федерации»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поставлена социально значимая </a:t>
            </a: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задача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современного общества – </a:t>
            </a:r>
            <a:r>
              <a:rPr lang="ru-RU" sz="2200" b="1" dirty="0">
                <a:solidFill>
                  <a:srgbClr val="8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творческое развитие личности, готовой к решению нестандартных задач в различных областях деятельности.</a:t>
            </a:r>
            <a:r>
              <a:rPr lang="ru-RU" sz="2200" dirty="0">
                <a:solidFill>
                  <a:srgbClr val="8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200" dirty="0">
              <a:solidFill>
                <a:srgbClr val="8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5490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19341" y="0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83590" y="444022"/>
            <a:ext cx="63367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еатрализованная деятельность – </a:t>
            </a:r>
          </a:p>
          <a:p>
            <a:pPr algn="ctr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распространенный,</a:t>
            </a:r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демократичный </a:t>
            </a:r>
          </a:p>
          <a:p>
            <a:pPr algn="ctr"/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доступный вид </a:t>
            </a:r>
            <a:r>
              <a:rPr lang="ru-RU" sz="2400" b="1" dirty="0">
                <a:solidFill>
                  <a:srgbClr val="8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искусства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детского творчества.</a:t>
            </a:r>
            <a:endParaRPr kumimoji="0" lang="ru-RU" sz="2400" b="1" i="0" u="none" strike="noStrike" cap="none" normalizeH="0" dirty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36906" name="Picture 10" descr="ÐÐ°ÑÑÐ¸Ð½ÐºÐ¸ Ð¿Ð¾ Ð·Ð°Ð¿ÑÐ¾ÑÑ ÑÐµÐ±ÐµÐ½Ð¾Ðº Ð² ÑÐµÐ°ÑÑÐ°Ð»Ð¸Ð·Ð¾Ð²Ð°Ð½Ð½Ð¾Ð¹ Ð´ÐµÑÑÐµÐ»ÑÐ½Ð¾ÑÑÐ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32856"/>
            <a:ext cx="3688255" cy="2453032"/>
          </a:xfrm>
          <a:prstGeom prst="rect">
            <a:avLst/>
          </a:prstGeom>
          <a:noFill/>
          <a:ln>
            <a:solidFill>
              <a:srgbClr val="8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4653136"/>
            <a:ext cx="86947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Центр детской активности «Театр» – важный объект развивающей среды, с которого можно начать оснащение группы, поскольку именно театрализованная деятельность помогает сплотить группу, объединить детей интересной идеей, новой для них деятельностью.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956307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75" name="Объект 2"/>
          <p:cNvSpPr>
            <a:spLocks noGrp="1"/>
          </p:cNvSpPr>
          <p:nvPr>
            <p:ph idx="1"/>
          </p:nvPr>
        </p:nvSpPr>
        <p:spPr>
          <a:xfrm>
            <a:off x="827584" y="2276872"/>
            <a:ext cx="7324725" cy="3614018"/>
          </a:xfrm>
        </p:spPr>
        <p:txBody>
          <a:bodyPr/>
          <a:lstStyle/>
          <a:p>
            <a:pPr marL="0" indent="0">
              <a:lnSpc>
                <a:spcPct val="115000"/>
              </a:lnSpc>
              <a:buFontTx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Социально-коммуникативное развитие</a:t>
            </a:r>
          </a:p>
          <a:p>
            <a:pPr marL="0" indent="0">
              <a:lnSpc>
                <a:spcPct val="115000"/>
              </a:lnSpc>
              <a:buFontTx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Познавательное развитие</a:t>
            </a:r>
          </a:p>
          <a:p>
            <a:pPr marL="0" indent="0">
              <a:lnSpc>
                <a:spcPct val="115000"/>
              </a:lnSpc>
              <a:buFontTx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  Речевое развитие</a:t>
            </a:r>
          </a:p>
          <a:p>
            <a:pPr marL="0" indent="0">
              <a:lnSpc>
                <a:spcPct val="115000"/>
              </a:lnSpc>
              <a:buFontTx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 Художественно-эстетическое развитие</a:t>
            </a:r>
          </a:p>
          <a:p>
            <a:pPr marL="0" indent="0">
              <a:lnSpc>
                <a:spcPct val="115000"/>
              </a:lnSpc>
              <a:buFontTx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Физическое развитие</a:t>
            </a:r>
            <a:endParaRPr lang="ru-RU" sz="2800" b="1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93318" y="716072"/>
            <a:ext cx="65871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 </a:t>
            </a:r>
            <a:endParaRPr lang="ru-RU" altLang="ru-RU" sz="2800" b="1" dirty="0" smtClean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8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28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 обучения </a:t>
            </a:r>
            <a:r>
              <a:rPr lang="ru-RU" altLang="ru-RU" sz="28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 </a:t>
            </a:r>
          </a:p>
          <a:p>
            <a:pPr algn="ctr"/>
            <a:r>
              <a:rPr lang="ru-RU" altLang="ru-RU" sz="28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Интеграция.</a:t>
            </a:r>
            <a:endParaRPr lang="ru-RU" sz="28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807716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/>
          <p:cNvGraphicFramePr>
            <a:graphicFrameLocks noChangeAspect="1"/>
          </p:cNvGraphicFramePr>
          <p:nvPr>
            <p:extLst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588802" name="Слайд" r:id="rId3" imgW="4570610" imgH="3427482" progId="PowerPoint.Slide.12">
              <p:embed/>
            </p:oleObj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0" y="548679"/>
          <a:ext cx="9144000" cy="6309321"/>
        </p:xfrm>
        <a:graphic>
          <a:graphicData uri="http://schemas.openxmlformats.org/drawingml/2006/table">
            <a:tbl>
              <a:tblPr/>
              <a:tblGrid>
                <a:gridCol w="3428992"/>
                <a:gridCol w="5715008"/>
              </a:tblGrid>
              <a:tr h="2523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Виды материалов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Это могут быть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9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1. Виды театра (несколько, по желанию)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Наборы различных видов театра: </a:t>
                      </a:r>
                      <a:r>
                        <a:rPr lang="ru-RU" sz="1400" u="sng" dirty="0">
                          <a:latin typeface="Times New Roman"/>
                          <a:ea typeface="Times New Roman"/>
                        </a:rPr>
                        <a:t>мл. возраст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-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стендовый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(на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фланелеграфе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, теневой);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настольный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(плоскостной, театр игрушки, магнитный, из природного материала);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latin typeface="Times New Roman"/>
                          <a:ea typeface="Times New Roman"/>
                        </a:rPr>
                        <a:t>ср. возраст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- на руке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(пальчиковый, перчаточный, живых теней);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верховой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(на ложках, театр 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Би-ба-бо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, тростевые куклы);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latin typeface="Times New Roman"/>
                          <a:ea typeface="Times New Roman"/>
                        </a:rPr>
                        <a:t>ст. возраст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напольный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(марионетки);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живой  куклы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(театр масок, большая кукла).</a:t>
                      </a: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3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2. Костюмерная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Костюмы, маски, маски-шапочки, предметы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ряжения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1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3. Книги, иллюстрации, атрибуты,  связанные с театрализованными играми (драматизация, режиссерская игра)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Книги со сказками, настольные дидактические игры, ширмы, декорации, кассовый набор: билеты, афиша, звонок (ст. возраст).</a:t>
                      </a: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9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4. Музыкальные инструменты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Набор шумовых музыкальных инструментов.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Инструменты из бросового материала (сделанные своими руками).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Муляжи - музыкальных инструментов (народного и симфонического оркестра).</a:t>
                      </a: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5. Фотоальбомы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Фотографии с детских праздников, театральных представлений, занятий по театрализованной деятельности.</a:t>
                      </a: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9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6. Занятия (деятельность)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Ролевые игры (творческие игры) по театрализованной деятельности.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Организация деятельности по изготовлению атрибутов (персонажей, костюмов, декораций) для детских театров.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Должны присутствовать следы детской деятельности.</a:t>
                      </a: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7. Дополнительные материалы для творчества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Грим - набор детской косметики, украшения.</a:t>
                      </a:r>
                    </a:p>
                  </a:txBody>
                  <a:tcPr marL="31304" marR="31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936368" y="65662"/>
            <a:ext cx="5575758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Центр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детской активности «ТЕАТР» </a:t>
            </a:r>
            <a:endParaRPr lang="ru-RU" sz="2400" b="1" dirty="0">
              <a:solidFill>
                <a:srgbClr val="8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231278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96" y="-30171"/>
            <a:ext cx="9258267" cy="70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496859" y="1888168"/>
            <a:ext cx="5248899" cy="230832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66CC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Мини-игры занятиях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театрализованные игры-спектакли, посещение детьми театров, мини-сценки</a:t>
            </a:r>
            <a:r>
              <a:rPr kumimoji="0" lang="ru-RU" sz="2400" b="0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и др. направленные на решения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познавательных задач в образовательной деятельности).</a:t>
            </a:r>
            <a:endParaRPr kumimoji="0" lang="ru-RU" sz="2400" b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98514" y="418204"/>
            <a:ext cx="6072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</a:t>
            </a:r>
          </a:p>
          <a:p>
            <a:pPr algn="ctr"/>
            <a:r>
              <a:rPr lang="ru-RU" sz="240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театрализованной деятельности </a:t>
            </a:r>
          </a:p>
          <a:p>
            <a:pPr algn="ctr"/>
            <a:r>
              <a:rPr lang="ru-RU" sz="240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саду, в соответствии с ФГОС ДО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289660">
            <a:off x="666846" y="1865249"/>
            <a:ext cx="1820239" cy="2559608"/>
          </a:xfrm>
          <a:prstGeom prst="rect">
            <a:avLst/>
          </a:prstGeom>
          <a:noFill/>
          <a:ln w="9525">
            <a:solidFill>
              <a:srgbClr val="0066CC"/>
            </a:solidFill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1664" y="5099168"/>
            <a:ext cx="8640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 </a:t>
            </a:r>
            <a:r>
              <a:rPr lang="ru-RU" sz="2400" dirty="0">
                <a:solidFill>
                  <a:srgbClr val="33210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творческая деятельность ребёнка, связанная с моделированием образов, отношений, с использованием различных выразительных средств: мимики, жестов, пантомимики. </a:t>
            </a:r>
            <a:endParaRPr lang="ru-RU" sz="2400" dirty="0" smtClean="0">
              <a:solidFill>
                <a:srgbClr val="33210F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17853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4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email"/>
          <a:srcRect t="796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7879033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1992</TotalTime>
  <Words>1427</Words>
  <Application>Microsoft Office PowerPoint</Application>
  <PresentationFormat>Экран (4:3)</PresentationFormat>
  <Paragraphs>111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Spring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Совместная  театрализованная деятельность  педагога и детей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Алёнушка</cp:lastModifiedBy>
  <cp:revision>222</cp:revision>
  <dcterms:created xsi:type="dcterms:W3CDTF">2013-03-21T16:37:20Z</dcterms:created>
  <dcterms:modified xsi:type="dcterms:W3CDTF">2022-04-25T20:07:25Z</dcterms:modified>
</cp:coreProperties>
</file>