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1pPr>
    <a:lvl2pPr marL="0" marR="0" indent="4572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2pPr>
    <a:lvl3pPr marL="0" marR="0" indent="9144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3pPr>
    <a:lvl4pPr marL="0" marR="0" indent="13716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4pPr>
    <a:lvl5pPr marL="0" marR="0" indent="18288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5pPr>
    <a:lvl6pPr marL="0" marR="0" indent="22860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6pPr>
    <a:lvl7pPr marL="0" marR="0" indent="27432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7pPr>
    <a:lvl8pPr marL="0" marR="0" indent="32004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8pPr>
    <a:lvl9pPr marL="0" marR="0" indent="3657600" algn="ctr" defTabSz="355600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29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roxima Nova Medium"/>
        <a:ea typeface="Proxima Nova Medium"/>
        <a:cs typeface="Proxima Nova Medium"/>
        <a:sym typeface="Proxima Nova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hueOff val="-398243"/>
              <a:satOff val="23908"/>
              <a:lumOff val="10782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B9CBD3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7FA2B6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6DDDC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4"/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DF658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wholeTbl>
    <a:band2H>
      <a:tcTxStyle/>
      <a:tcStyle>
        <a:tcBdr/>
        <a:fill>
          <a:solidFill>
            <a:schemeClr val="accent6">
              <a:hueOff val="887465"/>
              <a:satOff val="-30004"/>
              <a:lumOff val="6094"/>
            </a:schemeClr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430252"/>
              <a:satOff val="-18978"/>
              <a:lumOff val="-19473"/>
            </a:schemeClr>
          </a:solidFill>
        </a:fill>
      </a:tcStyle>
    </a:firstCol>
    <a:lastRow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F6F7F2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827A37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-3883"/>
              <a:lumOff val="14670"/>
            </a:schemeClr>
          </a:solidFill>
        </a:fill>
      </a:tcStyle>
    </a:wholeTbl>
    <a:band2H>
      <a:tcTxStyle/>
      <a:tcStyle>
        <a:tcBdr/>
        <a:fill>
          <a:solidFill>
            <a:srgbClr val="B5AEC4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8C78A6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14B9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D"/>
          </a:solidFill>
        </a:fill>
      </a:tcStyle>
    </a:band2H>
    <a:firstCol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Col>
    <a:lastRow>
      <a:tcTxStyle b="on" i="off">
        <a:font>
          <a:latin typeface="Proxima Nova"/>
          <a:ea typeface="Proxima Nova"/>
          <a:cs typeface="Proxima Nova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Proxima Nova"/>
          <a:ea typeface="Proxima Nova"/>
          <a:cs typeface="Proxima Nova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92929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12706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Автор и дата</a:t>
            </a:r>
          </a:p>
        </p:txBody>
      </p:sp>
      <p:sp>
        <p:nvSpPr>
          <p:cNvPr id="1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презентации</a:t>
            </a:r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Сообщение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Прямоугольник"/>
          <p:cNvSpPr/>
          <p:nvPr/>
        </p:nvSpPr>
        <p:spPr>
          <a:xfrm>
            <a:off x="999500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0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4261880"/>
            <a:ext cx="20269200" cy="5061561"/>
          </a:xfrm>
          <a:prstGeom prst="rect">
            <a:avLst/>
          </a:prstGeom>
        </p:spPr>
        <p:txBody>
          <a:bodyPr/>
          <a:lstStyle>
            <a:lvl1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>
              <a:defRPr sz="12000" b="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Сообщение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Важный факт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Прямоугольник"/>
          <p:cNvSpPr/>
          <p:nvPr/>
        </p:nvSpPr>
        <p:spPr>
          <a:xfrm>
            <a:off x="1008907" y="1066849"/>
            <a:ext cx="22378886" cy="1158230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15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8113450"/>
            <a:ext cx="20269200" cy="845948"/>
          </a:xfrm>
          <a:prstGeom prst="rect">
            <a:avLst/>
          </a:prstGeom>
        </p:spPr>
        <p:txBody>
          <a:bodyPr anchor="t"/>
          <a:lstStyle/>
          <a:p>
            <a:r>
              <a:t>Информация о факте</a:t>
            </a:r>
          </a:p>
        </p:txBody>
      </p:sp>
      <p:sp>
        <p:nvSpPr>
          <p:cNvPr id="11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057400" y="3498790"/>
            <a:ext cx="20269200" cy="4814114"/>
          </a:xfrm>
          <a:prstGeom prst="rect">
            <a:avLst/>
          </a:prstGeom>
        </p:spPr>
        <p:txBody>
          <a:bodyPr anchor="b"/>
          <a:lstStyle>
            <a:lvl1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1pPr>
            <a:lvl2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2pPr>
            <a:lvl3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3pPr>
            <a:lvl4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4pPr>
            <a:lvl5pPr defTabSz="2438338">
              <a:lnSpc>
                <a:spcPct val="80000"/>
              </a:lnSpc>
              <a:defRPr sz="25000" b="0" spc="-5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Цитата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Прямоугольник"/>
          <p:cNvSpPr/>
          <p:nvPr/>
        </p:nvSpPr>
        <p:spPr>
          <a:xfrm>
            <a:off x="1008907" y="1064171"/>
            <a:ext cx="22378886" cy="11587658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125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37745" y="5549900"/>
            <a:ext cx="12908510" cy="2628900"/>
          </a:xfrm>
          <a:prstGeom prst="rect">
            <a:avLst/>
          </a:prstGeom>
        </p:spPr>
        <p:txBody>
          <a:bodyPr/>
          <a:lstStyle>
            <a:lvl1pPr marL="320204" indent="-320204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320204" indent="136995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320204" indent="594195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320204" indent="1051395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320204" indent="1508595" algn="l" defTabSz="355600">
              <a:lnSpc>
                <a:spcPct val="80000"/>
              </a:lnSpc>
              <a:defRPr sz="7000" b="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6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100233" y="9999201"/>
            <a:ext cx="12546022" cy="508001"/>
          </a:xfrm>
          <a:prstGeom prst="rect">
            <a:avLst/>
          </a:prstGeom>
        </p:spPr>
        <p:txBody>
          <a:bodyPr anchor="t"/>
          <a:lstStyle>
            <a:lvl1pPr algn="l" defTabSz="355600">
              <a:lnSpc>
                <a:spcPct val="140000"/>
              </a:lnSpc>
              <a:defRPr sz="2700" spc="26"/>
            </a:lvl1pPr>
          </a:lstStyle>
          <a:p>
            <a:r>
              <a:t>Авторство</a:t>
            </a:r>
          </a:p>
        </p:txBody>
      </p:sp>
      <p:sp>
        <p:nvSpPr>
          <p:cNvPr id="12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 (3 шт.)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Разноцветная россыпь раздавленных косметических средств на сером фоне"/>
          <p:cNvSpPr>
            <a:spLocks noGrp="1"/>
          </p:cNvSpPr>
          <p:nvPr>
            <p:ph type="pic" idx="21"/>
          </p:nvPr>
        </p:nvSpPr>
        <p:spPr>
          <a:xfrm>
            <a:off x="12128500" y="-1638300"/>
            <a:ext cx="11341100" cy="170116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Крупный план палетки для макияжа "/>
          <p:cNvSpPr>
            <a:spLocks noGrp="1"/>
          </p:cNvSpPr>
          <p:nvPr>
            <p:ph type="pic" idx="22"/>
          </p:nvPr>
        </p:nvSpPr>
        <p:spPr>
          <a:xfrm>
            <a:off x="1003300" y="-4737100"/>
            <a:ext cx="11201401" cy="16814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6" name="Крупный план раздавленного косметического средства и кисти для макияжа"/>
          <p:cNvSpPr>
            <a:spLocks noGrp="1"/>
          </p:cNvSpPr>
          <p:nvPr>
            <p:ph type="pic" idx="23"/>
          </p:nvPr>
        </p:nvSpPr>
        <p:spPr>
          <a:xfrm>
            <a:off x="1003300" y="1344083"/>
            <a:ext cx="11201400" cy="1680633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43207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Ряды помады различных оттенков"/>
          <p:cNvSpPr>
            <a:spLocks noGrp="1"/>
          </p:cNvSpPr>
          <p:nvPr>
            <p:ph type="pic" idx="21"/>
          </p:nvPr>
        </p:nvSpPr>
        <p:spPr>
          <a:xfrm>
            <a:off x="800100" y="253554"/>
            <a:ext cx="22783800" cy="1523931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стой">
    <p:bg>
      <p:bgPr>
        <a:gradFill flip="none" rotWithShape="1">
          <a:gsLst>
            <a:gs pos="0">
              <a:srgbClr val="FFF994"/>
            </a:gs>
            <a:gs pos="100000">
              <a:srgbClr val="96D35F"/>
            </a:gs>
          </a:gsLst>
          <a:lin ang="5459999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Восемь кусков губной помады разных оттенков на чёрном фоне"/>
          <p:cNvSpPr>
            <a:spLocks noGrp="1"/>
          </p:cNvSpPr>
          <p:nvPr>
            <p:ph type="pic" idx="21"/>
          </p:nvPr>
        </p:nvSpPr>
        <p:spPr>
          <a:xfrm>
            <a:off x="1003300" y="-606362"/>
            <a:ext cx="22364700" cy="14890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2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057400" y="11229761"/>
            <a:ext cx="20269200" cy="8459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2057400" y="2865468"/>
            <a:ext cx="20269200" cy="5359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2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 (вариант)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Разноцветная россыпь раздавленных косметических средств на сером фоне"/>
          <p:cNvSpPr>
            <a:spLocks noGrp="1"/>
          </p:cNvSpPr>
          <p:nvPr>
            <p:ph type="pic" idx="21"/>
          </p:nvPr>
        </p:nvSpPr>
        <p:spPr>
          <a:xfrm>
            <a:off x="12192000" y="-1540805"/>
            <a:ext cx="11188700" cy="167830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Прямоугольник"/>
          <p:cNvSpPr/>
          <p:nvPr/>
        </p:nvSpPr>
        <p:spPr>
          <a:xfrm>
            <a:off x="1008955" y="1064815"/>
            <a:ext cx="11190189" cy="11586370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3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3400" y="11229761"/>
            <a:ext cx="9601200" cy="845948"/>
          </a:xfrm>
          <a:prstGeom prst="rect">
            <a:avLst/>
          </a:prstGeom>
        </p:spPr>
        <p:txBody>
          <a:bodyPr/>
          <a:lstStyle/>
          <a:p>
            <a:r>
              <a:t>Автор и дата</a:t>
            </a:r>
          </a:p>
        </p:txBody>
      </p:sp>
      <p:sp>
        <p:nvSpPr>
          <p:cNvPr id="34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803400" y="4483100"/>
            <a:ext cx="9601200" cy="4191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12000"/>
            </a:lvl1pPr>
          </a:lstStyle>
          <a:p>
            <a:r>
              <a:t>Заголовок слайда</a:t>
            </a:r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39599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пункты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"/>
          <p:cNvSpPr/>
          <p:nvPr/>
        </p:nvSpPr>
        <p:spPr>
          <a:xfrm>
            <a:off x="1008907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43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3232086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Подзаголовок слайда</a:t>
            </a:r>
          </a:p>
        </p:txBody>
      </p:sp>
      <p:sp>
        <p:nvSpPr>
          <p:cNvPr id="44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2057400" y="1060698"/>
            <a:ext cx="20269200" cy="2279402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Заголовок слайда</a:t>
            </a:r>
          </a:p>
        </p:txBody>
      </p:sp>
      <p:sp>
        <p:nvSpPr>
          <p:cNvPr id="45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2056037" y="4647009"/>
            <a:ext cx="20271926" cy="6957368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нкты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"/>
          <p:cNvSpPr/>
          <p:nvPr/>
        </p:nvSpPr>
        <p:spPr>
          <a:xfrm>
            <a:off x="12192000" y="2079724"/>
            <a:ext cx="11188700" cy="9550401"/>
          </a:xfrm>
          <a:prstGeom prst="rect">
            <a:avLst/>
          </a:prstGeom>
          <a:solidFill>
            <a:srgbClr val="D3B9BD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4" name="Прямоугольник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55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2058458" y="3677751"/>
            <a:ext cx="20264297" cy="6956178"/>
          </a:xfrm>
          <a:prstGeom prst="rect">
            <a:avLst/>
          </a:prstGeom>
        </p:spPr>
        <p:txBody>
          <a:bodyPr numCol="2" spcCol="2314058"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, пункты и фото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азличные косметические средства на розовом фоне"/>
          <p:cNvSpPr>
            <a:spLocks noGrp="1"/>
          </p:cNvSpPr>
          <p:nvPr>
            <p:ph type="pic" idx="21"/>
          </p:nvPr>
        </p:nvSpPr>
        <p:spPr>
          <a:xfrm>
            <a:off x="11700889" y="-1027620"/>
            <a:ext cx="12288856" cy="150230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4" name="Прямоугольник"/>
          <p:cNvSpPr/>
          <p:nvPr/>
        </p:nvSpPr>
        <p:spPr>
          <a:xfrm>
            <a:off x="1008906" y="1067048"/>
            <a:ext cx="11190188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65" name="Подзаголовок слайд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02037" y="4375086"/>
            <a:ext cx="9603926" cy="845948"/>
          </a:xfrm>
          <a:prstGeom prst="rect">
            <a:avLst/>
          </a:prstGeom>
        </p:spPr>
        <p:txBody>
          <a:bodyPr/>
          <a:lstStyle/>
          <a:p>
            <a:r>
              <a:t>Подзаголовок слайда</a:t>
            </a:r>
          </a:p>
        </p:txBody>
      </p:sp>
      <p:sp>
        <p:nvSpPr>
          <p:cNvPr id="66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802060" y="1640061"/>
            <a:ext cx="9601348" cy="2798379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Заголовок слайда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2037" y="5778500"/>
            <a:ext cx="9596832" cy="6110784"/>
          </a:xfrm>
          <a:prstGeom prst="rect">
            <a:avLst/>
          </a:prstGeom>
        </p:spPr>
        <p:txBody>
          <a:bodyPr anchor="t"/>
          <a:lstStyle>
            <a:lvl1pPr marL="444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  <a:lvl2pPr marL="889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2pPr>
            <a:lvl3pPr marL="1333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3pPr>
            <a:lvl4pPr marL="17780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4pPr>
            <a:lvl5pPr marL="2222500" indent="-444500" algn="l" defTabSz="2438338">
              <a:lnSpc>
                <a:spcPct val="80000"/>
              </a:lnSpc>
              <a:spcBef>
                <a:spcPts val="4200"/>
              </a:spcBef>
              <a:buSzPct val="100000"/>
              <a:buChar char="•"/>
              <a:defRPr sz="40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44578" y="13131800"/>
            <a:ext cx="307544" cy="3429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Раздел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рямоугольник"/>
          <p:cNvSpPr/>
          <p:nvPr/>
        </p:nvSpPr>
        <p:spPr>
          <a:xfrm>
            <a:off x="1002557" y="1068834"/>
            <a:ext cx="22378886" cy="11578332"/>
          </a:xfrm>
          <a:prstGeom prst="rect">
            <a:avLst/>
          </a:prstGeom>
          <a:solidFill>
            <a:srgbClr val="7CA0B2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76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2057400" y="4196048"/>
            <a:ext cx="20269200" cy="5213153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90000"/>
              </a:lnSpc>
              <a:defRPr sz="12000">
                <a:solidFill>
                  <a:srgbClr val="FFFFFF"/>
                </a:solidFill>
                <a:latin typeface="Canela Regular"/>
                <a:ea typeface="Canela Regular"/>
                <a:cs typeface="Canela Regular"/>
                <a:sym typeface="Canela Regular"/>
              </a:defRPr>
            </a:lvl1pPr>
          </a:lstStyle>
          <a:p>
            <a:r>
              <a:t>Заголовок раздела</a:t>
            </a:r>
          </a:p>
        </p:txBody>
      </p:sp>
      <p:sp>
        <p:nvSpPr>
          <p:cNvPr id="7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олько заголовок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Прямоугольник"/>
          <p:cNvSpPr/>
          <p:nvPr/>
        </p:nvSpPr>
        <p:spPr>
          <a:xfrm>
            <a:off x="1008907" y="1067048"/>
            <a:ext cx="22378886" cy="11581904"/>
          </a:xfrm>
          <a:prstGeom prst="rect">
            <a:avLst/>
          </a:prstGeom>
          <a:solidFill>
            <a:schemeClr val="accent5">
              <a:hueOff val="-246905"/>
              <a:satOff val="-77181"/>
              <a:lumOff val="20457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85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057400" y="3232086"/>
            <a:ext cx="20269200" cy="845948"/>
          </a:xfrm>
          <a:prstGeom prst="rect">
            <a:avLst/>
          </a:prstGeom>
        </p:spPr>
        <p:txBody>
          <a:bodyPr/>
          <a:lstStyle/>
          <a:p>
            <a:r>
              <a:t>Подзаголовок слайда</a:t>
            </a:r>
          </a:p>
        </p:txBody>
      </p:sp>
      <p:sp>
        <p:nvSpPr>
          <p:cNvPr id="86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2057400" y="1060698"/>
            <a:ext cx="20269200" cy="2272842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8200"/>
            </a:lvl1pPr>
          </a:lstStyle>
          <a:p>
            <a:r>
              <a:t>Заголовок слайда</a:t>
            </a:r>
          </a:p>
        </p:txBody>
      </p:sp>
      <p:sp>
        <p:nvSpPr>
          <p:cNvPr id="8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овестка дня">
    <p:bg>
      <p:bgPr>
        <a:solidFill>
          <a:srgbClr val="F6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рямоугольник"/>
          <p:cNvSpPr/>
          <p:nvPr/>
        </p:nvSpPr>
        <p:spPr>
          <a:xfrm>
            <a:off x="12197605" y="1065312"/>
            <a:ext cx="11184585" cy="1158537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5" name="Прямоугольник"/>
          <p:cNvSpPr/>
          <p:nvPr/>
        </p:nvSpPr>
        <p:spPr>
          <a:xfrm>
            <a:off x="1003299" y="2076549"/>
            <a:ext cx="11194307" cy="9556552"/>
          </a:xfrm>
          <a:prstGeom prst="rect">
            <a:avLst/>
          </a:prstGeom>
          <a:solidFill>
            <a:schemeClr val="accent3">
              <a:satOff val="-3883"/>
              <a:lumOff val="1467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solidFill>
                  <a:srgbClr val="FFFFFF"/>
                </a:solidFill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9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3496600" y="4331487"/>
            <a:ext cx="9049076" cy="5492985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3200"/>
              </a:spcBef>
              <a:defRPr sz="4000" spc="-39"/>
            </a:lvl1pPr>
            <a:lvl2pPr algn="l">
              <a:lnSpc>
                <a:spcPct val="100000"/>
              </a:lnSpc>
              <a:spcBef>
                <a:spcPts val="3200"/>
              </a:spcBef>
              <a:defRPr sz="4000" spc="-39"/>
            </a:lvl2pPr>
            <a:lvl3pPr algn="l">
              <a:lnSpc>
                <a:spcPct val="100000"/>
              </a:lnSpc>
              <a:spcBef>
                <a:spcPts val="3200"/>
              </a:spcBef>
              <a:defRPr sz="4000" spc="-39"/>
            </a:lvl3pPr>
            <a:lvl4pPr algn="l">
              <a:lnSpc>
                <a:spcPct val="100000"/>
              </a:lnSpc>
              <a:spcBef>
                <a:spcPts val="3200"/>
              </a:spcBef>
              <a:defRPr sz="4000" spc="-39"/>
            </a:lvl4pPr>
            <a:lvl5pPr algn="l">
              <a:lnSpc>
                <a:spcPct val="100000"/>
              </a:lnSpc>
              <a:spcBef>
                <a:spcPts val="3200"/>
              </a:spcBef>
              <a:defRPr sz="4000" spc="-39"/>
            </a:lvl5pPr>
          </a:lstStyle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xfrm>
            <a:off x="1676400" y="5865318"/>
            <a:ext cx="9829800" cy="173301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70000"/>
              </a:lnSpc>
              <a:defRPr sz="8200"/>
            </a:lvl1pPr>
          </a:lstStyle>
          <a:p>
            <a:r>
              <a:t>Заголовок повестки дня</a:t>
            </a:r>
          </a:p>
        </p:txBody>
      </p:sp>
      <p:sp>
        <p:nvSpPr>
          <p:cNvPr id="9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994"/>
            </a:gs>
            <a:gs pos="100000">
              <a:srgbClr val="96D35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"/>
          <p:cNvSpPr/>
          <p:nvPr/>
        </p:nvSpPr>
        <p:spPr>
          <a:xfrm>
            <a:off x="1002557" y="1066800"/>
            <a:ext cx="22378886" cy="11582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415431">
              <a:lnSpc>
                <a:spcPct val="120000"/>
              </a:lnSpc>
              <a:spcBef>
                <a:spcPts val="0"/>
              </a:spcBef>
              <a:defRPr sz="3000" spc="-59">
                <a:latin typeface="Canela Deck Bold"/>
                <a:ea typeface="Canela Deck Bold"/>
                <a:cs typeface="Canela Deck Bold"/>
                <a:sym typeface="Canela Deck Bold"/>
              </a:defRPr>
            </a:pPr>
            <a:endParaRPr/>
          </a:p>
        </p:txBody>
      </p:sp>
      <p:sp>
        <p:nvSpPr>
          <p:cNvPr id="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2057400" y="2577857"/>
            <a:ext cx="20269200" cy="5359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Заголовок презентации</a:t>
            </a:r>
          </a:p>
        </p:txBody>
      </p:sp>
      <p:sp>
        <p:nvSpPr>
          <p:cNvPr id="4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2057400" y="7814975"/>
            <a:ext cx="20269200" cy="1488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Подзаголовок слайда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038228" y="13131800"/>
            <a:ext cx="307544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1600">
                <a:solidFill>
                  <a:srgbClr val="5E5E5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1pPr>
      <a:lvl2pPr marL="0" marR="0" indent="4572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2pPr>
      <a:lvl3pPr marL="0" marR="0" indent="9144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3pPr>
      <a:lvl4pPr marL="0" marR="0" indent="13716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4pPr>
      <a:lvl5pPr marL="0" marR="0" indent="18288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5pPr>
      <a:lvl6pPr marL="0" marR="0" indent="22860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6pPr>
      <a:lvl7pPr marL="0" marR="0" indent="27432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7pPr>
      <a:lvl8pPr marL="0" marR="0" indent="32004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8pPr>
      <a:lvl9pPr marL="0" marR="0" indent="3657600" algn="ctr" defTabSz="8255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000000"/>
          </a:solidFill>
          <a:uFillTx/>
          <a:latin typeface="Proxima Nova"/>
          <a:ea typeface="Proxima Nova"/>
          <a:cs typeface="Proxima Nova"/>
          <a:sym typeface="Proxima Nova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roxima Nov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15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Покровское, 2022"/>
          <p:cNvSpPr txBox="1">
            <a:spLocks noGrp="1"/>
          </p:cNvSpPr>
          <p:nvPr>
            <p:ph idx="21" type="body"/>
          </p:nvPr>
        </p:nvSpPr>
        <p:spPr>
          <a:xfrm>
            <a:off x="2057400" y="11757798"/>
            <a:ext cx="20269200" cy="84594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/>
          <a:lstStyle/>
          <a:p>
            <a:r>
              <a:t>Покровское, 2022</a:t>
            </a:r>
          </a:p>
        </p:txBody>
      </p:sp>
      <p:grpSp>
        <p:nvGrpSpPr>
          <p:cNvPr id="166" name="Сгруппировать"/>
          <p:cNvGrpSpPr/>
          <p:nvPr/>
        </p:nvGrpSpPr>
        <p:grpSpPr>
          <a:xfrm>
            <a:off x="7931246" y="3114664"/>
            <a:ext cx="8521509" cy="8521509"/>
            <a:chOff x="0" y="0"/>
            <a:chExt cx="8521508" cy="8521508"/>
          </a:xfrm>
        </p:grpSpPr>
        <p:grpSp>
          <p:nvGrpSpPr>
            <p:cNvPr id="164" name="Сгруппировать"/>
            <p:cNvGrpSpPr/>
            <p:nvPr/>
          </p:nvGrpSpPr>
          <p:grpSpPr>
            <a:xfrm>
              <a:off x="0" y="0"/>
              <a:ext cx="8521509" cy="8521509"/>
              <a:chOff x="0" y="0"/>
              <a:chExt cx="8521508" cy="8521508"/>
            </a:xfrm>
          </p:grpSpPr>
          <p:pic>
            <p:nvPicPr>
              <p:cNvPr descr="IMG_3674.jpeg" id="162" name="IMG_3674.jpe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/>
              <a:stretch>
                <a:fillRect/>
              </a:stretch>
            </p:blipFill>
            <p:spPr>
              <a:xfrm>
                <a:off x="0" y="0"/>
                <a:ext cx="8521509" cy="8521509"/>
              </a:xfrm>
              <a:prstGeom prst="rect">
                <a:avLst/>
              </a:prstGeom>
              <a:ln cap="flat" w="12700">
                <a:noFill/>
                <a:miter lim="400000"/>
              </a:ln>
              <a:effectLst/>
            </p:spPr>
          </p:pic>
          <p:pic>
            <p:nvPicPr>
              <p:cNvPr descr="IMG_3691.png" id="163" name="IMG_3691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b="-55" r="37"/>
              <a:stretch>
                <a:fillRect/>
              </a:stretch>
            </p:blipFill>
            <p:spPr>
              <a:xfrm>
                <a:off x="891928" y="558393"/>
                <a:ext cx="6737811" cy="4732681"/>
              </a:xfrm>
              <a:prstGeom prst="rect">
                <a:avLst/>
              </a:prstGeom>
              <a:ln cap="flat" w="12700">
                <a:noFill/>
                <a:miter lim="400000"/>
              </a:ln>
              <a:effectLst/>
            </p:spPr>
          </p:pic>
        </p:grpSp>
        <p:sp>
          <p:nvSpPr>
            <p:cNvPr id="165" name="Огород на окне"/>
            <p:cNvSpPr txBox="1"/>
            <p:nvPr/>
          </p:nvSpPr>
          <p:spPr>
            <a:xfrm>
              <a:off x="2094795" y="1906766"/>
              <a:ext cx="4331918" cy="2379552"/>
            </a:xfrm>
            <a:prstGeom prst="rect">
              <a:avLst/>
            </a:prstGeom>
            <a:noFill/>
            <a:ln cap="flat" w="12700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xmlns:a14="http://schemas.microsoft.com/office/drawing/2010/main" xmlns:m="http://schemas.openxmlformats.org/officeDocument/2006/math" val="1"/>
              </a:ext>
            </a:extLst>
          </p:spPr>
          <p:txBody>
            <a:bodyPr anchor="ctr" bIns="50800" lIns="50800" numCol="1" rIns="50800" tIns="50800" wrap="square">
              <a:normAutofit/>
            </a:bodyPr>
            <a:lstStyle>
              <a:lvl1pPr defTabSz="429259">
                <a:lnSpc>
                  <a:spcPct val="80000"/>
                </a:lnSpc>
                <a:spcBef>
                  <a:spcPts val="0"/>
                </a:spcBef>
                <a:defRPr i="1" sz="7539">
                  <a:latin typeface="+mn-lt"/>
                  <a:ea typeface="+mn-ea"/>
                  <a:cs typeface="+mn-cs"/>
                  <a:sym typeface="Canela Bold"/>
                </a:defRPr>
              </a:lvl1pPr>
            </a:lstStyle>
            <a:p>
              <a:r>
                <a:rPr b="1" dirty="0" err="1">
                  <a:latin charset="0" panose="02040602050305030304" pitchFamily="18" typeface="Book Antiqua"/>
                </a:rPr>
                <a:t>Огород</a:t>
              </a:r>
              <a:r>
                <a:rPr b="1" dirty="0">
                  <a:latin charset="0" panose="02040602050305030304" pitchFamily="18" typeface="Book Antiqua"/>
                </a:rPr>
                <a:t> </a:t>
              </a:r>
              <a:r>
                <a:rPr b="1" dirty="0" err="1">
                  <a:latin charset="0" panose="02040602050305030304" pitchFamily="18" typeface="Book Antiqua"/>
                </a:rPr>
                <a:t>на</a:t>
              </a:r>
              <a:r>
                <a:rPr b="1" dirty="0">
                  <a:latin charset="0" panose="02040602050305030304" pitchFamily="18" typeface="Book Antiqua"/>
                </a:rPr>
                <a:t> </a:t>
              </a:r>
              <a:r>
                <a:rPr b="1" dirty="0" err="1">
                  <a:latin charset="0" panose="02040602050305030304" pitchFamily="18" typeface="Book Antiqua"/>
                </a:rPr>
                <a:t>окне</a:t>
              </a:r>
              <a:endParaRPr b="1" dirty="0">
                <a:latin charset="0" panose="02040602050305030304" pitchFamily="18" typeface="Book Antiqua"/>
              </a:endParaRPr>
            </a:p>
          </p:txBody>
        </p:sp>
      </p:grpSp>
      <p:sp>
        <p:nvSpPr>
          <p:cNvPr id="167" name="Муниципальное образовательное учреждение…"/>
          <p:cNvSpPr txBox="1"/>
          <p:nvPr/>
        </p:nvSpPr>
        <p:spPr>
          <a:xfrm>
            <a:off x="2101350" y="962376"/>
            <a:ext cx="20749235" cy="203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 anchor="b" bIns="50800" lIns="50800" rIns="50800" tIns="50800">
            <a:normAutofit/>
          </a:bodyPr>
          <a:lstStyle/>
          <a:p>
            <a:pPr defTabSz="192024" indent="-172910" marL="172910">
              <a:lnSpc>
                <a:spcPct val="80000"/>
              </a:lnSpc>
              <a:spcBef>
                <a:spcPts val="0"/>
              </a:spcBef>
              <a:defRPr sz="378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dirty="0" err="1"/>
              <a:t>Муниципальное</a:t>
            </a:r>
            <a:r>
              <a:rPr dirty="0"/>
              <a:t> </a:t>
            </a:r>
            <a:r>
              <a:rPr dirty="0" err="1"/>
              <a:t>образовательное</a:t>
            </a:r>
            <a:r>
              <a:rPr dirty="0"/>
              <a:t> </a:t>
            </a:r>
            <a:r>
              <a:rPr dirty="0" err="1"/>
              <a:t>учреждение</a:t>
            </a:r>
            <a:r>
              <a:rPr dirty="0"/>
              <a:t> </a:t>
            </a:r>
          </a:p>
          <a:p>
            <a:pPr defTabSz="192024" indent="-172910" marL="172910">
              <a:lnSpc>
                <a:spcPct val="80000"/>
              </a:lnSpc>
              <a:spcBef>
                <a:spcPts val="0"/>
              </a:spcBef>
              <a:defRPr sz="378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dirty="0"/>
              <a:t>«</a:t>
            </a:r>
            <a:r>
              <a:rPr dirty="0" err="1"/>
              <a:t>Покровская</a:t>
            </a:r>
            <a:r>
              <a:rPr dirty="0"/>
              <a:t> </a:t>
            </a:r>
            <a:r>
              <a:rPr dirty="0" err="1"/>
              <a:t>средняя</a:t>
            </a:r>
            <a:r>
              <a:rPr dirty="0"/>
              <a:t> </a:t>
            </a:r>
            <a:r>
              <a:rPr dirty="0" err="1"/>
              <a:t>общеобразовательная</a:t>
            </a:r>
            <a:r>
              <a:rPr dirty="0"/>
              <a:t> </a:t>
            </a:r>
            <a:r>
              <a:rPr dirty="0" err="1"/>
              <a:t>школа</a:t>
            </a:r>
            <a:r>
              <a:rPr dirty="0"/>
              <a:t>» </a:t>
            </a:r>
          </a:p>
          <a:p>
            <a:pPr defTabSz="192024" indent="-172910" marL="172910">
              <a:lnSpc>
                <a:spcPct val="80000"/>
              </a:lnSpc>
              <a:spcBef>
                <a:spcPts val="0"/>
              </a:spcBef>
              <a:defRPr sz="378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dirty="0" err="1"/>
              <a:t>Детский</a:t>
            </a:r>
            <a:r>
              <a:rPr dirty="0"/>
              <a:t> </a:t>
            </a:r>
            <a:r>
              <a:rPr dirty="0" err="1"/>
              <a:t>сад</a:t>
            </a:r>
            <a:r>
              <a:rPr dirty="0"/>
              <a:t> </a:t>
            </a:r>
            <a:r>
              <a:rPr dirty="0" lang="ru-RU" smtClean="0"/>
              <a:t>№</a:t>
            </a:r>
            <a:r>
              <a:rPr dirty="0" smtClean="0"/>
              <a:t>25 </a:t>
            </a:r>
            <a:r>
              <a:rPr dirty="0"/>
              <a:t>«</a:t>
            </a:r>
            <a:r>
              <a:rPr dirty="0" err="1"/>
              <a:t>Пчёлка</a:t>
            </a:r>
            <a:r>
              <a:rPr dirty="0"/>
              <a:t>» </a:t>
            </a:r>
          </a:p>
        </p:txBody>
      </p:sp>
      <p:sp>
        <p:nvSpPr>
          <p:cNvPr id="168" name="Проект старшей группы…"/>
          <p:cNvSpPr txBox="1"/>
          <p:nvPr/>
        </p:nvSpPr>
        <p:spPr>
          <a:xfrm>
            <a:off x="16452757" y="8102906"/>
            <a:ext cx="6646441" cy="3033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 anchor="b" bIns="50800" lIns="50800" rIns="50800" tIns="50800">
            <a:normAutofit/>
          </a:bodyPr>
          <a:lstStyle/>
          <a:p>
            <a:pPr algn="l" defTabSz="224027" indent="-201728" marL="201728">
              <a:lnSpc>
                <a:spcPct val="80000"/>
              </a:lnSpc>
              <a:spcBef>
                <a:spcPts val="0"/>
              </a:spcBef>
              <a:defRPr sz="441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dirty="0" err="1"/>
              <a:t>Проект</a:t>
            </a:r>
            <a:r>
              <a:rPr dirty="0"/>
              <a:t> </a:t>
            </a:r>
            <a:r>
              <a:rPr dirty="0" err="1"/>
              <a:t>старшей</a:t>
            </a:r>
            <a:r>
              <a:rPr dirty="0"/>
              <a:t> </a:t>
            </a:r>
            <a:r>
              <a:rPr dirty="0" err="1"/>
              <a:t>группы</a:t>
            </a:r>
            <a:r>
              <a:rPr dirty="0"/>
              <a:t> </a:t>
            </a:r>
          </a:p>
          <a:p>
            <a:pPr algn="l" defTabSz="224027" indent="-201728" marL="201728">
              <a:lnSpc>
                <a:spcPct val="80000"/>
              </a:lnSpc>
              <a:spcBef>
                <a:spcPts val="0"/>
              </a:spcBef>
              <a:defRPr sz="4410">
                <a:latin typeface="Canela Deck Regular"/>
                <a:ea typeface="Canela Deck Regular"/>
                <a:cs typeface="Canela Deck Regular"/>
                <a:sym typeface="Canela Deck Regular"/>
              </a:defRPr>
            </a:pPr>
            <a:r>
              <a:rPr dirty="0" err="1"/>
              <a:t>Воспитатель</a:t>
            </a:r>
            <a:r>
              <a:rPr dirty="0"/>
              <a:t>: </a:t>
            </a:r>
            <a:r>
              <a:rPr dirty="0" err="1"/>
              <a:t>Кузьмина</a:t>
            </a:r>
            <a:r>
              <a:rPr dirty="0"/>
              <a:t> </a:t>
            </a:r>
            <a:r>
              <a:rPr dirty="0" err="1"/>
              <a:t>Анастасия</a:t>
            </a:r>
            <a:r>
              <a:rPr dirty="0"/>
              <a:t> </a:t>
            </a:r>
            <a:r>
              <a:rPr dirty="0" err="1"/>
              <a:t>Павловна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Посев семян овощных культур"/>
          <p:cNvSpPr txBox="1">
            <a:spLocks noGrp="1"/>
          </p:cNvSpPr>
          <p:nvPr>
            <p:ph idx="4294967295" type="title"/>
          </p:nvPr>
        </p:nvSpPr>
        <p:spPr>
          <a:xfrm>
            <a:off x="6171314" y="0"/>
            <a:ext cx="11462657" cy="1381151"/>
          </a:xfrm>
          <a:prstGeom prst="rect">
            <a:avLst/>
          </a:prstGeom>
        </p:spPr>
        <p:txBody>
          <a:bodyPr>
            <a:normAutofit/>
          </a:bodyPr>
          <a:lstStyle>
            <a:lvl1pPr defTabSz="379729">
              <a:defRPr sz="6670"/>
            </a:lvl1pPr>
          </a:lstStyle>
          <a:p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Посев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семян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овощных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</a:t>
            </a:r>
            <a:endParaRPr dirty="0" sz="6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IMG_3104.jpeg" id="202" name="IMG_3104.jpeg"/>
          <p:cNvPicPr>
            <a:picLocks noChangeAspect="1"/>
          </p:cNvPicPr>
          <p:nvPr/>
        </p:nvPicPr>
        <p:blipFill>
          <a:blip r:embed="rId2">
            <a:extLst/>
          </a:blip>
          <a:srcRect b="6"/>
          <a:stretch>
            <a:fillRect/>
          </a:stretch>
        </p:blipFill>
        <p:spPr>
          <a:xfrm>
            <a:off x="56623" y="368558"/>
            <a:ext cx="6076386" cy="6274914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053.jpeg" id="203" name="IMG_3053.jpeg"/>
          <p:cNvPicPr>
            <a:picLocks noChangeAspect="1"/>
          </p:cNvPicPr>
          <p:nvPr/>
        </p:nvPicPr>
        <p:blipFill>
          <a:blip r:embed="rId3">
            <a:extLst/>
          </a:blip>
          <a:srcRect b="11"/>
          <a:stretch>
            <a:fillRect/>
          </a:stretch>
        </p:blipFill>
        <p:spPr>
          <a:xfrm>
            <a:off x="18523" y="7034667"/>
            <a:ext cx="6152791" cy="6624027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168.jpeg" id="204" name="IMG_3168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002388" y="1898209"/>
            <a:ext cx="7117894" cy="9490526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175.jpeg" id="205" name="IMG_3175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53741" y="4282302"/>
            <a:ext cx="10027915" cy="75209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Рассматривание семян"/>
          <p:cNvSpPr txBox="1">
            <a:spLocks noGrp="1"/>
          </p:cNvSpPr>
          <p:nvPr>
            <p:ph type="title" idx="4294967295"/>
          </p:nvPr>
        </p:nvSpPr>
        <p:spPr>
          <a:xfrm>
            <a:off x="1725104" y="239704"/>
            <a:ext cx="20933792" cy="1414925"/>
          </a:xfrm>
          <a:prstGeom prst="rect">
            <a:avLst/>
          </a:prstGeom>
        </p:spPr>
        <p:txBody>
          <a:bodyPr>
            <a:normAutofit/>
          </a:bodyPr>
          <a:lstStyle>
            <a:lvl1pPr defTabSz="462280">
              <a:defRPr sz="8119"/>
            </a:lvl1pPr>
          </a:lstStyle>
          <a:p>
            <a:r>
              <a:rPr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endParaRPr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8" name="IMG_3708.jpeg" descr="IMG_37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14764" y="2270810"/>
            <a:ext cx="10381935" cy="10381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IMG_3703.jpeg" descr="IMG_3703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844" y="2286000"/>
            <a:ext cx="10351555" cy="103515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Уход за культурными растениями: рыхление и полив растений"/>
          <p:cNvSpPr txBox="1">
            <a:spLocks noGrp="1"/>
          </p:cNvSpPr>
          <p:nvPr>
            <p:ph idx="4294967295" type="title"/>
          </p:nvPr>
        </p:nvSpPr>
        <p:spPr>
          <a:xfrm>
            <a:off x="1970315" y="292611"/>
            <a:ext cx="20269200" cy="2094018"/>
          </a:xfrm>
          <a:prstGeom prst="rect">
            <a:avLst/>
          </a:prstGeom>
        </p:spPr>
        <p:txBody>
          <a:bodyPr/>
          <a:lstStyle>
            <a:lvl1pPr defTabSz="379729">
              <a:defRPr sz="6670"/>
            </a:lvl1pPr>
          </a:lstStyle>
          <a:p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Уход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за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культурными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: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рыхление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полив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растений</a:t>
            </a:r>
            <a:endParaRPr dirty="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IMG_3716.jpeg" id="212" name="IMG_3716.jpeg"/>
          <p:cNvPicPr>
            <a:picLocks noChangeAspect="1"/>
          </p:cNvPicPr>
          <p:nvPr/>
        </p:nvPicPr>
        <p:blipFill>
          <a:blip r:embed="rId2">
            <a:extLst/>
          </a:blip>
          <a:srcRect r="3"/>
          <a:stretch>
            <a:fillRect/>
          </a:stretch>
        </p:blipFill>
        <p:spPr>
          <a:xfrm>
            <a:off x="15609485" y="2086469"/>
            <a:ext cx="8426172" cy="7015948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776.jpeg" id="213" name="IMG_3776.jpeg"/>
          <p:cNvPicPr>
            <a:picLocks noChangeAspect="1"/>
          </p:cNvPicPr>
          <p:nvPr/>
        </p:nvPicPr>
        <p:blipFill>
          <a:blip r:embed="rId3">
            <a:extLst/>
          </a:blip>
          <a:srcRect r="-14"/>
          <a:stretch>
            <a:fillRect/>
          </a:stretch>
        </p:blipFill>
        <p:spPr>
          <a:xfrm>
            <a:off x="344611" y="4881669"/>
            <a:ext cx="8445289" cy="8441493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726.jpeg" id="214" name="IMG_3726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87543" y="3503607"/>
            <a:ext cx="6074456" cy="80992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Полив растений"/>
          <p:cNvSpPr txBox="1">
            <a:spLocks noGrp="1"/>
          </p:cNvSpPr>
          <p:nvPr>
            <p:ph idx="4294967295" type="title"/>
          </p:nvPr>
        </p:nvSpPr>
        <p:spPr>
          <a:xfrm>
            <a:off x="7946571" y="0"/>
            <a:ext cx="8458199" cy="1682991"/>
          </a:xfrm>
          <a:prstGeom prst="rect">
            <a:avLst/>
          </a:prstGeom>
        </p:spPr>
        <p:txBody>
          <a:bodyPr>
            <a:normAutofit/>
          </a:bodyPr>
          <a:lstStyle>
            <a:lvl1pPr defTabSz="470534">
              <a:defRPr sz="8265"/>
            </a:lvl1pPr>
          </a:lstStyle>
          <a:p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Полив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растений</a:t>
            </a:r>
            <a:endParaRPr dirty="0" sz="6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IMG_3810.jpeg" id="217" name="IMG_3810.jpeg"/>
          <p:cNvPicPr>
            <a:picLocks noChangeAspect="1"/>
          </p:cNvPicPr>
          <p:nvPr/>
        </p:nvPicPr>
        <p:blipFill rotWithShape="1">
          <a:blip r:embed="rId2">
            <a:extLst/>
          </a:blip>
          <a:srcRect b="7"/>
          <a:stretch/>
        </p:blipFill>
        <p:spPr>
          <a:xfrm>
            <a:off x="712668" y="2394857"/>
            <a:ext cx="8692589" cy="10384972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01.jpeg" id="218" name="IMG_380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14857" y="2423697"/>
            <a:ext cx="13833190" cy="103748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Наблюдение за растениями и зарисовка роста."/>
          <p:cNvSpPr txBox="1">
            <a:spLocks noGrp="1"/>
          </p:cNvSpPr>
          <p:nvPr>
            <p:ph idx="4294967295" type="title"/>
          </p:nvPr>
        </p:nvSpPr>
        <p:spPr>
          <a:xfrm>
            <a:off x="2057400" y="226012"/>
            <a:ext cx="20269200" cy="1258602"/>
          </a:xfrm>
          <a:prstGeom prst="rect">
            <a:avLst/>
          </a:prstGeom>
        </p:spPr>
        <p:txBody>
          <a:bodyPr>
            <a:normAutofit/>
          </a:bodyPr>
          <a:lstStyle>
            <a:lvl1pPr defTabSz="338454">
              <a:defRPr sz="5945"/>
            </a:lvl1pPr>
          </a:lstStyle>
          <a:p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Наблюдение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за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растениями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зарисовка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600">
                <a:latin charset="0" panose="02020603050405020304" pitchFamily="18" typeface="Times New Roman"/>
                <a:cs charset="0" panose="02020603050405020304" pitchFamily="18" typeface="Times New Roman"/>
              </a:rPr>
              <a:t>роста</a:t>
            </a:r>
            <a:r>
              <a:rPr dirty="0" sz="66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</p:txBody>
      </p:sp>
      <p:pic>
        <p:nvPicPr>
          <p:cNvPr descr="IMG_3787.jpeg" id="221" name="IMG_3787.jpeg"/>
          <p:cNvPicPr>
            <a:picLocks noChangeAspect="1"/>
          </p:cNvPicPr>
          <p:nvPr/>
        </p:nvPicPr>
        <p:blipFill>
          <a:blip r:embed="rId2">
            <a:extLst/>
          </a:blip>
          <a:srcRect b="-18"/>
          <a:stretch>
            <a:fillRect/>
          </a:stretch>
        </p:blipFill>
        <p:spPr>
          <a:xfrm>
            <a:off x="15564040" y="2092211"/>
            <a:ext cx="8414912" cy="5187170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16.jpeg" id="222" name="IMG_3816.jpeg"/>
          <p:cNvPicPr>
            <a:picLocks noChangeAspect="1"/>
          </p:cNvPicPr>
          <p:nvPr/>
        </p:nvPicPr>
        <p:blipFill>
          <a:blip r:embed="rId3">
            <a:extLst/>
          </a:blip>
          <a:srcRect b="-9"/>
          <a:stretch>
            <a:fillRect/>
          </a:stretch>
        </p:blipFill>
        <p:spPr>
          <a:xfrm>
            <a:off x="618477" y="1574679"/>
            <a:ext cx="4893372" cy="5675417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29.jpeg" id="223" name="IMG_3829.jpeg"/>
          <p:cNvPicPr>
            <a:picLocks noChangeAspect="1"/>
          </p:cNvPicPr>
          <p:nvPr/>
        </p:nvPicPr>
        <p:blipFill>
          <a:blip r:embed="rId4">
            <a:extLst/>
          </a:blip>
          <a:srcRect b="5" r="4"/>
          <a:stretch>
            <a:fillRect/>
          </a:stretch>
        </p:blipFill>
        <p:spPr>
          <a:xfrm>
            <a:off x="5740565" y="3666828"/>
            <a:ext cx="9525113" cy="7635990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22.jpeg" id="224" name="IMG_3822.jpeg"/>
          <p:cNvPicPr>
            <a:picLocks noChangeAspect="1"/>
          </p:cNvPicPr>
          <p:nvPr/>
        </p:nvPicPr>
        <p:blipFill>
          <a:blip r:embed="rId5">
            <a:extLst/>
          </a:blip>
          <a:srcRect r="-10"/>
          <a:stretch>
            <a:fillRect/>
          </a:stretch>
        </p:blipFill>
        <p:spPr>
          <a:xfrm>
            <a:off x="596643" y="7567898"/>
            <a:ext cx="4845407" cy="5761446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18.jpeg" id="225" name="IMG_3818.jpeg"/>
          <p:cNvPicPr>
            <a:picLocks noChangeAspect="1"/>
          </p:cNvPicPr>
          <p:nvPr/>
        </p:nvPicPr>
        <p:blipFill>
          <a:blip r:embed="rId6">
            <a:extLst/>
          </a:blip>
          <a:srcRect b="-9" r="-10"/>
          <a:stretch>
            <a:fillRect/>
          </a:stretch>
        </p:blipFill>
        <p:spPr>
          <a:xfrm>
            <a:off x="17005887" y="7540116"/>
            <a:ext cx="5531137" cy="5817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IMG_3798.jpeg" descr="IMG_379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254" y="-11393"/>
            <a:ext cx="12006894" cy="90051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IMG_3794.jpeg" descr="IMG_3794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28203" y="4503267"/>
            <a:ext cx="12306429" cy="922982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Прямоугольник 1"/>
          <p:cNvSpPr/>
          <p:nvPr/>
        </p:nvSpPr>
        <p:spPr>
          <a:xfrm>
            <a:off x="12932229" y="1429410"/>
            <a:ext cx="10276114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огорода</a:t>
            </a:r>
            <a:endParaRPr lang="ru-RU" sz="6600"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Дидактические игры :"/>
          <p:cNvSpPr txBox="1">
            <a:spLocks noGrp="1"/>
          </p:cNvSpPr>
          <p:nvPr>
            <p:ph type="title" idx="4294967295"/>
          </p:nvPr>
        </p:nvSpPr>
        <p:spPr>
          <a:xfrm>
            <a:off x="1834609" y="222939"/>
            <a:ext cx="20714782" cy="1578697"/>
          </a:xfrm>
          <a:prstGeom prst="rect">
            <a:avLst/>
          </a:prstGeom>
        </p:spPr>
        <p:txBody>
          <a:bodyPr/>
          <a:lstStyle>
            <a:lvl1pPr defTabSz="412750">
              <a:defRPr sz="7250"/>
            </a:lvl1pPr>
          </a:lstStyle>
          <a:p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1" name="«Что растет в огороде», «Чудесный мешочек», «Сад, огород», «От какого овоща эта часть?» и т.д."/>
          <p:cNvSpPr txBox="1"/>
          <p:nvPr/>
        </p:nvSpPr>
        <p:spPr>
          <a:xfrm>
            <a:off x="2057400" y="1933868"/>
            <a:ext cx="20269200" cy="148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825500">
              <a:spcBef>
                <a:spcPts val="0"/>
              </a:spcBef>
              <a:defRPr sz="3900" b="1"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мешочек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Вершки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корешки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овоща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32" name="IMG_3748.jpeg" descr="IMG_374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31123" y="3377735"/>
            <a:ext cx="8065556" cy="6049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G_3754.jpeg" descr="IMG_3754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080" y="3104327"/>
            <a:ext cx="8794645" cy="65959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MG_3770.jpeg" descr="IMG_3770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74991" y="5751708"/>
            <a:ext cx="5623865" cy="74984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Витамины круглый год"/>
          <p:cNvSpPr txBox="1">
            <a:spLocks noGrp="1"/>
          </p:cNvSpPr>
          <p:nvPr>
            <p:ph idx="4294967295" type="title"/>
          </p:nvPr>
        </p:nvSpPr>
        <p:spPr>
          <a:xfrm>
            <a:off x="2057400" y="286133"/>
            <a:ext cx="20269200" cy="1306910"/>
          </a:xfrm>
          <a:prstGeom prst="rect">
            <a:avLst/>
          </a:prstGeom>
        </p:spPr>
        <p:txBody>
          <a:bodyPr/>
          <a:lstStyle>
            <a:lvl1pPr defTabSz="354965">
              <a:defRPr sz="6235"/>
            </a:lvl1pPr>
          </a:lstStyle>
          <a:p>
            <a:r>
              <a:t>Витамины круглый год</a:t>
            </a:r>
          </a:p>
        </p:txBody>
      </p:sp>
      <p:pic>
        <p:nvPicPr>
          <p:cNvPr descr="IMG_3878.jpeg" id="237" name="IMG_3878.jpeg"/>
          <p:cNvPicPr>
            <a:picLocks noChangeAspect="1"/>
          </p:cNvPicPr>
          <p:nvPr/>
        </p:nvPicPr>
        <p:blipFill>
          <a:blip r:embed="rId2">
            <a:extLst/>
          </a:blip>
          <a:srcRect b="5" r="5"/>
          <a:stretch>
            <a:fillRect/>
          </a:stretch>
        </p:blipFill>
        <p:spPr>
          <a:xfrm>
            <a:off x="16515305" y="1759336"/>
            <a:ext cx="6649083" cy="5837980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68.jpeg" id="238" name="IMG_3868.jpeg"/>
          <p:cNvPicPr>
            <a:picLocks noChangeAspect="1"/>
          </p:cNvPicPr>
          <p:nvPr/>
        </p:nvPicPr>
        <p:blipFill>
          <a:blip r:embed="rId3">
            <a:extLst/>
          </a:blip>
          <a:srcRect r="13"/>
          <a:stretch>
            <a:fillRect/>
          </a:stretch>
        </p:blipFill>
        <p:spPr>
          <a:xfrm>
            <a:off x="617700" y="793568"/>
            <a:ext cx="5380661" cy="6411949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74.jpeg" id="239" name="IMG_3874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559024" y="8133907"/>
            <a:ext cx="6561808" cy="4921356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900.jpeg" id="240" name="IMG_3900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60885" y="3354951"/>
            <a:ext cx="10192067" cy="7644051"/>
          </a:xfrm>
          <a:prstGeom prst="rect">
            <a:avLst/>
          </a:prstGeom>
          <a:ln w="12700">
            <a:miter lim="400000"/>
          </a:ln>
        </p:spPr>
      </p:pic>
      <p:pic>
        <p:nvPicPr>
          <p:cNvPr descr="IMG_3855.jpeg" id="241" name="IMG_3855.jpeg"/>
          <p:cNvPicPr>
            <a:picLocks noChangeAspect="1"/>
          </p:cNvPicPr>
          <p:nvPr/>
        </p:nvPicPr>
        <p:blipFill>
          <a:blip r:embed="rId6">
            <a:extLst/>
          </a:blip>
          <a:srcRect b="-15"/>
          <a:stretch>
            <a:fillRect/>
          </a:stretch>
        </p:blipFill>
        <p:spPr>
          <a:xfrm>
            <a:off x="513259" y="7954373"/>
            <a:ext cx="5441593" cy="52804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1. Дети познакомились с культурными растениями.…"/>
          <p:cNvSpPr txBox="1">
            <a:spLocks noGrp="1"/>
          </p:cNvSpPr>
          <p:nvPr>
            <p:ph idx="21" type="body"/>
          </p:nvPr>
        </p:nvSpPr>
        <p:spPr>
          <a:xfrm>
            <a:off x="1521940" y="3554679"/>
            <a:ext cx="10792302" cy="88783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/>
          <a:lstStyle/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1.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познакомились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с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культурными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2. У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формируется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интерес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к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опытнической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исследовательской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выращиванию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культурных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комнатных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условиях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3.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практической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опытнической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узнали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много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интересного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из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жизни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растений</a:t>
            </a:r>
            <a:endParaRPr dirty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4.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увидели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разнообразие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посевного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материала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5.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стали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бережнее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относиться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к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растительному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миру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6.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группе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был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создан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окне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7.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стали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более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уважительно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относиться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к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труду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2413955">
              <a:lnSpc>
                <a:spcPct val="80000"/>
              </a:lnSpc>
              <a:defRPr b="0" sz="3959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8.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Родители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приняли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активное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участие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проекте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 «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окне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».</a:t>
            </a:r>
          </a:p>
        </p:txBody>
      </p:sp>
      <p:sp>
        <p:nvSpPr>
          <p:cNvPr id="244" name="По проекту «Огород на окне» были получены следующие результаты:"/>
          <p:cNvSpPr txBox="1">
            <a:spLocks noGrp="1"/>
          </p:cNvSpPr>
          <p:nvPr>
            <p:ph type="ctrTitle"/>
          </p:nvPr>
        </p:nvSpPr>
        <p:spPr>
          <a:xfrm>
            <a:off x="2057400" y="765533"/>
            <a:ext cx="20269200" cy="2228290"/>
          </a:xfrm>
          <a:prstGeom prst="rect">
            <a:avLst/>
          </a:prstGeom>
        </p:spPr>
        <p:txBody>
          <a:bodyPr/>
          <a:lstStyle>
            <a:lvl1pPr defTabSz="338454">
              <a:defRPr sz="5945"/>
            </a:lvl1pPr>
          </a:lstStyle>
          <a:p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проекту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 «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окне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» 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были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получены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следующие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результаты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: </a:t>
            </a:r>
          </a:p>
        </p:txBody>
      </p:sp>
      <p:pic>
        <p:nvPicPr>
          <p:cNvPr descr="IMG_3694.png" id="245" name="IMG_3694.png"/>
          <p:cNvPicPr>
            <a:picLocks noChangeAspect="1"/>
          </p:cNvPicPr>
          <p:nvPr/>
        </p:nvPicPr>
        <p:blipFill>
          <a:blip r:embed="rId2">
            <a:extLst/>
          </a:blip>
          <a:srcRect b="4" r="16"/>
          <a:stretch>
            <a:fillRect/>
          </a:stretch>
        </p:blipFill>
        <p:spPr>
          <a:xfrm>
            <a:off x="12684614" y="2216485"/>
            <a:ext cx="10954132" cy="103931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IMG_3696.png" descr="IMG_369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4000" y="-43543"/>
            <a:ext cx="13716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Спасибо за внимание!"/>
          <p:cNvSpPr txBox="1">
            <a:spLocks noGrp="1"/>
          </p:cNvSpPr>
          <p:nvPr>
            <p:ph type="title" idx="4294967295"/>
          </p:nvPr>
        </p:nvSpPr>
        <p:spPr>
          <a:xfrm>
            <a:off x="8626802" y="4141376"/>
            <a:ext cx="6743827" cy="4628211"/>
          </a:xfrm>
          <a:prstGeom prst="rect">
            <a:avLst/>
          </a:prstGeom>
        </p:spPr>
        <p:txBody>
          <a:bodyPr/>
          <a:lstStyle>
            <a:lvl1pPr defTabSz="643889">
              <a:defRPr sz="11310"/>
            </a:lvl1pPr>
          </a:lstStyle>
          <a:p>
            <a:r>
              <a:rPr sz="1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sz="1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1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sz="1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Мы все знаем, как велико воспитательное значение природы: общение с природой положительно влияет на человека, делает его добрее, мягче, будит в нем лучшие чувства. Особенно велика роль природы в воспитании детей. Экологические знания дети получают не тол"/>
          <p:cNvSpPr txBox="1">
            <a:spLocks noGrp="1"/>
          </p:cNvSpPr>
          <p:nvPr>
            <p:ph type="body" idx="21"/>
          </p:nvPr>
        </p:nvSpPr>
        <p:spPr>
          <a:xfrm>
            <a:off x="1191606" y="2966744"/>
            <a:ext cx="15818716" cy="950388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/>
          </a:bodyPr>
          <a:lstStyle>
            <a:lvl1pPr algn="just" defTabSz="2316421">
              <a:lnSpc>
                <a:spcPct val="80000"/>
              </a:lnSpc>
              <a:spcBef>
                <a:spcPts val="3900"/>
              </a:spcBef>
              <a:defRPr sz="3800" b="0"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</a:lstStyle>
          <a:p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влияет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делает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добрее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мягче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пробуждает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лучшие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отведенных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прогулок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растущими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нашем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пластинки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разная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нравилось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слушали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шелестят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падающие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вдыхали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вянущей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листвы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закрепляются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расширяется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продлять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устроили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вашему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вниманию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начавшийся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январе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1" name="Актуальность проекта"/>
          <p:cNvSpPr txBox="1">
            <a:spLocks noGrp="1"/>
          </p:cNvSpPr>
          <p:nvPr>
            <p:ph type="ctrTitle"/>
          </p:nvPr>
        </p:nvSpPr>
        <p:spPr>
          <a:xfrm>
            <a:off x="2057400" y="937405"/>
            <a:ext cx="20269200" cy="1585347"/>
          </a:xfrm>
          <a:prstGeom prst="rect">
            <a:avLst/>
          </a:prstGeom>
        </p:spPr>
        <p:txBody>
          <a:bodyPr/>
          <a:lstStyle>
            <a:lvl1pPr defTabSz="437514">
              <a:defRPr sz="7685"/>
            </a:lvl1pPr>
          </a:lstStyle>
          <a:p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2" name="IMG_3681.jpeg" descr="IMG_368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86104" y="3547666"/>
            <a:ext cx="6112523" cy="72586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Цель:…"/>
          <p:cNvSpPr txBox="1">
            <a:spLocks noGrp="1"/>
          </p:cNvSpPr>
          <p:nvPr>
            <p:ph type="body" idx="21"/>
          </p:nvPr>
        </p:nvSpPr>
        <p:spPr>
          <a:xfrm>
            <a:off x="1221984" y="2141297"/>
            <a:ext cx="21877502" cy="1047600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algn="just" defTabSz="1804370">
              <a:lnSpc>
                <a:spcPct val="100000"/>
              </a:lnSpc>
              <a:defRPr sz="2960"/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опытнической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выращиванию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любви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/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defTabSz="1804370">
              <a:lnSpc>
                <a:spcPct val="100000"/>
              </a:lnSpc>
              <a:defRPr sz="2960"/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1.Расширить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выращиваются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перец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2.Продолжить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данном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салат, укроп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3.Обобщать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тепла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влаги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почвы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салат, укроп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defTabSz="1804370">
              <a:lnSpc>
                <a:spcPct val="100000"/>
              </a:lnSpc>
              <a:defRPr sz="2960"/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1.Продолжать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2.Способствовать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взрыхление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прополка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сорняков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4.Продолжать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связывать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находятся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5.Развивать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/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1.Воспитывать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2.Воспитывать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defTabSz="1804370">
              <a:lnSpc>
                <a:spcPct val="100000"/>
              </a:lnSpc>
              <a:defRPr sz="296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75" name="Проектная идея: создать в группе детского сада огород на подоконнике"/>
          <p:cNvSpPr txBox="1">
            <a:spLocks noGrp="1"/>
          </p:cNvSpPr>
          <p:nvPr>
            <p:ph type="ctrTitle"/>
          </p:nvPr>
        </p:nvSpPr>
        <p:spPr>
          <a:xfrm>
            <a:off x="1191605" y="1347518"/>
            <a:ext cx="21646624" cy="793779"/>
          </a:xfrm>
          <a:prstGeom prst="rect">
            <a:avLst/>
          </a:prstGeom>
        </p:spPr>
        <p:txBody>
          <a:bodyPr/>
          <a:lstStyle>
            <a:lvl1pPr algn="l" defTabSz="2340805">
              <a:spcBef>
                <a:spcPts val="4000"/>
              </a:spcBef>
              <a:defRPr sz="3839" i="1">
                <a:latin typeface="Proxima Nova"/>
                <a:ea typeface="Proxima Nova"/>
                <a:cs typeface="Proxima Nova"/>
                <a:sym typeface="Proxima Nova"/>
              </a:defRPr>
            </a:lvl1pPr>
          </a:lstStyle>
          <a:p>
            <a:r>
              <a:rPr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подоконнике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Вид проекта: информационно -познавательный, творческий…"/>
          <p:cNvSpPr txBox="1">
            <a:spLocks noGrp="1"/>
          </p:cNvSpPr>
          <p:nvPr>
            <p:ph idx="21" type="body"/>
          </p:nvPr>
        </p:nvSpPr>
        <p:spPr>
          <a:xfrm>
            <a:off x="1191605" y="1110343"/>
            <a:ext cx="21818516" cy="646433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>
            <a:normAutofit/>
          </a:bodyPr>
          <a:lstStyle/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Вид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 </a:t>
            </a: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проекта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: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информационно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-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познавательный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творческий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Проект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: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средней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продолжительности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Продолжительность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: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3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месяца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(с 15.01.22 г.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14.04.2022 г.)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Участники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 </a:t>
            </a: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проекта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: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старшей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группы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Активизация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 </a:t>
            </a:r>
            <a:r>
              <a:rPr b="1" dirty="0" err="1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словаря</a:t>
            </a:r>
            <a:r>
              <a:rPr b="1" dirty="0">
                <a:latin charset="0" panose="02020603050405020304" pitchFamily="18" typeface="Times New Roman"/>
                <a:cs charset="0" panose="02020603050405020304" pitchFamily="18" typeface="Times New Roman"/>
                <a:sym typeface="Proxima Nova"/>
              </a:rPr>
              <a:t>: 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лук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чеснок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томат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(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помидор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),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морковь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горох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свекла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огурец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перец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семена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земля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вода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солнце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трава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сажать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поливать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смотреть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наблюдать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</a:p>
          <a:p>
            <a:pPr algn="just" defTabSz="2096971">
              <a:lnSpc>
                <a:spcPct val="80000"/>
              </a:lnSpc>
              <a:defRPr sz="3440"/>
            </a:pP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Предполагаемый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результат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: 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1.Знакомство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с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культурными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2.Дети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получат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представления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о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том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что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живые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их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поливают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сажают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выращивают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3.У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будет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формироваться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бережное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отношение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к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растительному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миру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4.Формирование у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уважительного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отношения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к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труду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5.Создание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группе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подоконнике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6.Создание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дневника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наблюдений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для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фиксации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наблюдений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за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растениями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подоконнике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.(-)</a:t>
            </a:r>
            <a:endParaRPr dirty="0" sz="1118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2096971">
              <a:lnSpc>
                <a:spcPct val="80000"/>
              </a:lnSpc>
              <a:defRPr b="0" sz="344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7.Активное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участие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родителей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реализации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>
                <a:latin charset="0" panose="02020603050405020304" pitchFamily="18" typeface="Times New Roman"/>
                <a:cs charset="0" panose="02020603050405020304" pitchFamily="18" typeface="Times New Roman"/>
              </a:rPr>
              <a:t>проекта</a:t>
            </a:r>
            <a:r>
              <a:rPr dirty="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</p:txBody>
      </p:sp>
      <p:pic>
        <p:nvPicPr>
          <p:cNvPr descr="IMG_3640.jpeg" id="178" name="IMG_3640.jpeg"/>
          <p:cNvPicPr>
            <a:picLocks noChangeAspect="1"/>
          </p:cNvPicPr>
          <p:nvPr/>
        </p:nvPicPr>
        <p:blipFill>
          <a:blip r:embed="rId2">
            <a:extLst/>
          </a:blip>
          <a:srcRect b="-266"/>
          <a:stretch>
            <a:fillRect/>
          </a:stretch>
        </p:blipFill>
        <p:spPr>
          <a:xfrm>
            <a:off x="5162735" y="7574677"/>
            <a:ext cx="13876256" cy="5062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Мероприятия…"/>
          <p:cNvSpPr txBox="1">
            <a:spLocks noGrp="1"/>
          </p:cNvSpPr>
          <p:nvPr>
            <p:ph type="body" idx="21"/>
          </p:nvPr>
        </p:nvSpPr>
        <p:spPr>
          <a:xfrm>
            <a:off x="1170467" y="2294060"/>
            <a:ext cx="10477247" cy="103097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algn="l" defTabSz="2194505">
              <a:lnSpc>
                <a:spcPct val="150000"/>
              </a:lnSpc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  <a:endParaRPr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необходимого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книг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томата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огурцов, салата и т.д.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ростом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уголке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культурами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перец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r>
              <a:rPr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укропа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томатов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тыквы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фасоли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огурцов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Д/и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мешочек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»(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муляжи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:«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эстетическая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194505">
              <a:lnSpc>
                <a:spcPct val="80000"/>
              </a:lnSpc>
              <a:buFont typeface="Arial" panose="020B0604020202020204" pitchFamily="34" charset="0"/>
              <a:buChar char="•"/>
              <a:defRPr sz="3600" b="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Зарисовки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наблюдений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План мероприятий"/>
          <p:cNvSpPr txBox="1">
            <a:spLocks noGrp="1"/>
          </p:cNvSpPr>
          <p:nvPr>
            <p:ph type="ctrTitle"/>
          </p:nvPr>
        </p:nvSpPr>
        <p:spPr>
          <a:xfrm>
            <a:off x="2255418" y="795690"/>
            <a:ext cx="20269201" cy="1498370"/>
          </a:xfrm>
          <a:prstGeom prst="rect">
            <a:avLst/>
          </a:prstGeom>
        </p:spPr>
        <p:txBody>
          <a:bodyPr/>
          <a:lstStyle>
            <a:lvl1pPr defTabSz="412750">
              <a:defRPr sz="7250"/>
            </a:lvl1pPr>
          </a:lstStyle>
          <a:p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Цели…"/>
          <p:cNvSpPr txBox="1"/>
          <p:nvPr/>
        </p:nvSpPr>
        <p:spPr>
          <a:xfrm>
            <a:off x="12732665" y="2258577"/>
            <a:ext cx="10434280" cy="9817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/>
          <a:p>
            <a:pPr algn="l" defTabSz="2267655">
              <a:lnSpc>
                <a:spcPct val="160000"/>
              </a:lnSpc>
              <a:spcBef>
                <a:spcPts val="0"/>
              </a:spcBef>
              <a:defRPr sz="3720"/>
            </a:pPr>
            <a:r>
              <a:rPr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углублять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выращиванию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огородной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происходят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прорастающих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Огородом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окне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гороха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лука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томатов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огурцов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перца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разная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овощах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уходе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учить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изменемия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росте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овощах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 algn="just" defTabSz="2267655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720"/>
            </a:pPr>
            <a:r>
              <a:rPr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Фиксировать</a:t>
            </a:r>
            <a:r>
              <a:rPr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зарисовках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Виды деятельности…"/>
          <p:cNvSpPr txBox="1">
            <a:spLocks noGrp="1"/>
          </p:cNvSpPr>
          <p:nvPr>
            <p:ph idx="21" type="body"/>
          </p:nvPr>
        </p:nvSpPr>
        <p:spPr>
          <a:xfrm>
            <a:off x="1197430" y="1981200"/>
            <a:ext cx="12645252" cy="10545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xmlns:a14="http://schemas.microsoft.com/office/drawing/2010/main" xmlns:m="http://schemas.openxmlformats.org/officeDocument/2006/math" val="1"/>
            </a:ext>
          </a:extLst>
        </p:spPr>
        <p:txBody>
          <a:bodyPr>
            <a:noAutofit/>
          </a:bodyPr>
          <a:lstStyle/>
          <a:p>
            <a:pPr algn="just" defTabSz="1658070">
              <a:lnSpc>
                <a:spcPct val="80000"/>
              </a:lnSpc>
              <a:defRPr b="0" i="1" sz="2720" u="sng"/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Виды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</a:t>
            </a:r>
            <a:endParaRPr dirty="0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658070">
              <a:lnSpc>
                <a:spcPct val="80000"/>
              </a:lnSpc>
              <a:defRPr sz="2720"/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Социально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-</a:t>
            </a:r>
            <a:r>
              <a:rPr dirty="0" err="1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коммуникативная</a:t>
            </a:r>
            <a:r>
              <a:rPr dirty="0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  <a:endParaRPr dirty="0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1. </a:t>
            </a:r>
            <a:r>
              <a:rPr dirty="0" err="1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Тематические</a:t>
            </a:r>
            <a:r>
              <a:rPr dirty="0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беседы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 «В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мире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Что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такое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что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нем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?»    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Все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начинается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с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семечка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   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Семена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       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Какие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растения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можно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вырастить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подоконнике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?»                                    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Беседы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о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том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как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выращивают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3 .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Беседы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наблюдение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Какой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вырос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у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нас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урожай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если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посадили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… »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4.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Проведение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дидактических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игр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: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Что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Чудесный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мешочек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фрукты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»(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муляжи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),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Узнай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вкус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Сад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какого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эта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часть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?» 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Большой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маленький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др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sz="2720"/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Речевая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1.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Чтение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художественной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 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литературы</a:t>
            </a:r>
            <a:endParaRPr dirty="0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Стихотворения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:  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Дождик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Е.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Стеквашов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Картошка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Э.Островская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А.Прокофьев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Послушный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дождик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Я.Тайц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Ю.Тувим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 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Наш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сад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 У.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Рашид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; 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Михалкова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 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Сказки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: 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Репка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Петушок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бобовое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зернышко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Вершки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корешки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Пых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Разучивание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с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детьми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стихов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загадок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об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овощах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3.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Пословицы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поговорки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о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семени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поры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времени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сеют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семени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Пришло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время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сева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глазей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вправо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ни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влево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Кто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весной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тот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осенью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жалеет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Сей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срок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–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будет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прок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!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Хорошо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зерно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в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землю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спать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уложишь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–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хорошо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разбудишь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сыт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будешь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Дерево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скоро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садят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скоро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плоды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едят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</a:p>
          <a:p>
            <a:pPr algn="just" defTabSz="1658070">
              <a:lnSpc>
                <a:spcPct val="80000"/>
              </a:lnSpc>
              <a:defRPr b="0" sz="272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4.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Рассказ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: «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Что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растет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на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огороде</a:t>
            </a:r>
            <a:r>
              <a:rPr dirty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?»</a:t>
            </a:r>
          </a:p>
        </p:txBody>
      </p:sp>
      <p:sp>
        <p:nvSpPr>
          <p:cNvPr id="185" name="Совместная деятельность воспитателя и детей."/>
          <p:cNvSpPr txBox="1">
            <a:spLocks noGrp="1"/>
          </p:cNvSpPr>
          <p:nvPr>
            <p:ph type="ctrTitle"/>
          </p:nvPr>
        </p:nvSpPr>
        <p:spPr>
          <a:xfrm>
            <a:off x="2057400" y="846269"/>
            <a:ext cx="20269200" cy="1134931"/>
          </a:xfrm>
          <a:prstGeom prst="rect">
            <a:avLst/>
          </a:prstGeom>
        </p:spPr>
        <p:txBody>
          <a:bodyPr>
            <a:normAutofit/>
          </a:bodyPr>
          <a:lstStyle>
            <a:lvl1pPr defTabSz="421004">
              <a:defRPr sz="7394"/>
            </a:lvl1pPr>
          </a:lstStyle>
          <a:p>
            <a:r>
              <a:rPr dirty="0" err="1" sz="6000">
                <a:latin charset="0" panose="02020603050405020304" pitchFamily="18" typeface="Times New Roman"/>
                <a:cs charset="0" panose="02020603050405020304" pitchFamily="18" typeface="Times New Roman"/>
              </a:rPr>
              <a:t>Совместная</a:t>
            </a:r>
            <a:r>
              <a:rPr dirty="0" sz="6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0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</a:t>
            </a:r>
            <a:r>
              <a:rPr dirty="0" sz="6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sz="6000"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воспитателя</a:t>
            </a:r>
            <a:r>
              <a:rPr dirty="0" sz="6000">
                <a:latin charset="0" panose="02020603050405020304" pitchFamily="18" typeface="Times New Roman"/>
                <a:cs charset="0" panose="02020603050405020304" pitchFamily="18" typeface="Times New Roman"/>
              </a:rPr>
              <a:t> и </a:t>
            </a:r>
            <a:r>
              <a:rPr dirty="0" err="1" sz="6000">
                <a:latin charset="0" panose="02020603050405020304" pitchFamily="18" typeface="Times New Roman"/>
                <a:cs charset="0" panose="02020603050405020304" pitchFamily="18" typeface="Times New Roman"/>
              </a:rPr>
              <a:t>детей</a:t>
            </a:r>
            <a:r>
              <a:rPr dirty="0" sz="6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</p:txBody>
      </p:sp>
      <p:pic>
        <p:nvPicPr>
          <p:cNvPr descr="Facetune_17-04-2022-21-13-00.jpeg" id="186" name="Facetune_17-04-2022-21-13-00.jpeg"/>
          <p:cNvPicPr>
            <a:picLocks noChangeAspect="1"/>
          </p:cNvPicPr>
          <p:nvPr/>
        </p:nvPicPr>
        <p:blipFill>
          <a:blip r:embed="rId2">
            <a:extLst/>
          </a:blip>
          <a:srcRect b="-79" r="19"/>
          <a:stretch>
            <a:fillRect/>
          </a:stretch>
        </p:blipFill>
        <p:spPr>
          <a:xfrm>
            <a:off x="13842681" y="4530414"/>
            <a:ext cx="9511094" cy="63716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3639.jpeg" id="189" name="IMG_3639.jpeg"/>
          <p:cNvPicPr>
            <a:picLocks noChangeAspect="1"/>
          </p:cNvPicPr>
          <p:nvPr/>
        </p:nvPicPr>
        <p:blipFill>
          <a:blip r:embed="rId2">
            <a:extLst/>
          </a:blip>
          <a:srcRect b="-110" r="-91"/>
          <a:stretch>
            <a:fillRect/>
          </a:stretch>
        </p:blipFill>
        <p:spPr>
          <a:xfrm>
            <a:off x="13221012" y="4690330"/>
            <a:ext cx="10064557" cy="568617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Прямоугольник 1"/>
          <p:cNvSpPr/>
          <p:nvPr/>
        </p:nvSpPr>
        <p:spPr>
          <a:xfrm>
            <a:off x="1219199" y="5443241"/>
            <a:ext cx="11784099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Продуктивная </a:t>
            </a:r>
            <a:r>
              <a:rPr b="1"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деятельность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1. Аппликация «Овощное ассорти»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2.Конструирование из бумаги   «Овощи с грядки»         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3.Лепка «Огурцы и помидоры»                                  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4.Рисование «Овощи и фрукты лежат на тарелке», раскрашивание лука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Музыкальная деятельность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Слушание и разучивание песенок об овощах, о солнышке, и дождичке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Физическая деятельность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Формирование представлений о ЗОЖ, физкультминутки: «Овощи и фрукты» «Урожай», «Овощи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b="1"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Трудовая деятельность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1. Посев  семян.                                                                                               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2. Уход за растениями в уголке 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природы: </a:t>
            </a: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поливка, прополка,          рыхление</a:t>
            </a:r>
            <a:r>
              <a:rPr dirty="0" lang="ru-RU" smtClean="0" sz="30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lang="ru-RU" sz="3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199" y="1405421"/>
            <a:ext cx="1375529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877520">
              <a:lnSpc>
                <a:spcPct val="80000"/>
              </a:lnSpc>
              <a:spcBef>
                <a:spcPts val="0"/>
              </a:spcBef>
              <a:defRPr sz="3080"/>
            </a:pPr>
            <a:r>
              <a:rPr b="1"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Познавательно-исследовательская деятельность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Опытно-экспериментальная деятельность:              </a:t>
            </a:r>
          </a:p>
          <a:p>
            <a:pPr algn="just" defTabSz="1877520" indent="-457200" marL="457200">
              <a:lnSpc>
                <a:spcPct val="80000"/>
              </a:lnSpc>
              <a:spcBef>
                <a:spcPts val="0"/>
              </a:spcBef>
              <a:buFontTx/>
              <a:buChar char="-"/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«Строение растений»  </a:t>
            </a:r>
          </a:p>
          <a:p>
            <a:pPr algn="just" defTabSz="1877520" indent="-457200" marL="457200">
              <a:lnSpc>
                <a:spcPct val="80000"/>
              </a:lnSpc>
              <a:spcBef>
                <a:spcPts val="0"/>
              </a:spcBef>
              <a:buFontTx/>
              <a:buChar char="-"/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«Размножение, рост, развитие растений»        </a:t>
            </a:r>
          </a:p>
          <a:p>
            <a:pPr algn="just" defTabSz="1877520" indent="-457200" marL="457200">
              <a:lnSpc>
                <a:spcPct val="80000"/>
              </a:lnSpc>
              <a:spcBef>
                <a:spcPts val="0"/>
              </a:spcBef>
              <a:buFontTx/>
              <a:buChar char="-"/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«Условия, необходимые для жизни растений»: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Земля   (Выявить свойства земли: имеет вес, чёрного цвета, сыпется и т.д.)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Вода и растения   ( Выявить насколько вода необходима для роста растений)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Солнце и растения  (Определить роль солнца в жизни растений)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Человек и растения (Выявить насколько растения нуждаются в уходе человека)   </a:t>
            </a:r>
          </a:p>
          <a:p>
            <a:pPr algn="just" defTabSz="1877520">
              <a:lnSpc>
                <a:spcPct val="80000"/>
              </a:lnSpc>
              <a:spcBef>
                <a:spcPts val="0"/>
              </a:spcBef>
              <a:defRPr b="0" sz="3080">
                <a:latin typeface="Proxima Nova Medium"/>
                <a:ea typeface="Proxima Nova Medium"/>
                <a:cs typeface="Proxima Nova Medium"/>
                <a:sym typeface="Proxima Nova Medium"/>
              </a:defRPr>
            </a:pPr>
            <a:r>
              <a:rPr dirty="0" lang="ru-RU" sz="3000">
                <a:latin charset="0" panose="02020603050405020304" pitchFamily="18" typeface="Times New Roman"/>
                <a:cs charset="0" panose="02020603050405020304" pitchFamily="18" typeface="Times New Roman"/>
              </a:rPr>
              <a:t>- Рассматривание семян (укропа, помидор, огурцов, лука и др.),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3636.jpeg" id="191" name="IMG_3636.jpeg"/>
          <p:cNvPicPr>
            <a:picLocks noChangeAspect="1"/>
          </p:cNvPicPr>
          <p:nvPr/>
        </p:nvPicPr>
        <p:blipFill>
          <a:blip r:embed="rId2">
            <a:extLst/>
          </a:blip>
          <a:srcRect b="-79"/>
          <a:stretch>
            <a:fillRect/>
          </a:stretch>
        </p:blipFill>
        <p:spPr>
          <a:xfrm>
            <a:off x="1267486" y="43078"/>
            <a:ext cx="21849028" cy="136298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Подготовка материала под посадку семян"/>
          <p:cNvSpPr txBox="1">
            <a:spLocks noGrp="1"/>
          </p:cNvSpPr>
          <p:nvPr>
            <p:ph type="title" idx="4294967295"/>
          </p:nvPr>
        </p:nvSpPr>
        <p:spPr>
          <a:xfrm>
            <a:off x="2057400" y="356985"/>
            <a:ext cx="20269200" cy="1365964"/>
          </a:xfrm>
          <a:prstGeom prst="rect">
            <a:avLst/>
          </a:prstGeom>
        </p:spPr>
        <p:txBody>
          <a:bodyPr/>
          <a:lstStyle>
            <a:lvl1pPr defTabSz="371475">
              <a:defRPr sz="6525"/>
            </a:lvl1pPr>
          </a:lstStyle>
          <a:p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семян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8" name="IMG_3698.jpeg" descr="IMG_369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0113" y="2628909"/>
            <a:ext cx="10274804" cy="10274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G_3742.jpeg" descr="IMG_374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42828" y="2653401"/>
            <a:ext cx="10225820" cy="102258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6F7F2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-59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2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9_Lookbook">
  <a:themeElements>
    <a:clrScheme name="29_Lookbook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B9CAD3"/>
      </a:accent1>
      <a:accent2>
        <a:srgbClr val="8CBAD7"/>
      </a:accent2>
      <a:accent3>
        <a:srgbClr val="B5AFC4"/>
      </a:accent3>
      <a:accent4>
        <a:srgbClr val="E8A6B1"/>
      </a:accent4>
      <a:accent5>
        <a:srgbClr val="FF8A6E"/>
      </a:accent5>
      <a:accent6>
        <a:srgbClr val="E2CF91"/>
      </a:accent6>
      <a:hlink>
        <a:srgbClr val="0000FF"/>
      </a:hlink>
      <a:folHlink>
        <a:srgbClr val="FF00FF"/>
      </a:folHlink>
    </a:clrScheme>
    <a:fontScheme name="29_Lookbook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9_Look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154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-59" normalizeH="0" baseline="0">
            <a:ln>
              <a:noFill/>
            </a:ln>
            <a:solidFill>
              <a:srgbClr val="FFFFFF"/>
            </a:solidFill>
            <a:effectLst/>
            <a:uFillTx/>
            <a:latin typeface="Canela Deck Bold"/>
            <a:ea typeface="Canela Deck Bold"/>
            <a:cs typeface="Canela Deck Bold"/>
            <a:sym typeface="Canela Deck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355600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29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roxima Nova Medium"/>
            <a:ea typeface="Proxima Nova Medium"/>
            <a:cs typeface="Proxima Nova Medium"/>
            <a:sym typeface="Proxima Nova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862</Words>
  <Application>Microsoft Office PowerPoint</Application>
  <PresentationFormat>Произвольный</PresentationFormat>
  <Paragraphs>136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</vt:lpstr>
      <vt:lpstr>Book Antiqua</vt:lpstr>
      <vt:lpstr>Canela Bold</vt:lpstr>
      <vt:lpstr>Canela Deck Bold</vt:lpstr>
      <vt:lpstr>Canela Deck Regular</vt:lpstr>
      <vt:lpstr>Canela Regular</vt:lpstr>
      <vt:lpstr>Helvetica Neue</vt:lpstr>
      <vt:lpstr>Proxima Nova</vt:lpstr>
      <vt:lpstr>Proxima Nova Medium</vt:lpstr>
      <vt:lpstr>Times New Roman</vt:lpstr>
      <vt:lpstr>29_Lookbook</vt:lpstr>
      <vt:lpstr>Презентация PowerPoint</vt:lpstr>
      <vt:lpstr>Актуальность проекта</vt:lpstr>
      <vt:lpstr>Проектная идея: создать в группе детского сада огород на подоконнике</vt:lpstr>
      <vt:lpstr>Презентация PowerPoint</vt:lpstr>
      <vt:lpstr>План мероприятий</vt:lpstr>
      <vt:lpstr>Совместная деятельность воспитателя и детей.</vt:lpstr>
      <vt:lpstr>Презентация PowerPoint</vt:lpstr>
      <vt:lpstr>Презентация PowerPoint</vt:lpstr>
      <vt:lpstr>Подготовка материала под посадку семян</vt:lpstr>
      <vt:lpstr>Посев семян овощных культур</vt:lpstr>
      <vt:lpstr>Рассматривание семян</vt:lpstr>
      <vt:lpstr>Уход за культурными растениями: рыхление и полив растений</vt:lpstr>
      <vt:lpstr>Полив растений</vt:lpstr>
      <vt:lpstr>Наблюдение за растениями и зарисовка роста.</vt:lpstr>
      <vt:lpstr>Презентация PowerPoint</vt:lpstr>
      <vt:lpstr>Дидактические игры:</vt:lpstr>
      <vt:lpstr>Витамины круглый год</vt:lpstr>
      <vt:lpstr>По проекту «Огород на окне» были получены следующие результаты: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Александр</cp:lastModifiedBy>
  <cp:revision>10</cp:revision>
  <dcterms:modified xsi:type="dcterms:W3CDTF">2022-04-25T15:26:07Z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2434118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