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89" r:id="rId2"/>
    <p:sldId id="273" r:id="rId3"/>
    <p:sldId id="274" r:id="rId4"/>
    <p:sldId id="275" r:id="rId5"/>
    <p:sldId id="272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58" r:id="rId20"/>
    <p:sldId id="259" r:id="rId21"/>
    <p:sldId id="260" r:id="rId22"/>
    <p:sldId id="261" r:id="rId23"/>
    <p:sldId id="262" r:id="rId24"/>
    <p:sldId id="263" r:id="rId25"/>
    <p:sldId id="267" r:id="rId26"/>
    <p:sldId id="270" r:id="rId27"/>
    <p:sldId id="27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55D"/>
    <a:srgbClr val="1F1C48"/>
    <a:srgbClr val="2E264C"/>
    <a:srgbClr val="6B046E"/>
    <a:srgbClr val="000066"/>
    <a:srgbClr val="FF9933"/>
    <a:srgbClr val="FFFF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09" autoAdjust="0"/>
    <p:restoredTop sz="94630" autoAdjust="0"/>
  </p:normalViewPr>
  <p:slideViewPr>
    <p:cSldViewPr>
      <p:cViewPr varScale="1">
        <p:scale>
          <a:sx n="87" d="100"/>
          <a:sy n="87" d="100"/>
        </p:scale>
        <p:origin x="132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6BE84-A796-42A9-ACFF-09E429437BE8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E34B0-0313-45DD-B1C1-D44F49B16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01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E34B0-0313-45DD-B1C1-D44F49B167E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62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1F36477-72ED-4599-878B-61A5705BE15F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99EC232-7CB4-41FB-B653-BF1B39134CC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3.xml" Type="http://schemas.openxmlformats.org/officeDocument/2006/relationships/slideLayout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3.xml" Type="http://schemas.openxmlformats.org/officeDocument/2006/relationships/slideLayout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0%BF%D0%BE%D0%BB%D0%B5%D1%82%20%D0%BD%D0%B0%20%D1%80%D0%B0%D0%BA%D0%B5%D1%82%D0%B5%20%D0%B2%20%D0%BA%D0%BE%D1%81%D0%BC%D0%BE%D1%81%20%D0%BA%D0%B0%D1%80%D1%82%D0%B8%D0%BD%D0%BA%D0%B0&amp;ncrnd=1585902073085-4149605640705705&amp;pos=7&amp;img_url=https://www.stihi.ru/pics/2019/07/04/1267.jpg&amp;rpt=simage&amp;rlt_url=https://i.pinimg.com/736x/d4/11/4c/d4114cb59356c46498d975482125a60a.jpg&amp;ogl_url=https://www.stihi.ru/pics/2019/07/04/1267.jpg" TargetMode="External"/><Relationship Id="rId3" Type="http://schemas.openxmlformats.org/officeDocument/2006/relationships/hyperlink" Target="https://ru.wikipedia.org/wiki/%D0%A1%D0%BB%D1%83%D0%B6%D0%B5%D0%B1%D0%BD%D0%B0%D1%8F:%D0%98%D1%81%D1%82%D0%BE%D1%87%D0%BD%D0%B8%D0%BA%D0%B8_%D0%BA%D0%BD%D0%B8%D0%B3/9785989860401" TargetMode="External"/><Relationship Id="rId7" Type="http://schemas.openxmlformats.org/officeDocument/2006/relationships/hyperlink" Target="https://yandex.ru/images/search?text=%D0%BA%D0%BE%D1%81%D0%BC%D0%BE%D0%BD%D0%B0%D0%B2%D1%82%20%D0%BA%D0%B0%D1%80%D1%82%D0%B8%D0%BD%D0%BA%D0%B0&amp;ncrnd=1585902073085-4149605640705705&amp;pos=2&amp;img_url=https://www.nasa.gov/sites/default/files/thumbnails/image/s84-27232.jpg&amp;rpt=simage" TargetMode="External"/><Relationship Id="rId12" Type="http://schemas.openxmlformats.org/officeDocument/2006/relationships/hyperlink" Target="https://yandex.ru/images/search?text=%D0%BF%D0%BB%D0%B0%D0%BD%D0%B5%D1%82%D0%B0%20%D1%8E%D0%BF%D0%B8%D1%82%D0%B5%D1%80%20%D1%84%D0%BE%D1%82%D0%BE%20%D0%B8%D0%B7%20%D0%BA%D0%BE%D1%81%D0%BC%D0%BE%D1%81%D0%B0&amp;ncrnd=1585903947074-4189413988370021&amp;pos=0&amp;img_url=https://tarotbycecelia.com/wp-content/uploads/2016/09/img_2974.png&amp;rpt=simage" TargetMode="External"/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andex.ru/images/search?pos=0&amp;ncrnd=1585902073085-4149605640705705&amp;img_url=https://ru-static.z-dn.net/files/da4/47aa98dff54674fb401b90bc15ee62b6.jpg&amp;text=%D0%BF%D0%BB%D0%B0%D0%BD%D0%B5%D1%82%D1%8B%20%D0%BF%D0%BE%20%D0%BF%D0%BE%D1%80%D1%8F%D0%B4%D0%BA%D1%83%20%D0%B4%D0%BB%D1%8F%20%D0%B4%D0%B5%D1%82%D0%B5%D0%B9%20%D0%BA%D0%B0%D1%80%D1%82%D0%B8%D0%BD%D0%BA%D0%B0&amp;rpt=simage" TargetMode="External"/><Relationship Id="rId11" Type="http://schemas.openxmlformats.org/officeDocument/2006/relationships/hyperlink" Target="https://yandex.ru/images/search?text=%D0%BF%D0%BB%D0%B0%D0%BD%D0%B5%D1%82%D0%B0%20%D0%BC%D0%B0%D1%80%D1%81%20%D1%81%D0%BE%20%D1%81%D0%BF%D1%83%D1%82%D0%BD%D0%B8%D0%BA%D0%B0%D0%BC%D0%B8%20%D1%84%D0%BE%D1%82%D0%BE%20%D0%B8%D0%B7%20%D0%BA%D0%BE%D1%81%D0%BC%D0%BE%D1%81%D0%B0&amp;ncrnd=1585903947074-4189413988370021&amp;pos=3&amp;img_url=https://static4.depositphotos.com/1013237/295/i/950/depositphotos_2955485-stock-photo-mars-illustration.jpg&amp;rpt=simage" TargetMode="External"/><Relationship Id="rId5" Type="http://schemas.openxmlformats.org/officeDocument/2006/relationships/hyperlink" Target="https://www.krugosvet.ru/enc/nauka_i_tehnika/astronomiya/SOLNECHNAYA_SISTEMA.html" TargetMode="External"/><Relationship Id="rId10" Type="http://schemas.openxmlformats.org/officeDocument/2006/relationships/hyperlink" Target="https://yandex.ru/images/search?text=%D0%BF%D0%BB%D0%B0%D0%BD%D0%B5%D1%82%D0%B0%20%D0%B7%D0%B5%D0%BC%D0%BB%D1%8F%20%D1%84%D0%BE%D1%82%D0%BE%20%D0%B8%D0%B7%20%D0%BA%D0%BE%D1%81%D0%BC%D0%BE%D1%81%D0%B0&amp;ncrnd=1585903947074-4189413988370021&amp;pos=17&amp;img_url=https://ae01.alicdn.com/kf/HTB1M_qsboKF3KVjSZFEq6xExFXal/Voie-lact-e-univers-Galaxy-Art-affiche-en-soie-imprimer-plan-te-terre-paysage-photo-pour.jpg&amp;rpt=simage&amp;rlt_url=https://vsthemes.ru/uploads/olives/love580s2/90/3190e75bd40ad91b9b11edf0f298f5c3.jpg&amp;ogl_url=https://ae01.alicdn.com/kf/HTB1M_qsboKF3KVjSZFEq6xExFXal/Voie-lact-e-univers-Galaxy-Art-affiche-en-soie-imprimer-plan-te-terre-paysage-photo-pour.jpg" TargetMode="External"/><Relationship Id="rId4" Type="http://schemas.openxmlformats.org/officeDocument/2006/relationships/hyperlink" Target="https://ru.wikipedia.org/wiki/%D0%A1%D0%BB%D1%83%D0%B6%D0%B5%D0%B1%D0%BD%D0%B0%D1%8F:%D0%98%D1%81%D1%82%D0%BE%D1%87%D0%BD%D0%B8%D0%BA%D0%B8_%D0%BA%D0%BD%D0%B8%D0%B3/5170329008" TargetMode="External"/><Relationship Id="rId9" Type="http://schemas.openxmlformats.org/officeDocument/2006/relationships/hyperlink" Target="https://yandex.ru/images/search?text=%D0%BF%D0%BB%D0%B0%D0%BD%D0%B5%D1%82%D0%B0%20%D0%BC%D0%B5%D1%80%D0%BA%D1%83%D1%80%D0%B8%D0%B9%20%D1%84%D0%BE%D1%82%D0%BE%20%D0%B8%D0%B7%20%D0%BA%D0%BE%D1%81%D0%BC%D0%BE%D1%81%D0%B0&amp;ncrnd=1585903947074-4189413988370021&amp;pos=6&amp;img_url=https://lh3.googleusercontent.com/-YcNCJINBiO0/WOYnYJSkvTI/AAAAAAAAQvI/Q6zAWZUiu9Y/s72-c/Mercury%252520retrograde%25255B3%25255D%25255B4%25255D.jpg?imgmax=800&amp;rpt=simage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4000">
              <a:srgbClr val="3C155D"/>
            </a:gs>
            <a:gs pos="0">
              <a:srgbClr val="1A4996"/>
            </a:gs>
            <a:gs pos="65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400800" cy="766936"/>
          </a:xfrm>
        </p:spPr>
        <p:txBody>
          <a:bodyPr/>
          <a:lstStyle/>
          <a:p>
            <a:pPr indent="-539750" algn="r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Кузьмина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Анастасия Павловна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950" y="1196752"/>
            <a:ext cx="9144000" cy="170509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Занятие по развитию речи в подготовительной группе</a:t>
            </a:r>
            <a:r>
              <a:rPr lang="ru-RU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космосе так здорово</a:t>
            </a:r>
            <a:r>
              <a:rPr lang="ru-RU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!»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14950" y="6110856"/>
            <a:ext cx="4572000" cy="72096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-539750" algn="ctr">
              <a:lnSpc>
                <a:spcPct val="107000"/>
              </a:lnSpc>
              <a:spcBef>
                <a:spcPct val="20000"/>
              </a:spcBef>
              <a:buClr>
                <a:srgbClr val="DC9E1F"/>
              </a:buClr>
            </a:pPr>
            <a:r>
              <a:rPr lang="ru-RU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 Покровское</a:t>
            </a:r>
            <a:endParaRPr lang="ru-RU" spc="3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-539750" algn="ctr">
              <a:lnSpc>
                <a:spcPct val="107000"/>
              </a:lnSpc>
              <a:spcBef>
                <a:spcPct val="20000"/>
              </a:spcBef>
              <a:buClr>
                <a:srgbClr val="DC9E1F"/>
              </a:buClr>
            </a:pPr>
            <a:r>
              <a:rPr lang="ru-RU" sz="17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sz="1700" spc="30" dirty="0"/>
          </a:p>
        </p:txBody>
      </p:sp>
    </p:spTree>
    <p:extLst>
      <p:ext uri="{BB962C8B-B14F-4D97-AF65-F5344CB8AC3E}">
        <p14:creationId xmlns:p14="http://schemas.microsoft.com/office/powerpoint/2010/main" val="99148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95000">
              <a:srgbClr val="003052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72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 noGrp="1"/>
          </p:cNvPicPr>
          <p:nvPr>
            <p:ph idx="13" sz="quarter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"/>
          <a:stretch/>
        </p:blipFill>
        <p:spPr>
          <a:xfrm>
            <a:off x="3584448" y="0"/>
            <a:ext cx="5559553" cy="51115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188640"/>
            <a:ext cx="2971800" cy="1097280"/>
          </a:xfrm>
        </p:spPr>
        <p:txBody>
          <a:bodyPr/>
          <a:lstStyle/>
          <a:p>
            <a:r>
              <a:rPr lang="ru-RU" smtClean="0" sz="5400"/>
              <a:t>Юпитер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323528" y="2420888"/>
            <a:ext cx="2971800" cy="2862064"/>
          </a:xfrm>
        </p:spPr>
        <p:txBody>
          <a:bodyPr>
            <a:normAutofit/>
          </a:bodyPr>
          <a:lstStyle/>
          <a:p>
            <a:r>
              <a:rPr dirty="0" lang="ru-RU" smtClean="0" sz="1600"/>
              <a:t>Крупнейшая </a:t>
            </a:r>
            <a:r>
              <a:rPr dirty="0" lang="ru-RU" sz="1600"/>
              <a:t>планета Солнечной системы, пятая по удалённости от Солнца. </a:t>
            </a:r>
            <a:r>
              <a:rPr dirty="0" lang="ru-RU" smtClean="0" sz="1600"/>
              <a:t>Вместе с </a:t>
            </a:r>
            <a:r>
              <a:rPr dirty="0" lang="ru-RU" sz="1600"/>
              <a:t>Сатурном, Ураном и Нептуном, Юпитер классифицируется как газовый гигант.</a:t>
            </a:r>
          </a:p>
          <a:p>
            <a:r>
              <a:rPr dirty="0" lang="ru-RU" smtClean="0" sz="1600"/>
              <a:t>Название </a:t>
            </a:r>
            <a:r>
              <a:rPr dirty="0" lang="ru-RU" sz="1600"/>
              <a:t>Юпитера происходит от имени древнеримского </a:t>
            </a:r>
            <a:r>
              <a:rPr dirty="0" lang="ru-RU" smtClean="0" sz="1600"/>
              <a:t>бога </a:t>
            </a:r>
            <a:r>
              <a:rPr dirty="0" lang="ru-RU" sz="1600"/>
              <a:t>- громовержца</a:t>
            </a:r>
            <a:r>
              <a:rPr dirty="0" lang="ru-RU" smtClean="0" sz="1600"/>
              <a:t>.</a:t>
            </a:r>
            <a:endParaRPr dirty="0" lang="ru-RU" sz="1600"/>
          </a:p>
        </p:txBody>
      </p:sp>
    </p:spTree>
    <p:extLst>
      <p:ext uri="{BB962C8B-B14F-4D97-AF65-F5344CB8AC3E}">
        <p14:creationId xmlns:p14="http://schemas.microsoft.com/office/powerpoint/2010/main" val="9127736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375F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8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04" y="1188968"/>
            <a:ext cx="6081428" cy="38962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260648"/>
            <a:ext cx="2971800" cy="1097280"/>
          </a:xfrm>
        </p:spPr>
        <p:txBody>
          <a:bodyPr/>
          <a:lstStyle/>
          <a:p>
            <a:r>
              <a:rPr lang="ru-RU" sz="5400" smtClean="0"/>
              <a:t>Сатурн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286248"/>
            <a:ext cx="2852792" cy="265367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Сатурн</a:t>
            </a:r>
            <a:r>
              <a:rPr lang="ru-RU" sz="1600" dirty="0"/>
              <a:t> — шестая планета от </a:t>
            </a:r>
            <a:r>
              <a:rPr lang="ru-RU" sz="1600" dirty="0" smtClean="0"/>
              <a:t>Солнца. Назван </a:t>
            </a:r>
            <a:r>
              <a:rPr lang="ru-RU" sz="1600" dirty="0"/>
              <a:t>в честь римского бога земледелия.</a:t>
            </a:r>
          </a:p>
          <a:p>
            <a:r>
              <a:rPr lang="ru-RU" sz="1600" dirty="0"/>
              <a:t>Сатурн обладает </a:t>
            </a:r>
            <a:r>
              <a:rPr lang="ru-RU" sz="1600" dirty="0" smtClean="0"/>
              <a:t>системой </a:t>
            </a:r>
            <a:r>
              <a:rPr lang="ru-RU" sz="1600" dirty="0"/>
              <a:t>колец, состоящей из частичек льда.</a:t>
            </a:r>
          </a:p>
          <a:p>
            <a:r>
              <a:rPr lang="ru-RU" sz="1600" dirty="0"/>
              <a:t>Вокруг планеты обращается 62 </a:t>
            </a:r>
            <a:r>
              <a:rPr lang="ru-RU" sz="1600" dirty="0" smtClean="0"/>
              <a:t>спутника</a:t>
            </a:r>
            <a:r>
              <a:rPr lang="ru-RU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4201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100000">
              <a:srgbClr val="00375E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78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 noGrp="1"/>
          </p:cNvPicPr>
          <p:nvPr>
            <p:ph idx="13" sz="quarter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" r="19"/>
          <a:stretch/>
        </p:blipFill>
        <p:spPr>
          <a:xfrm>
            <a:off x="3295328" y="1275623"/>
            <a:ext cx="5848672" cy="36655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188640"/>
            <a:ext cx="2971800" cy="1097280"/>
          </a:xfrm>
        </p:spPr>
        <p:txBody>
          <a:bodyPr/>
          <a:lstStyle/>
          <a:p>
            <a:r>
              <a:rPr lang="ru-RU" smtClean="0" sz="5400"/>
              <a:t>Уран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323528" y="2348880"/>
            <a:ext cx="2808312" cy="2735061"/>
          </a:xfrm>
        </p:spPr>
        <p:txBody>
          <a:bodyPr>
            <a:normAutofit/>
          </a:bodyPr>
          <a:lstStyle/>
          <a:p>
            <a:r>
              <a:rPr dirty="0" lang="ru-RU" smtClean="0" sz="1600"/>
              <a:t>Уран</a:t>
            </a:r>
            <a:r>
              <a:rPr dirty="0" lang="ru-RU" sz="1600"/>
              <a:t> </a:t>
            </a:r>
            <a:r>
              <a:rPr dirty="0" lang="ru-RU" smtClean="0" sz="1600"/>
              <a:t>— седьмая планета </a:t>
            </a:r>
            <a:r>
              <a:rPr dirty="0" lang="ru-RU" sz="1600"/>
              <a:t>по удалённости от Солнца. Названа в честь греческого бога неба Урана.</a:t>
            </a:r>
          </a:p>
          <a:p>
            <a:r>
              <a:rPr dirty="0" lang="ru-RU" smtClean="0" sz="1600"/>
              <a:t>У Урана </a:t>
            </a:r>
            <a:r>
              <a:rPr dirty="0" lang="ru-RU" sz="1600"/>
              <a:t>имеется система колец и 27 спутников</a:t>
            </a:r>
            <a:r>
              <a:rPr dirty="0" lang="ru-RU" smtClean="0" sz="1600"/>
              <a:t>. </a:t>
            </a:r>
            <a:endParaRPr dirty="0" lang="ru-RU" sz="1600"/>
          </a:p>
          <a:p>
            <a:r>
              <a:rPr dirty="0" lang="ru-RU" sz="1600"/>
              <a:t>У Урана самая холодная </a:t>
            </a:r>
            <a:r>
              <a:rPr dirty="0" lang="ru-RU" smtClean="0" sz="1600"/>
              <a:t>атмосфера, минимальная температура −</a:t>
            </a:r>
            <a:r>
              <a:rPr dirty="0" lang="ru-RU" sz="1600"/>
              <a:t>224 °C</a:t>
            </a:r>
            <a:r>
              <a:rPr dirty="0" lang="ru-RU" smtClean="0" sz="1600"/>
              <a:t>.</a:t>
            </a:r>
            <a:endParaRPr dirty="0" lang="ru-RU" sz="1600"/>
          </a:p>
        </p:txBody>
      </p:sp>
    </p:spTree>
    <p:extLst>
      <p:ext uri="{BB962C8B-B14F-4D97-AF65-F5344CB8AC3E}">
        <p14:creationId xmlns:p14="http://schemas.microsoft.com/office/powerpoint/2010/main" val="14312206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365D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79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-3820"/>
            <a:ext cx="5436096" cy="52200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5941" y="260648"/>
            <a:ext cx="2971800" cy="1097280"/>
          </a:xfrm>
        </p:spPr>
        <p:txBody>
          <a:bodyPr/>
          <a:lstStyle/>
          <a:p>
            <a:r>
              <a:rPr lang="ru-RU" sz="5400" smtClean="0"/>
              <a:t>Нептун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591200" cy="3167109"/>
          </a:xfrm>
        </p:spPr>
        <p:txBody>
          <a:bodyPr/>
          <a:lstStyle/>
          <a:p>
            <a:r>
              <a:rPr lang="ru-RU" sz="1600" dirty="0" smtClean="0"/>
              <a:t>Восьмая </a:t>
            </a:r>
            <a:r>
              <a:rPr lang="ru-RU" sz="1600" dirty="0"/>
              <a:t>планета Солнечной системы.</a:t>
            </a:r>
          </a:p>
          <a:p>
            <a:r>
              <a:rPr lang="ru-RU" sz="1600" dirty="0"/>
              <a:t>Планета была названа в честь римского бога морей.</a:t>
            </a:r>
          </a:p>
          <a:p>
            <a:r>
              <a:rPr lang="ru-RU" sz="1600" dirty="0"/>
              <a:t>У Нептуна </a:t>
            </a:r>
            <a:r>
              <a:rPr lang="ru-RU" sz="1600" dirty="0" smtClean="0"/>
              <a:t>14 </a:t>
            </a:r>
            <a:r>
              <a:rPr lang="ru-RU" sz="1600" dirty="0"/>
              <a:t>спутников</a:t>
            </a:r>
            <a:r>
              <a:rPr lang="ru-RU" sz="1600" dirty="0" smtClean="0"/>
              <a:t>.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66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223745"/>
            </a:gs>
            <a:gs pos="78000">
              <a:schemeClr val="bg1">
                <a:tint val="100000"/>
                <a:shade val="9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80154" cy="648072"/>
          </a:xfrm>
        </p:spPr>
        <p:txBody>
          <a:bodyPr/>
          <a:lstStyle/>
          <a:p>
            <a:pPr algn="ctr"/>
            <a:r>
              <a:rPr lang="ru-RU" sz="2800" b="1"/>
              <a:t>Кометы. Метеориты. Астероиды. Спутники.</a:t>
            </a:r>
            <a:endParaRPr lang="ru-RU" sz="280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7665" y="3102919"/>
            <a:ext cx="1472952" cy="542671"/>
          </a:xfrm>
        </p:spPr>
        <p:txBody>
          <a:bodyPr>
            <a:normAutofit fontScale="92500" lnSpcReduction="10000"/>
          </a:bodyPr>
          <a:lstStyle/>
          <a:p>
            <a:r>
              <a:rPr lang="ru-RU" sz="3400" smtClean="0"/>
              <a:t>Комета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760546"/>
            <a:ext cx="3381227" cy="225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851050"/>
            <a:ext cx="3908278" cy="2205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333" y="3768923"/>
            <a:ext cx="3133616" cy="2353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3093" y="3768923"/>
            <a:ext cx="4767485" cy="228010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73822" y="3070546"/>
            <a:ext cx="210602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</a:pPr>
            <a:r>
              <a:rPr lang="ru-RU" sz="3400" spc="30" smtClean="0">
                <a:solidFill>
                  <a:srgbClr val="DC9E1F"/>
                </a:solidFill>
              </a:rPr>
              <a:t>Метеориты</a:t>
            </a:r>
            <a:endParaRPr lang="ru-RU" sz="1700" spc="30">
              <a:solidFill>
                <a:srgbClr val="DC9E1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6974" y="6049025"/>
            <a:ext cx="155972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</a:pPr>
            <a:r>
              <a:rPr lang="ru-RU" sz="3400" spc="30" smtClean="0">
                <a:solidFill>
                  <a:srgbClr val="DC9E1F"/>
                </a:solidFill>
              </a:rPr>
              <a:t>Спутник</a:t>
            </a:r>
            <a:endParaRPr lang="ru-RU" sz="1700" spc="30">
              <a:solidFill>
                <a:srgbClr val="DC9E1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7960" y="6105812"/>
            <a:ext cx="207236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</a:pPr>
            <a:r>
              <a:rPr lang="ru-RU" sz="3400" spc="30" smtClean="0">
                <a:solidFill>
                  <a:srgbClr val="DC9E1F"/>
                </a:solidFill>
              </a:rPr>
              <a:t>Астероиды</a:t>
            </a:r>
            <a:endParaRPr lang="ru-RU" sz="1700" spc="30">
              <a:solidFill>
                <a:srgbClr val="DC9E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000">
              <a:srgbClr val="00253F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885113" cy="626715"/>
          </a:xfrm>
        </p:spPr>
        <p:txBody>
          <a:bodyPr/>
          <a:lstStyle/>
          <a:p>
            <a:r>
              <a:rPr lang="ru-RU" b="1" spc="0">
                <a:ln w="3175" cmpd="sng">
                  <a:noFill/>
                </a:ln>
                <a:solidFill>
                  <a:prstClr val="white"/>
                </a:solidFill>
                <a:latin typeface="Century Gothic"/>
              </a:rPr>
              <a:t>Звёзды. Созвездия. Телескопы.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7057" y="3639814"/>
            <a:ext cx="1440160" cy="454812"/>
          </a:xfrm>
        </p:spPr>
        <p:txBody>
          <a:bodyPr>
            <a:normAutofit lnSpcReduction="10000"/>
          </a:bodyPr>
          <a:lstStyle/>
          <a:p>
            <a:r>
              <a:rPr lang="ru-RU" sz="2400" smtClean="0"/>
              <a:t>Звёзды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3359187" cy="25239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130841"/>
            <a:ext cx="4474852" cy="25178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440" y="4221088"/>
            <a:ext cx="3359187" cy="22313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7737" y="4221087"/>
            <a:ext cx="2231329" cy="22313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356385" y="3648707"/>
            <a:ext cx="1474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</a:pPr>
            <a:r>
              <a:rPr lang="ru-RU" sz="2400" spc="30" smtClean="0">
                <a:solidFill>
                  <a:srgbClr val="DC9E1F"/>
                </a:solidFill>
              </a:rPr>
              <a:t>Созвездия</a:t>
            </a:r>
            <a:endParaRPr lang="ru-RU" sz="1700" spc="30">
              <a:solidFill>
                <a:srgbClr val="DC9E1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78232" y="6396335"/>
            <a:ext cx="1504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DC9E1F"/>
              </a:buClr>
            </a:pPr>
            <a:r>
              <a:rPr lang="ru-RU" sz="2400" spc="30" smtClean="0">
                <a:solidFill>
                  <a:srgbClr val="DC9E1F"/>
                </a:solidFill>
              </a:rPr>
              <a:t>Телескопы</a:t>
            </a:r>
            <a:endParaRPr lang="ru-RU" sz="1700" spc="30">
              <a:solidFill>
                <a:srgbClr val="DC9E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5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000">
              <a:srgbClr val="002F50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0"/>
            <a:ext cx="7885113" cy="908720"/>
          </a:xfrm>
        </p:spPr>
        <p:txBody>
          <a:bodyPr/>
          <a:lstStyle/>
          <a:p>
            <a:pPr algn="ctr"/>
            <a:r>
              <a:rPr lang="ru-RU" sz="2800" b="1" spc="0">
                <a:ln w="3175" cmpd="sng">
                  <a:noFill/>
                </a:ln>
                <a:solidFill>
                  <a:srgbClr val="FFC000"/>
                </a:solidFill>
                <a:latin typeface="Century Gothic"/>
              </a:rPr>
              <a:t>Королёв Сергей павлович.</a:t>
            </a:r>
            <a:br>
              <a:rPr lang="ru-RU" sz="2800" b="1" spc="0">
                <a:ln w="3175" cmpd="sng">
                  <a:noFill/>
                </a:ln>
                <a:solidFill>
                  <a:srgbClr val="FFC000"/>
                </a:solidFill>
                <a:latin typeface="Century Gothic"/>
              </a:rPr>
            </a:br>
            <a:r>
              <a:rPr lang="ru-RU" sz="2800" b="1" spc="0">
                <a:ln w="3175" cmpd="sng">
                  <a:noFill/>
                </a:ln>
                <a:solidFill>
                  <a:srgbClr val="FFC000"/>
                </a:solidFill>
                <a:latin typeface="Century Gothic"/>
              </a:rPr>
              <a:t>первый спутник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4653136"/>
            <a:ext cx="4663244" cy="778096"/>
          </a:xfrm>
        </p:spPr>
        <p:txBody>
          <a:bodyPr>
            <a:normAutofit/>
          </a:bodyPr>
          <a:lstStyle/>
          <a:p>
            <a:r>
              <a:rPr lang="ru-RU" sz="2000" smtClean="0">
                <a:solidFill>
                  <a:schemeClr val="tx1"/>
                </a:solidFill>
              </a:rPr>
              <a:t>4 октября был запущен первый искусственный спутник Земли (ПС-1)</a:t>
            </a:r>
            <a:endParaRPr lang="ru-RU" sz="200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3215"/>
            <a:ext cx="3973959" cy="5954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693812"/>
            <a:ext cx="452075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2B4A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696" y="116632"/>
            <a:ext cx="8477768" cy="770731"/>
          </a:xfrm>
        </p:spPr>
        <p:txBody>
          <a:bodyPr/>
          <a:lstStyle/>
          <a:p>
            <a:pPr algn="ctr"/>
            <a:r>
              <a:rPr lang="ru-RU" sz="4800" b="1" spc="0">
                <a:ln w="3175" cmpd="sng">
                  <a:noFill/>
                </a:ln>
                <a:solidFill>
                  <a:srgbClr val="FFC000"/>
                </a:solidFill>
                <a:latin typeface="Century Gothic"/>
              </a:rPr>
              <a:t>Белка и Стрелка</a:t>
            </a:r>
            <a:endParaRPr lang="ru-RU" sz="540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132856"/>
            <a:ext cx="2520280" cy="3336101"/>
          </a:xfrm>
        </p:spPr>
        <p:txBody>
          <a:bodyPr>
            <a:noAutofit/>
          </a:bodyPr>
          <a:lstStyle/>
          <a:p>
            <a:r>
              <a:rPr lang="ru-RU" sz="1800" smtClean="0">
                <a:solidFill>
                  <a:schemeClr val="tx1"/>
                </a:solidFill>
              </a:rPr>
              <a:t>Белка </a:t>
            </a:r>
            <a:r>
              <a:rPr lang="ru-RU" sz="1800">
                <a:solidFill>
                  <a:schemeClr val="tx1"/>
                </a:solidFill>
              </a:rPr>
              <a:t>и </a:t>
            </a:r>
            <a:r>
              <a:rPr lang="ru-RU" sz="1800" smtClean="0">
                <a:solidFill>
                  <a:schemeClr val="tx1"/>
                </a:solidFill>
              </a:rPr>
              <a:t>Стрелка</a:t>
            </a:r>
            <a:r>
              <a:rPr lang="ru-RU" sz="1800">
                <a:solidFill>
                  <a:schemeClr val="tx1"/>
                </a:solidFill>
              </a:rPr>
              <a:t> — советские собаки-космонавты, совершившие космический полёт </a:t>
            </a:r>
            <a:r>
              <a:rPr lang="ru-RU" sz="1800" smtClean="0">
                <a:solidFill>
                  <a:schemeClr val="tx1"/>
                </a:solidFill>
              </a:rPr>
              <a:t>19 </a:t>
            </a:r>
            <a:r>
              <a:rPr lang="ru-RU" sz="1800">
                <a:solidFill>
                  <a:schemeClr val="tx1"/>
                </a:solidFill>
              </a:rPr>
              <a:t>августа 1960 </a:t>
            </a:r>
            <a:r>
              <a:rPr lang="ru-RU" sz="1800" smtClean="0">
                <a:solidFill>
                  <a:schemeClr val="tx1"/>
                </a:solidFill>
              </a:rPr>
              <a:t>года.</a:t>
            </a:r>
            <a:endParaRPr lang="ru-RU" sz="1800">
              <a:solidFill>
                <a:schemeClr val="tx1"/>
              </a:solidFill>
            </a:endParaRPr>
          </a:p>
          <a:p>
            <a:r>
              <a:rPr lang="ru-RU" sz="1800" smtClean="0">
                <a:solidFill>
                  <a:schemeClr val="tx1"/>
                </a:solidFill>
              </a:rPr>
              <a:t>Это первые животные, </a:t>
            </a:r>
            <a:r>
              <a:rPr lang="ru-RU" sz="1800">
                <a:solidFill>
                  <a:schemeClr val="tx1"/>
                </a:solidFill>
              </a:rPr>
              <a:t>которые совершили </a:t>
            </a:r>
            <a:r>
              <a:rPr lang="ru-RU" sz="1800" smtClean="0">
                <a:solidFill>
                  <a:schemeClr val="tx1"/>
                </a:solidFill>
              </a:rPr>
              <a:t>космический полёт и </a:t>
            </a:r>
            <a:r>
              <a:rPr lang="ru-RU" sz="1800">
                <a:solidFill>
                  <a:schemeClr val="tx1"/>
                </a:solidFill>
              </a:rPr>
              <a:t>успешно вернулись на Землю.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662" y="1103387"/>
            <a:ext cx="5084946" cy="573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00070B"/>
            </a:gs>
            <a:gs pos="93000">
              <a:srgbClr val="002A49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347" y="89840"/>
            <a:ext cx="7885113" cy="698723"/>
          </a:xfrm>
        </p:spPr>
        <p:txBody>
          <a:bodyPr/>
          <a:lstStyle/>
          <a:p>
            <a:pPr algn="ctr"/>
            <a:r>
              <a:rPr lang="ru-RU" sz="2900" b="1" spc="0">
                <a:ln w="3175" cmpd="sng">
                  <a:noFill/>
                </a:ln>
                <a:solidFill>
                  <a:srgbClr val="FFC000"/>
                </a:solidFill>
                <a:latin typeface="Century Gothic"/>
              </a:rPr>
              <a:t>Первый летчик – космонавт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737" y="1544705"/>
            <a:ext cx="3748605" cy="455715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600" b="1" u="sng">
                <a:solidFill>
                  <a:srgbClr val="FFC000"/>
                </a:solidFill>
              </a:rPr>
              <a:t>Юрий Алексеевич Гагарин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mtClean="0">
                <a:solidFill>
                  <a:schemeClr val="tx1"/>
                </a:solidFill>
              </a:rPr>
              <a:t>12 </a:t>
            </a:r>
            <a:r>
              <a:rPr lang="ru-RU">
                <a:solidFill>
                  <a:schemeClr val="tx1"/>
                </a:solidFill>
              </a:rPr>
              <a:t>апреля 1961 года Юрий Гагарин стал первым человеком в мировой истории, совершившим полёт в космическое пространство.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>
                <a:solidFill>
                  <a:schemeClr val="tx1"/>
                </a:solidFill>
              </a:rPr>
              <a:t>Ракета-носитель «Восток», на борту которого находился Гагарин, была запущена с космодрома «Байконур».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>
                <a:solidFill>
                  <a:schemeClr val="tx1"/>
                </a:solidFill>
              </a:rPr>
              <a:t>После 108 минут полёта Гагарин успешно приземлился в Саратовской </a:t>
            </a:r>
            <a:r>
              <a:rPr lang="ru-RU" smtClean="0">
                <a:solidFill>
                  <a:schemeClr val="tx1"/>
                </a:solidFill>
              </a:rPr>
              <a:t>области</a:t>
            </a:r>
            <a:r>
              <a:rPr lang="ru-RU">
                <a:solidFill>
                  <a:schemeClr val="tx1"/>
                </a:solidFill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mtClean="0">
                <a:solidFill>
                  <a:schemeClr val="tx1"/>
                </a:solidFill>
              </a:rPr>
              <a:t>Начиная </a:t>
            </a:r>
            <a:r>
              <a:rPr lang="ru-RU">
                <a:solidFill>
                  <a:schemeClr val="tx1"/>
                </a:solidFill>
              </a:rPr>
              <a:t>с 12 апреля 1962 года, день полёта Гагарина в космос был объявлен праздником —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>
                <a:solidFill>
                  <a:srgbClr val="FF0000"/>
                </a:solidFill>
              </a:rPr>
              <a:t> Днём </a:t>
            </a:r>
            <a:r>
              <a:rPr lang="ru-RU" b="1" smtClean="0">
                <a:solidFill>
                  <a:srgbClr val="FF0000"/>
                </a:solidFill>
              </a:rPr>
              <a:t>космонавтики.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761379"/>
            <a:ext cx="4496661" cy="609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1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bg1"/>
            </a:gs>
            <a:gs pos="67000">
              <a:srgbClr val="3C155D"/>
            </a:gs>
            <a:gs pos="53000">
              <a:schemeClr val="bg1">
                <a:tint val="100000"/>
                <a:shade val="90000"/>
                <a:alpha val="100000"/>
              </a:schemeClr>
            </a:gs>
            <a:gs pos="83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44824"/>
            <a:ext cx="45365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/>
            </a:scene3d>
            <a:sp3d contourW="19050" prstMaterial="softEdge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rgbClr val="3399FF"/>
                </a:solidFill>
                <a:effectLst>
                  <a:glow rad="25400">
                    <a:schemeClr val="accent1">
                      <a:alpha val="26000"/>
                    </a:schemeClr>
                  </a:glow>
                  <a:outerShdw blurRad="50800" dist="50800" dir="5400000" sx="99000" sy="99000" algn="ctr" rotWithShape="0">
                    <a:srgbClr val="000000"/>
                  </a:outerShdw>
                  <a:reflection blurRad="139700" stA="36000" endPos="65000" dist="38100" dir="5400000" sy="-100000" algn="bl" rotWithShape="0"/>
                </a:effectLst>
              </a:rPr>
              <a:t>ЗАГАДКИ</a:t>
            </a:r>
            <a:r>
              <a:rPr lang="ru-RU" sz="80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</a:t>
            </a:r>
            <a:endParaRPr lang="ru-RU" sz="80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8377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1000">
              <a:schemeClr val="bg1"/>
            </a:gs>
            <a:gs pos="0">
              <a:schemeClr val="bg1">
                <a:tint val="100000"/>
                <a:shade val="90000"/>
                <a:alpha val="100000"/>
              </a:schemeClr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70363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8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>
          <a:gsLst>
            <a:gs pos="23000">
              <a:srgbClr val="2E264C"/>
            </a:gs>
            <a:gs pos="0">
              <a:srgbClr val="0070C0"/>
            </a:gs>
            <a:gs pos="60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dir="t" rig="threePt"/>
            </a:scene3d>
            <a:sp3d extrusionH="57150">
              <a:bevelB h="38100" prst="convex" w="38100"/>
              <a:extrusionClr>
                <a:srgbClr val="FFFF00"/>
              </a:extrusionClr>
            </a:sp3d>
          </a:bodyPr>
          <a:lstStyle/>
          <a:p>
            <a:pPr algn="ctr"/>
            <a:r>
              <a:rPr b="1" dirty="0" lang="ru-RU" smtClean="0" sz="5400"/>
              <a:t>Телескоп</a:t>
            </a:r>
            <a:endParaRPr b="1" dirty="0" lang="ru-RU" sz="5400"/>
          </a:p>
        </p:txBody>
      </p:sp>
      <p:pic>
        <p:nvPicPr>
          <p:cNvPr id="6" name="Рисунок 5"/>
          <p:cNvPicPr>
            <a:picLocks noChangeAspect="1" noGrp="1"/>
          </p:cNvPicPr>
          <p:nvPr>
            <p:ph idx="1" type="pic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609600" y="2924944"/>
            <a:ext cx="2971800" cy="1889222"/>
          </a:xfrm>
        </p:spPr>
        <p:txBody>
          <a:bodyPr/>
          <a:lstStyle/>
          <a:p>
            <a:pPr algn="ctr"/>
            <a:endParaRPr dirty="0" lang="ru-RU" smtClean="0"/>
          </a:p>
          <a:p>
            <a:pPr algn="ctr"/>
            <a:r>
              <a:rPr dirty="0" lang="ru-RU" smtClean="0" sz="1600"/>
              <a:t>Чтобы </a:t>
            </a:r>
            <a:r>
              <a:rPr dirty="0" lang="ru-RU" sz="1600"/>
              <a:t>глаз вооружить</a:t>
            </a:r>
          </a:p>
          <a:p>
            <a:pPr algn="ctr"/>
            <a:r>
              <a:rPr dirty="0" lang="ru-RU" sz="1600"/>
              <a:t> И со звездами дружить,</a:t>
            </a:r>
          </a:p>
          <a:p>
            <a:pPr algn="ctr"/>
            <a:r>
              <a:rPr dirty="0" lang="ru-RU" sz="1600"/>
              <a:t> Млечный путь увидеть чтоб</a:t>
            </a:r>
          </a:p>
          <a:p>
            <a:pPr algn="ctr"/>
            <a:r>
              <a:rPr dirty="0" lang="ru-RU" sz="1600"/>
              <a:t> Нужен мощный …</a:t>
            </a:r>
          </a:p>
        </p:txBody>
      </p:sp>
    </p:spTree>
    <p:extLst>
      <p:ext uri="{BB962C8B-B14F-4D97-AF65-F5344CB8AC3E}">
        <p14:creationId xmlns:p14="http://schemas.microsoft.com/office/powerpoint/2010/main" val="239863057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3000">
              <a:srgbClr val="2E264C"/>
            </a:gs>
            <a:gs pos="2000">
              <a:schemeClr val="bg1"/>
            </a:gs>
            <a:gs pos="63000">
              <a:srgbClr val="0070C0"/>
            </a:gs>
            <a:gs pos="86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3170312" cy="1097280"/>
          </a:xfrm>
        </p:spPr>
        <p:txBody>
          <a:bodyPr/>
          <a:lstStyle/>
          <a:p>
            <a:pPr algn="ctr"/>
            <a:r>
              <a:rPr lang="ru-RU" sz="5400" b="1" dirty="0" smtClean="0"/>
              <a:t>Астроном</a:t>
            </a:r>
            <a:endParaRPr lang="ru-RU" sz="2800" b="1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780928"/>
            <a:ext cx="2971800" cy="2033238"/>
          </a:xfrm>
        </p:spPr>
        <p:txBody>
          <a:bodyPr>
            <a:normAutofit/>
          </a:bodyPr>
          <a:lstStyle/>
          <a:p>
            <a:pPr algn="ctr"/>
            <a:endParaRPr lang="ru-RU" sz="1800" dirty="0" smtClean="0"/>
          </a:p>
          <a:p>
            <a:pPr algn="ctr"/>
            <a:r>
              <a:rPr lang="ru-RU" sz="1800" dirty="0" smtClean="0"/>
              <a:t>Телескопом </a:t>
            </a:r>
            <a:r>
              <a:rPr lang="ru-RU" sz="1800" dirty="0"/>
              <a:t>сотни лет</a:t>
            </a:r>
          </a:p>
          <a:p>
            <a:pPr algn="ctr"/>
            <a:r>
              <a:rPr lang="ru-RU" sz="1800" dirty="0"/>
              <a:t> Изучают жизнь планет.</a:t>
            </a:r>
          </a:p>
          <a:p>
            <a:pPr algn="ctr"/>
            <a:r>
              <a:rPr lang="ru-RU" sz="1800" dirty="0"/>
              <a:t> Нам расскажет обо всем</a:t>
            </a:r>
          </a:p>
          <a:p>
            <a:pPr algn="ctr"/>
            <a:r>
              <a:rPr lang="ru-RU" sz="1800" dirty="0"/>
              <a:t> Умный дядя …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7164"/>
            <a:ext cx="3600400" cy="4579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319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80000">
              <a:srgbClr val="0070C0"/>
            </a:gs>
            <a:gs pos="0">
              <a:schemeClr val="bg1">
                <a:tint val="100000"/>
                <a:shade val="90000"/>
                <a:alpha val="100000"/>
              </a:schemeClr>
            </a:gs>
            <a:gs pos="98907">
              <a:schemeClr val="bg1"/>
            </a:gs>
            <a:gs pos="69000">
              <a:srgbClr val="2E264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 sz="5400"/>
              <a:t>Луна</a:t>
            </a:r>
            <a:endParaRPr b="1" dirty="0" lang="ru-RU" sz="3200"/>
          </a:p>
        </p:txBody>
      </p:sp>
      <p:sp>
        <p:nvSpPr>
          <p:cNvPr id="3" name="Рисунок 2"/>
          <p:cNvSpPr>
            <a:spLocks noGrp="1"/>
          </p:cNvSpPr>
          <p:nvPr>
            <p:ph idx="1" type="pic"/>
          </p:nvPr>
        </p:nvSpPr>
        <p:spPr/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609600" y="2780928"/>
            <a:ext cx="2971800" cy="2016224"/>
          </a:xfrm>
        </p:spPr>
        <p:txBody>
          <a:bodyPr/>
          <a:lstStyle/>
          <a:p>
            <a:endParaRPr dirty="0" lang="ru-RU" smtClean="0"/>
          </a:p>
          <a:p>
            <a:pPr algn="ctr"/>
            <a:r>
              <a:rPr dirty="0" lang="ru-RU" smtClean="0" sz="1800"/>
              <a:t>Астроном </a:t>
            </a:r>
            <a:r>
              <a:rPr dirty="0" lang="ru-RU" sz="1800"/>
              <a:t>- он звездочет,</a:t>
            </a:r>
          </a:p>
          <a:p>
            <a:pPr algn="ctr"/>
            <a:r>
              <a:rPr dirty="0" lang="ru-RU" sz="1800"/>
              <a:t> Знает все наперечет!</a:t>
            </a:r>
          </a:p>
          <a:p>
            <a:pPr algn="ctr"/>
            <a:r>
              <a:rPr dirty="0" lang="ru-RU" sz="1800"/>
              <a:t> Только лучше звезд видна</a:t>
            </a:r>
          </a:p>
          <a:p>
            <a:pPr algn="ctr"/>
            <a:r>
              <a:rPr dirty="0" lang="ru-RU" sz="1800"/>
              <a:t> В небе полная …</a:t>
            </a:r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2" r="123"/>
          <a:stretch/>
        </p:blipFill>
        <p:spPr bwMode="auto">
          <a:xfrm>
            <a:off x="4427984" y="1340768"/>
            <a:ext cx="374543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78532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4000">
              <a:srgbClr val="2E264C"/>
            </a:gs>
            <a:gs pos="74000">
              <a:schemeClr val="bg1"/>
            </a:gs>
            <a:gs pos="0">
              <a:srgbClr val="0070C0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3314328" cy="1097280"/>
          </a:xfrm>
        </p:spPr>
        <p:txBody>
          <a:bodyPr/>
          <a:lstStyle/>
          <a:p>
            <a:pPr algn="ctr"/>
            <a:r>
              <a:rPr lang="ru-RU" sz="5400" b="1" dirty="0" smtClean="0"/>
              <a:t>Ракета</a:t>
            </a:r>
            <a:endParaRPr lang="ru-RU" sz="5400" b="1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502" y="2980329"/>
            <a:ext cx="3008523" cy="1942191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1800" dirty="0" smtClean="0"/>
              <a:t>До </a:t>
            </a:r>
            <a:r>
              <a:rPr lang="ru-RU" sz="1800" dirty="0"/>
              <a:t>Луны не может птица</a:t>
            </a:r>
          </a:p>
          <a:p>
            <a:pPr algn="ctr"/>
            <a:r>
              <a:rPr lang="ru-RU" sz="1800" dirty="0"/>
              <a:t> Долететь и прилуниться,</a:t>
            </a:r>
          </a:p>
          <a:p>
            <a:pPr algn="ctr"/>
            <a:r>
              <a:rPr lang="ru-RU" sz="1800" dirty="0"/>
              <a:t> Но зато умеет это</a:t>
            </a:r>
          </a:p>
          <a:p>
            <a:pPr algn="ctr"/>
            <a:r>
              <a:rPr lang="ru-RU" sz="1800" dirty="0"/>
              <a:t> Делать быстрая …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3783" y="404664"/>
            <a:ext cx="3648617" cy="451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34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33000">
              <a:schemeClr val="bg1">
                <a:tint val="100000"/>
                <a:shade val="90000"/>
                <a:alpha val="100000"/>
              </a:schemeClr>
            </a:gs>
            <a:gs pos="79000">
              <a:srgbClr val="2E264C"/>
            </a:gs>
            <a:gs pos="100000">
              <a:srgbClr val="0070C0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47800"/>
            <a:ext cx="3257872" cy="1097280"/>
          </a:xfrm>
        </p:spPr>
        <p:txBody>
          <a:bodyPr/>
          <a:lstStyle/>
          <a:p>
            <a:pPr algn="ctr"/>
            <a:r>
              <a:rPr lang="ru-RU" sz="4800" b="1" dirty="0" smtClean="0"/>
              <a:t>Космонавт</a:t>
            </a:r>
            <a:endParaRPr lang="ru-RU" sz="4800" b="1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2600" y="2908678"/>
            <a:ext cx="2971800" cy="2033238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1800" dirty="0" smtClean="0"/>
              <a:t>У </a:t>
            </a:r>
            <a:r>
              <a:rPr lang="ru-RU" sz="1800" dirty="0"/>
              <a:t>ракеты есть водитель,</a:t>
            </a:r>
          </a:p>
          <a:p>
            <a:pPr algn="ctr"/>
            <a:r>
              <a:rPr lang="ru-RU" sz="1800" dirty="0"/>
              <a:t> Невесомости любитель.</a:t>
            </a:r>
          </a:p>
          <a:p>
            <a:pPr algn="ctr"/>
            <a:r>
              <a:rPr lang="ru-RU" sz="1800" dirty="0"/>
              <a:t> По-английски: «астронавт»,</a:t>
            </a:r>
          </a:p>
          <a:p>
            <a:pPr algn="ctr"/>
            <a:r>
              <a:rPr lang="ru-RU" sz="1800" dirty="0"/>
              <a:t> А по-русски …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74400" y="1052736"/>
            <a:ext cx="4983574" cy="385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05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0">
              <a:srgbClr val="0070C0"/>
            </a:gs>
            <a:gs pos="93000">
              <a:schemeClr val="bg1">
                <a:tint val="100000"/>
                <a:shade val="90000"/>
                <a:alpha val="100000"/>
              </a:schemeClr>
            </a:gs>
            <a:gs pos="35000">
              <a:srgbClr val="2E264C"/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9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3421095" cy="1097280"/>
          </a:xfrm>
        </p:spPr>
        <p:txBody>
          <a:bodyPr/>
          <a:lstStyle/>
          <a:p>
            <a:pPr algn="ctr"/>
            <a:r>
              <a:rPr b="1" dirty="0" lang="ru-RU" smtClean="0" sz="5400"/>
              <a:t>Комета</a:t>
            </a:r>
            <a:endParaRPr b="1" dirty="0" lang="ru-RU" sz="2800"/>
          </a:p>
        </p:txBody>
      </p:sp>
      <p:sp>
        <p:nvSpPr>
          <p:cNvPr id="3" name="Рисунок 2"/>
          <p:cNvSpPr>
            <a:spLocks noGrp="1"/>
          </p:cNvSpPr>
          <p:nvPr>
            <p:ph idx="1" type="pic"/>
          </p:nvPr>
        </p:nvSpPr>
        <p:spPr/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461713" y="3135425"/>
            <a:ext cx="2971800" cy="1745206"/>
          </a:xfrm>
        </p:spPr>
        <p:txBody>
          <a:bodyPr/>
          <a:lstStyle/>
          <a:p>
            <a:endParaRPr dirty="0" lang="ru-RU" smtClean="0"/>
          </a:p>
          <a:p>
            <a:pPr algn="ctr"/>
            <a:r>
              <a:rPr dirty="0" lang="ru-RU" smtClean="0" sz="1600"/>
              <a:t>Свет </a:t>
            </a:r>
            <a:r>
              <a:rPr dirty="0" lang="ru-RU" sz="1600"/>
              <a:t>быстрее всех летает,</a:t>
            </a:r>
          </a:p>
          <a:p>
            <a:pPr algn="ctr"/>
            <a:r>
              <a:rPr dirty="0" lang="ru-RU" sz="1600"/>
              <a:t> Километры не считает.</a:t>
            </a:r>
          </a:p>
          <a:p>
            <a:pPr algn="ctr"/>
            <a:r>
              <a:rPr dirty="0" lang="ru-RU" sz="1600"/>
              <a:t> Дарит Солнце жизнь планетам,</a:t>
            </a:r>
          </a:p>
          <a:p>
            <a:pPr algn="ctr"/>
            <a:r>
              <a:rPr dirty="0" lang="ru-RU" sz="1600"/>
              <a:t> Нам — тепло, хвосты — …</a:t>
            </a:r>
          </a:p>
        </p:txBody>
      </p:sp>
      <p:pic>
        <p:nvPicPr>
          <p:cNvPr id="10242" name="Picture 2"/>
          <p:cNvPicPr>
            <a:picLocks noChangeArrowheads="1" noChangeAspect="1"/>
          </p:cNvPicPr>
          <p:nvPr/>
        </p:nvPicPr>
        <p:blipFill rotWithShape="1"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2"/>
          <a:stretch/>
        </p:blipFill>
        <p:spPr bwMode="auto">
          <a:xfrm>
            <a:off x="3433513" y="1340768"/>
            <a:ext cx="5362575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83768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97000">
              <a:srgbClr val="00253F"/>
            </a:gs>
            <a:gs pos="88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476672"/>
          </a:xfrm>
        </p:spPr>
        <p:txBody>
          <a:bodyPr/>
          <a:lstStyle/>
          <a:p>
            <a:r>
              <a:rPr lang="ru-RU" sz="2800" dirty="0" smtClean="0"/>
              <a:t>Список литературы: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686" y="486416"/>
            <a:ext cx="9144000" cy="607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50" dirty="0">
                <a:hlinkClick r:id="rId2"/>
              </a:rPr>
              <a:t>https://yandex.ru/images</a:t>
            </a:r>
            <a:r>
              <a:rPr lang="en-US" sz="1050" dirty="0" smtClean="0">
                <a:hlinkClick r:id="rId2"/>
              </a:rPr>
              <a:t>/</a:t>
            </a:r>
            <a:endParaRPr lang="ru-RU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050" dirty="0"/>
              <a:t>Энциклопедия для детей. Том 8. Астрономия — </a:t>
            </a:r>
            <a:r>
              <a:rPr lang="ru-RU" sz="1050" dirty="0" err="1"/>
              <a:t>Аванта</a:t>
            </a:r>
            <a:r>
              <a:rPr lang="ru-RU" sz="1050" dirty="0"/>
              <a:t>+, 2004. — 688 с. — </a:t>
            </a:r>
            <a:r>
              <a:rPr lang="ru-RU" sz="1050" dirty="0">
                <a:hlinkClick r:id="rId3"/>
              </a:rPr>
              <a:t>ISBN 978-5-98986-040-1</a:t>
            </a:r>
            <a:r>
              <a:rPr lang="ru-RU" sz="105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050" dirty="0"/>
              <a:t>Я познаю мир. Космос/ </a:t>
            </a:r>
            <a:r>
              <a:rPr lang="ru-RU" sz="1050" dirty="0" err="1"/>
              <a:t>Гонтарук</a:t>
            </a:r>
            <a:r>
              <a:rPr lang="ru-RU" sz="1050" dirty="0"/>
              <a:t> Т. И. — М.: АСТ, Хранитель, 2008. — 398 с. — </a:t>
            </a:r>
            <a:r>
              <a:rPr lang="ru-RU" sz="1050" dirty="0">
                <a:hlinkClick r:id="rId4"/>
              </a:rPr>
              <a:t>ISBN 5-17-032900-8</a:t>
            </a:r>
            <a:r>
              <a:rPr lang="ru-RU" sz="1050" dirty="0"/>
              <a:t>, 978-5-17-032900-7</a:t>
            </a:r>
            <a:r>
              <a:rPr lang="ru-RU" sz="105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050" dirty="0"/>
              <a:t>Небо Земли/ Томилин А. Н. — Л.: Детская литература, 1974. — 328 с</a:t>
            </a:r>
            <a:r>
              <a:rPr lang="ru-RU" sz="105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50" dirty="0">
                <a:hlinkClick r:id="rId5"/>
              </a:rPr>
              <a:t>https</a:t>
            </a:r>
            <a:r>
              <a:rPr lang="en-US" sz="1050">
                <a:hlinkClick r:id="rId5"/>
              </a:rPr>
              <a:t>://</a:t>
            </a:r>
            <a:r>
              <a:rPr lang="en-US" sz="1050" smtClean="0">
                <a:hlinkClick r:id="rId5"/>
              </a:rPr>
              <a:t>www.krugosvet.ru/enc/nauka_i_tehnika/astronomiya/SOLNECHNAYA_SISTEMA.html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6"/>
              </a:rPr>
              <a:t>https://yandex.ru/images/search?pos=0&amp;ncrnd=1585902073085-4149605640705705&amp;img_url=https%3A%2F%2Fru-static.z-dn.net%2Ffiles%2Fda4%2F47aa98dff54674fb401b90bc15ee62b6.jpg&amp;text=%</a:t>
            </a:r>
            <a:r>
              <a:rPr lang="en-US" sz="1050" smtClean="0">
                <a:hlinkClick r:id="rId6"/>
              </a:rPr>
              <a:t>D0%BF%D0%BB%D0%B0%D0%BD%D0%B5%D1%82%D1%8B%20%D0%BF%D0%BE%20%D0%BF%D0%BE%D1%80%D1%8F%D0%B4%D0%BA%D1%83%20%D0%B4%D0%BB%D1%8F%20%D0%B4%D0%B5%D1%82%D0%B5%D0%B9%20%D0%BA%D0%B0%D1%80%D1%82%D0%B8%D0%BD%D0%BA%D0%B0&amp;rpt=simage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7"/>
              </a:rPr>
              <a:t>https://yandex.ru/images/search?text=%</a:t>
            </a:r>
            <a:r>
              <a:rPr lang="en-US" sz="1050" smtClean="0">
                <a:hlinkClick r:id="rId7"/>
              </a:rPr>
              <a:t>D0%BA%D0%BE%D1%81%D0%BC%D0%BE%D0%BD%D0%B0%D0%B2%D1%82%20%D0%BA%D0%B0%D1%80%D1%82%D0%B8%D0%BD%D0%BA%D0%B0&amp;ncrnd=1585902073085-4149605640705705&amp;pos=2&amp;img_url=https%3A%2F%2Fwww.nasa.gov%2Fsites%2Fdefault%2Ffiles%2Fthumbnails%2Fimage%2Fs84-27232.jpg&amp;rpt=simage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8"/>
              </a:rPr>
              <a:t>https://yandex.ru/images/search?text=%</a:t>
            </a:r>
            <a:r>
              <a:rPr lang="en-US" sz="1050" smtClean="0">
                <a:hlinkClick r:id="rId8"/>
              </a:rPr>
              <a:t>D0%BF%D0%BE%D0%BB%D0%B5%D1%82%20%D0%BD%D0%B0%20%D1%80%D0%B0%D0%BA%D0%B5%D1%82%D0%B5%20%D0%B2%20%D0%BA%D0%BE%D1%81%D0%BC%D0%BE%D1%81%20%D0%BA%D0%B0%D1%80%D1%82%D0%B8%D0%BD%D0%BA%D0%B0&amp;ncrnd=1585902073085-4149605640705705&amp;pos=7&amp;img_url=https%3A%2F%2Fwww.stihi.ru%2Fpics%2F2019%2F07%2F04%2F1267.jpg&amp;rpt=simage&amp;rlt_url=https%3A%2F%2Fi.pinimg.com%2F736x%2Fd4%2F11%2F4c%2Fd4114cb59356c46498d975482125a60a.jpg&amp;ogl_url=https%3A%2F%2Fwww.stihi.ru%2Fpics%2F2019%2F07%2F04%2F1267.jpg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9"/>
              </a:rPr>
              <a:t>https://yandex.ru/images/search?text=%</a:t>
            </a:r>
            <a:r>
              <a:rPr lang="en-US" sz="1050" smtClean="0">
                <a:hlinkClick r:id="rId9"/>
              </a:rPr>
              <a:t>D0%BF%D0%BB%D0%B0%D0%BD%D0%B5%D1%82%D0%B0%20%D0%BC%D0%B5%D1%80%D0%BA%D1%83%D1%80%D0%B8%D0%B9%20%D1%84%D0%BE%D1%82%D0%BE%20%D0%B8%D0%B7%20%D0%BA%D0%BE%D1%81%D0%BC%D0%BE%D1%81%D0%B0&amp;ncrnd=1585903947074-4189413988370021&amp;pos=6&amp;img_url=https%3A%2F%2Flh3.googleusercontent.com%2F-YcNCJINBiO0%2FWOYnYJSkvTI%2FAAAAAAAAQvI%2FQ6zAWZUiu9Y%2Fs72-c%2FMercury%25252520retrograde%2525255B3%2525255D%2525255B4%2525255D.jpg%3Fimgmax%3D800&amp;rpt=simage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10"/>
              </a:rPr>
              <a:t>https://yandex.ru/images/search?text=%</a:t>
            </a:r>
            <a:r>
              <a:rPr lang="en-US" sz="1050" smtClean="0">
                <a:hlinkClick r:id="rId10"/>
              </a:rPr>
              <a:t>D0%BF%D0%BB%D0%B0%D0%BD%D0%B5%D1%82%D0%B0%20%D0%B7%D0%B5%D0%BC%D0%BB%D1%8F%20%D1%84%D0%BE%D1%82%D0%BE%20%D0%B8%D0%B7%20%D0%BA%D0%BE%D1%81%D0%BC%D0%BE%D1%81%D0%B0&amp;ncrnd=1585903947074-4189413988370021&amp;pos=17&amp;img_url=https%3A%2F%2Fae01.alicdn.com%2Fkf%2FHTB1M_qsboKF3KVjSZFEq6xExFXal%2FVoie-lact-e-univers-Galaxy-Art-affiche-en-soie-imprimer-plan-te-terre-paysage-photo-pour.jpg&amp;rpt=simage&amp;rlt_url=https%3A%2F%2Fvsthemes.ru%2Fuploads%2Folives%2Flove580s2%2F90%2F3190e75bd40ad91b9b11edf0f298f5c3.jpg&amp;ogl_url=https%3A%2F%2Fae01.alicdn.com%2Fkf%2FHTB1M_qsboKF3KVjSZFEq6xExFXal%2FVoie-lact-e-univers-Galaxy-Art-affiche-en-soie-imprimer-plan-te-terre-paysage-photo-pour.jpg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11"/>
              </a:rPr>
              <a:t>https://yandex.ru/images/search?text=%</a:t>
            </a:r>
            <a:r>
              <a:rPr lang="en-US" sz="1050" smtClean="0">
                <a:hlinkClick r:id="rId11"/>
              </a:rPr>
              <a:t>D0%BF%D0%BB%D0%B0%D0%BD%D0%B5%D1%82%D0%B0%20%D0%BC%D0%B0%D1%80%D1%81%20%D1%81%D0%BE%20%D1%81%D0%BF%D1%83%D1%82%D0%BD%D0%B8%D0%BA%D0%B0%D0%BC%D0%B8%20%D1%84%D0%BE%D1%82%D0%BE%20%D0%B8%D0%B7%20%D0%BA%D0%BE%D1%81%D0%BC%D0%BE%D1%81%D0%B0&amp;ncrnd=1585903947074-4189413988370021&amp;pos=3&amp;img_url=https%3A%2F%2Fstatic4.depositphotos.com%2F1013237%2F295%2Fi%2F950%2Fdepositphotos_2955485-stock-photo-mars-illustration.jpg&amp;rpt=simage</a:t>
            </a:r>
            <a:endParaRPr lang="ru-RU" sz="1050"/>
          </a:p>
          <a:p>
            <a:pPr marL="342900" indent="-342900">
              <a:buFont typeface="+mj-lt"/>
              <a:buAutoNum type="arabicPeriod"/>
            </a:pPr>
            <a:r>
              <a:rPr lang="en-US" sz="1050">
                <a:hlinkClick r:id="rId12"/>
              </a:rPr>
              <a:t>https://yandex.ru/images/search?text=%D0%BF%D0%BB%D0%B0%D0%BD%D0%B5%D1%82%D0%B0%20%D1%8E%D0%BF%D0%B8%D1%82%D0%B5%D1%80%20%D1%84%D0%BE%D1%82%D0%BE%20%D0%B8%D0%B7%20%D0%BA%D0%BE%D1%81%D0%BC%D0%BE%D1%81%D0%B0&amp;ncrnd=1585903947074-4189413988370021&amp;pos=0&amp;img_url=https%3A%2F%2Ftarotbycecelia.com%2Fwp-content%2Fuploads%2F2016%2F09%2Fimg_2974.png&amp;rpt=simage</a:t>
            </a:r>
            <a:endParaRPr lang="ru-RU" sz="1050" smtClean="0"/>
          </a:p>
          <a:p>
            <a:pPr marL="342900" indent="-342900">
              <a:buFont typeface="+mj-lt"/>
              <a:buAutoNum type="arabicPeriod"/>
            </a:pPr>
            <a:endParaRPr lang="ru-RU" sz="1050" dirty="0" smtClean="0"/>
          </a:p>
        </p:txBody>
      </p:sp>
    </p:spTree>
    <p:extLst>
      <p:ext uri="{BB962C8B-B14F-4D97-AF65-F5344CB8AC3E}">
        <p14:creationId xmlns:p14="http://schemas.microsoft.com/office/powerpoint/2010/main" val="15492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0000"/>
            </a:gs>
            <a:gs pos="16000">
              <a:srgbClr val="3C155D"/>
            </a:gs>
            <a:gs pos="0">
              <a:srgbClr val="0070C0"/>
            </a:gs>
            <a:gs pos="48000">
              <a:schemeClr val="bg1">
                <a:tint val="100000"/>
                <a:shade val="90000"/>
                <a:alpha val="10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708920"/>
            <a:ext cx="75889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cap="all" spc="50" dirty="0" smtClean="0">
                <a:solidFill>
                  <a:srgbClr val="FFFFFF"/>
                </a:solidFill>
              </a:rPr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8624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268760"/>
          </a:xfrm>
        </p:spPr>
        <p:txBody>
          <a:bodyPr/>
          <a:lstStyle/>
          <a:p>
            <a:pPr algn="ctr"/>
            <a:r>
              <a:rPr lang="ru-RU" sz="8800" b="1" smtClean="0"/>
              <a:t>з</a:t>
            </a:r>
            <a:r>
              <a:rPr lang="ru-RU" sz="6600" b="1" smtClean="0"/>
              <a:t>емля</a:t>
            </a:r>
            <a:endParaRPr lang="ru-RU" sz="4400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9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30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3000">
              <a:schemeClr val="bg1"/>
            </a:gs>
            <a:gs pos="36000">
              <a:schemeClr val="bg1">
                <a:tint val="100000"/>
                <a:shade val="90000"/>
                <a:alpha val="100000"/>
              </a:schemeClr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8" y="0"/>
            <a:ext cx="5550733" cy="53356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1467" y="188640"/>
            <a:ext cx="2971800" cy="1097280"/>
          </a:xfrm>
        </p:spPr>
        <p:txBody>
          <a:bodyPr/>
          <a:lstStyle/>
          <a:p>
            <a:r>
              <a:rPr lang="ru-RU" sz="5400" smtClean="0"/>
              <a:t>Меркурий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564904"/>
            <a:ext cx="2376264" cy="2557264"/>
          </a:xfrm>
        </p:spPr>
        <p:txBody>
          <a:bodyPr>
            <a:noAutofit/>
          </a:bodyPr>
          <a:lstStyle/>
          <a:p>
            <a:r>
              <a:rPr lang="ru-RU" sz="1600" dirty="0" smtClean="0"/>
              <a:t>Названа </a:t>
            </a:r>
            <a:r>
              <a:rPr lang="ru-RU" sz="1600" dirty="0"/>
              <a:t>в честь древнеримского бога торговли — быстрого Меркурия, поскольку она движется по небесной сфере быстрее других планет.</a:t>
            </a:r>
          </a:p>
        </p:txBody>
      </p:sp>
    </p:spTree>
    <p:extLst>
      <p:ext uri="{BB962C8B-B14F-4D97-AF65-F5344CB8AC3E}">
        <p14:creationId xmlns:p14="http://schemas.microsoft.com/office/powerpoint/2010/main" val="149770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100000">
              <a:srgbClr val="0070C0"/>
            </a:gs>
            <a:gs pos="38000">
              <a:schemeClr val="bg1">
                <a:tint val="100000"/>
                <a:shade val="90000"/>
                <a:alpha val="100000"/>
              </a:schemeClr>
            </a:gs>
            <a:gs pos="81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 noGrp="1"/>
          </p:cNvPicPr>
          <p:nvPr>
            <p:ph idx="13" sz="quarter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"/>
          <a:stretch/>
        </p:blipFill>
        <p:spPr>
          <a:xfrm>
            <a:off x="3419872" y="4747"/>
            <a:ext cx="5724128" cy="52641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350520"/>
            <a:ext cx="2971800" cy="1097280"/>
          </a:xfrm>
        </p:spPr>
        <p:txBody>
          <a:bodyPr/>
          <a:lstStyle/>
          <a:p>
            <a:r>
              <a:rPr lang="ru-RU" smtClean="0" sz="5400"/>
              <a:t>Венера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179512" y="1761245"/>
            <a:ext cx="2736304" cy="339594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mtClean="0" sz="1600"/>
              <a:t>Вторая от </a:t>
            </a:r>
            <a:r>
              <a:rPr dirty="0" lang="ru-RU" sz="1600"/>
              <a:t>Солнца </a:t>
            </a:r>
            <a:r>
              <a:rPr dirty="0" lang="ru-RU" smtClean="0" sz="1600"/>
              <a:t>планета.</a:t>
            </a:r>
            <a:endParaRPr dirty="0" lang="ru-RU" sz="160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z="1600"/>
              <a:t>Названа в честь древнеримской богини любви Венеры.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dirty="0" lang="ru-RU" smtClean="0" sz="1600"/>
              <a:t>Её </a:t>
            </a:r>
            <a:r>
              <a:rPr dirty="0" lang="ru-RU" sz="1600"/>
              <a:t>называют «</a:t>
            </a:r>
            <a:r>
              <a:rPr dirty="0" lang="ru-RU" smtClean="0" sz="1600"/>
              <a:t>сестрой Земли</a:t>
            </a:r>
            <a:r>
              <a:rPr dirty="0" lang="ru-RU" sz="1600"/>
              <a:t>», </a:t>
            </a:r>
            <a:r>
              <a:rPr dirty="0" lang="ru-RU" smtClean="0" sz="1600"/>
              <a:t>т.к. обе планеты похожи </a:t>
            </a:r>
            <a:r>
              <a:rPr dirty="0" lang="ru-RU" sz="1600"/>
              <a:t>размерами и </a:t>
            </a:r>
            <a:r>
              <a:rPr dirty="0" lang="ru-RU" smtClean="0" sz="1600"/>
              <a:t>составом. Но они очень разные. Атмосфера Венеры, самая плотная, она состоит из углекислого  </a:t>
            </a:r>
            <a:r>
              <a:rPr dirty="0" lang="ru-RU" sz="1600"/>
              <a:t>газа</a:t>
            </a:r>
            <a:r>
              <a:rPr dirty="0" lang="ru-RU" smtClean="0" sz="1600"/>
              <a:t>.</a:t>
            </a:r>
            <a:endParaRPr dirty="0" lang="ru-RU" sz="1200"/>
          </a:p>
        </p:txBody>
      </p:sp>
    </p:spTree>
    <p:extLst>
      <p:ext uri="{BB962C8B-B14F-4D97-AF65-F5344CB8AC3E}">
        <p14:creationId xmlns:p14="http://schemas.microsoft.com/office/powerpoint/2010/main" val="169887727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1"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81000">
              <a:schemeClr val="bg1"/>
            </a:gs>
            <a:gs pos="0">
              <a:schemeClr val="bg1">
                <a:tint val="100000"/>
                <a:shade val="90000"/>
                <a:alpha val="100000"/>
              </a:schemeClr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 noGrp="1"/>
          </p:cNvPicPr>
          <p:nvPr>
            <p:ph idx="13" sz="quarter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r="90"/>
          <a:stretch/>
        </p:blipFill>
        <p:spPr>
          <a:xfrm>
            <a:off x="3431878" y="0"/>
            <a:ext cx="5712122" cy="537617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155589"/>
            <a:ext cx="2971800" cy="1097280"/>
          </a:xfrm>
        </p:spPr>
        <p:txBody>
          <a:bodyPr/>
          <a:lstStyle/>
          <a:p>
            <a:r>
              <a:rPr lang="ru-RU" smtClean="0" sz="6000"/>
              <a:t>Земля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395536" y="2276873"/>
            <a:ext cx="2520280" cy="2952328"/>
          </a:xfrm>
        </p:spPr>
        <p:txBody>
          <a:bodyPr>
            <a:noAutofit/>
          </a:bodyPr>
          <a:lstStyle/>
          <a:p>
            <a:r>
              <a:rPr dirty="0" lang="ru-RU" smtClean="0" sz="1600"/>
              <a:t>Третья планета от Солнца.</a:t>
            </a:r>
            <a:endParaRPr dirty="0" lang="ru-RU" sz="1600"/>
          </a:p>
          <a:p>
            <a:r>
              <a:rPr dirty="0" lang="ru-RU" smtClean="0" sz="1600"/>
              <a:t>Единственное </a:t>
            </a:r>
            <a:r>
              <a:rPr dirty="0" lang="ru-RU" sz="1600"/>
              <a:t>известное человеку </a:t>
            </a:r>
            <a:r>
              <a:rPr dirty="0" lang="ru-RU" smtClean="0" sz="1600"/>
              <a:t>тело </a:t>
            </a:r>
            <a:r>
              <a:rPr dirty="0" lang="ru-RU" sz="1600"/>
              <a:t>Солнечной </a:t>
            </a:r>
            <a:r>
              <a:rPr dirty="0" lang="ru-RU" smtClean="0" sz="1600"/>
              <a:t>системы и Вселенной, </a:t>
            </a:r>
            <a:r>
              <a:rPr dirty="0" lang="ru-RU" sz="1600"/>
              <a:t>населённое живыми организмами. </a:t>
            </a:r>
          </a:p>
          <a:p>
            <a:r>
              <a:rPr dirty="0" lang="ru-RU" sz="1600"/>
              <a:t>Имеет единственный </a:t>
            </a:r>
            <a:r>
              <a:rPr dirty="0" lang="ru-RU" smtClean="0" sz="1600"/>
              <a:t>спутник </a:t>
            </a:r>
            <a:r>
              <a:rPr dirty="0" lang="ru-RU" sz="1600"/>
              <a:t>— Луну</a:t>
            </a:r>
            <a:r>
              <a:rPr dirty="0" lang="ru-RU" smtClean="0" sz="1600"/>
              <a:t>.</a:t>
            </a:r>
            <a:endParaRPr dirty="0" lang="ru-RU" sz="1600"/>
          </a:p>
        </p:txBody>
      </p:sp>
    </p:spTree>
    <p:extLst>
      <p:ext uri="{BB962C8B-B14F-4D97-AF65-F5344CB8AC3E}">
        <p14:creationId xmlns:p14="http://schemas.microsoft.com/office/powerpoint/2010/main" val="366755381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8000">
              <a:srgbClr val="00345A"/>
            </a:gs>
            <a:gs pos="24000">
              <a:schemeClr val="bg1">
                <a:tint val="100000"/>
                <a:shade val="90000"/>
                <a:alpha val="100000"/>
              </a:schemeClr>
            </a:gs>
            <a:gs pos="68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741" y="-1416"/>
            <a:ext cx="5928259" cy="4582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648" y="332980"/>
            <a:ext cx="2971800" cy="1097280"/>
          </a:xfrm>
        </p:spPr>
        <p:txBody>
          <a:bodyPr/>
          <a:lstStyle/>
          <a:p>
            <a:r>
              <a:rPr lang="ru-RU" sz="5400" smtClean="0"/>
              <a:t>Марс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844824"/>
            <a:ext cx="2592288" cy="3600400"/>
          </a:xfrm>
        </p:spPr>
        <p:txBody>
          <a:bodyPr>
            <a:noAutofit/>
          </a:bodyPr>
          <a:lstStyle/>
          <a:p>
            <a:r>
              <a:rPr lang="ru-RU" sz="1600" dirty="0"/>
              <a:t>Четвёртая </a:t>
            </a:r>
            <a:r>
              <a:rPr lang="ru-RU" sz="1600" dirty="0" smtClean="0"/>
              <a:t>планета от </a:t>
            </a:r>
            <a:r>
              <a:rPr lang="ru-RU" sz="1600" dirty="0"/>
              <a:t>Солнца. </a:t>
            </a:r>
            <a:r>
              <a:rPr lang="ru-RU" sz="1600" dirty="0" smtClean="0"/>
              <a:t>Марс </a:t>
            </a:r>
            <a:r>
              <a:rPr lang="ru-RU" sz="1600" dirty="0"/>
              <a:t>называют «красной планетой» из-за красноватого оттенка поверхности, придаваемого </a:t>
            </a:r>
            <a:r>
              <a:rPr lang="ru-RU" sz="1600" dirty="0" smtClean="0"/>
              <a:t>ей— </a:t>
            </a:r>
            <a:r>
              <a:rPr lang="ru-RU" sz="1600" dirty="0"/>
              <a:t>оксидом железа. </a:t>
            </a:r>
            <a:r>
              <a:rPr lang="ru-RU" sz="1600" dirty="0" smtClean="0"/>
              <a:t>Особенностями </a:t>
            </a:r>
            <a:r>
              <a:rPr lang="ru-RU" sz="1600" dirty="0" smtClean="0"/>
              <a:t>Марса можно считать кратеры как на Луне, </a:t>
            </a:r>
            <a:r>
              <a:rPr lang="ru-RU" sz="1600" dirty="0"/>
              <a:t>а </a:t>
            </a:r>
            <a:r>
              <a:rPr lang="ru-RU" sz="1600" dirty="0" smtClean="0"/>
              <a:t>также вулканы</a:t>
            </a:r>
            <a:r>
              <a:rPr lang="ru-RU" sz="1600" dirty="0"/>
              <a:t>, долины, </a:t>
            </a:r>
            <a:r>
              <a:rPr lang="ru-RU" sz="1600" dirty="0" smtClean="0"/>
              <a:t>пустыни и </a:t>
            </a:r>
            <a:r>
              <a:rPr lang="ru-RU" sz="1600" dirty="0"/>
              <a:t>полярные </a:t>
            </a:r>
            <a:r>
              <a:rPr lang="ru-RU" sz="1600" dirty="0" smtClean="0"/>
              <a:t>ледниковые шапки, как на Земле.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4086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3020</TotalTime>
  <Words>434</Words>
  <Application>Microsoft Office PowerPoint</Application>
  <PresentationFormat>Экран (4:3)</PresentationFormat>
  <Paragraphs>105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Arial Narrow</vt:lpstr>
      <vt:lpstr>Calibri</vt:lpstr>
      <vt:lpstr>Century Gothic</vt:lpstr>
      <vt:lpstr>Times New Roman</vt:lpstr>
      <vt:lpstr>Горизонт</vt:lpstr>
      <vt:lpstr>Занятие по развитию речи в подготовительной группе «В космосе так здорово!»</vt:lpstr>
      <vt:lpstr>Презентация PowerPoint</vt:lpstr>
      <vt:lpstr>Презентация PowerPoint</vt:lpstr>
      <vt:lpstr>земля</vt:lpstr>
      <vt:lpstr>Презентация PowerPoint</vt:lpstr>
      <vt:lpstr>Меркурий</vt:lpstr>
      <vt:lpstr>Венера</vt:lpstr>
      <vt:lpstr>Земля</vt:lpstr>
      <vt:lpstr>Марс</vt:lpstr>
      <vt:lpstr>Юпитер</vt:lpstr>
      <vt:lpstr>Сатурн</vt:lpstr>
      <vt:lpstr>Уран</vt:lpstr>
      <vt:lpstr>Нептун</vt:lpstr>
      <vt:lpstr>Кометы. Метеориты. Астероиды. Спутники.</vt:lpstr>
      <vt:lpstr>Звёзды. Созвездия. Телескопы.</vt:lpstr>
      <vt:lpstr>Королёв Сергей павлович. первый спутник</vt:lpstr>
      <vt:lpstr>Белка и Стрелка</vt:lpstr>
      <vt:lpstr>Первый летчик – космонавт</vt:lpstr>
      <vt:lpstr>Презентация PowerPoint</vt:lpstr>
      <vt:lpstr>Телескоп</vt:lpstr>
      <vt:lpstr>Астроном</vt:lpstr>
      <vt:lpstr>Луна</vt:lpstr>
      <vt:lpstr>Ракета</vt:lpstr>
      <vt:lpstr>Космонавт</vt:lpstr>
      <vt:lpstr>Комета</vt:lpstr>
      <vt:lpstr>Список литературы: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ты знаешь о космосе?</dc:title>
  <dc:creator>Дима</dc:creator>
  <cp:lastModifiedBy>Александр</cp:lastModifiedBy>
  <cp:revision>51</cp:revision>
  <dcterms:created xsi:type="dcterms:W3CDTF">2013-04-10T17:08:12Z</dcterms:created>
  <dcterms:modified xsi:type="dcterms:W3CDTF">2022-04-25T09:23:06Z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1136995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