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49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6" r:id="rId16"/>
    <p:sldId id="275" r:id="rId17"/>
    <p:sldId id="274" r:id="rId18"/>
    <p:sldId id="273" r:id="rId19"/>
    <p:sldId id="272" r:id="rId20"/>
    <p:sldId id="271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19" r:id="rId54"/>
    <p:sldId id="320" r:id="rId55"/>
    <p:sldId id="321" r:id="rId56"/>
    <p:sldId id="322" r:id="rId57"/>
    <p:sldId id="323" r:id="rId58"/>
    <p:sldId id="324" r:id="rId59"/>
    <p:sldId id="325" r:id="rId60"/>
    <p:sldId id="326" r:id="rId61"/>
    <p:sldId id="327" r:id="rId62"/>
    <p:sldId id="328" r:id="rId63"/>
    <p:sldId id="329" r:id="rId64"/>
    <p:sldId id="330" r:id="rId65"/>
    <p:sldId id="331" r:id="rId66"/>
    <p:sldId id="332" r:id="rId67"/>
    <p:sldId id="333" r:id="rId68"/>
    <p:sldId id="334" r:id="rId69"/>
    <p:sldId id="335" r:id="rId70"/>
    <p:sldId id="336" r:id="rId71"/>
    <p:sldId id="337" r:id="rId72"/>
    <p:sldId id="338" r:id="rId73"/>
    <p:sldId id="339" r:id="rId7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1ABB"/>
    <a:srgbClr val="52D6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 varScale="1">
        <p:scale>
          <a:sx n="101" d="100"/>
          <a:sy n="101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2D201-4186-4255-9757-A383C3099BC0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1D849-1C60-44C7-B968-33E423803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9729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29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EB5F6-DAE1-4020-9CC3-9530CFD992FD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0DA51-F4C3-4FBA-B856-46FB4D796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4F311-E477-49D7-BACF-E1BE9CF851BA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9DCDC-D283-4259-B127-A4E080A6F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96B6B-AAB0-4F4C-B31E-F8726DF94904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CAAE-7301-4286-81E4-25E36299F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63A45-78D0-4718-8EA5-5A3D6E5D4328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A175D-C7E6-4B38-83F2-18854B2E2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C1C5-4352-44E3-9616-41E8E38EBD94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195A-57B5-4E31-8481-232EBC66F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A1333-E942-4FA0-AF79-3FC13142E950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48C59-9B70-407D-8391-A9DF474B4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6E11-EC5A-46A2-9868-1F413FC641AB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5756B-FAD3-4941-AD3D-2C4F1112D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39B58-7E09-4E71-AF19-F46BEE9C166E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3D856-3516-44BC-85EA-6092CB19C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4221A-1A80-4A8B-9CE8-973F8E90992F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42ED5-1FE4-41C4-8DD3-BE243E71B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4C1F2-7172-4E2F-8DAF-103DC19D0EFB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F6F94-0B1E-42D4-B56E-4EC60F598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9CB4A-6759-46EB-8F10-01868FF96C9F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D04F6-288E-485C-9002-76F48FD13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4DF2A-A8D0-4385-8C43-B09B6132D70A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1A768-216C-4C05-BE6D-3DE5BB960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2384E-9DB2-4573-A0F0-CEC9978740D9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B195D-1DB7-44F6-A3D7-6D642DABC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364C-CEC0-4546-85D1-5C434649BDD1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3995D-5585-48B3-A687-301380A1A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FAB85-90A7-46C3-B2C6-DCB1DA2366AE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4545D-43CE-46E8-8A46-4B546EE1F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02C56-21C0-46C0-B9F8-E4966388EFD5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3F050-A9C4-4D6F-AB27-D7301F5E8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75387-F122-4639-8163-DB3A72B427AC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8426C-09F4-4BEE-8169-868B5393D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2AA47-6073-4ACA-9799-514F13BCDC13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434BE-5E08-4004-81AF-3501ACC16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21378-ED99-4D77-8576-65B7497C951C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31290-FE67-42A6-99F8-D7BE407DD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F737EB3-25BE-4A3C-84B8-7D18A7F2482C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F61AE54-AC29-4EEE-80B9-AC878D6B1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58" r:id="rId2"/>
    <p:sldLayoutId id="2147483757" r:id="rId3"/>
    <p:sldLayoutId id="2147483756" r:id="rId4"/>
    <p:sldLayoutId id="2147483755" r:id="rId5"/>
    <p:sldLayoutId id="2147483770" r:id="rId6"/>
    <p:sldLayoutId id="2147483771" r:id="rId7"/>
    <p:sldLayoutId id="2147483754" r:id="rId8"/>
    <p:sldLayoutId id="2147483753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F6D3AA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E66C7D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E66C7D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962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127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9626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626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2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B0DA501C-7B5E-4D53-962B-645632DEFD62}" type="datetimeFigureOut">
              <a:rPr lang="ru-RU"/>
              <a:pPr>
                <a:defRPr/>
              </a:pPr>
              <a:t>07.06.2017</a:t>
            </a:fld>
            <a:endParaRPr lang="ru-RU"/>
          </a:p>
        </p:txBody>
      </p:sp>
      <p:sp>
        <p:nvSpPr>
          <p:cNvPr id="962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3C50D57-37EA-424B-9E70-AD58396A9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626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9" r:id="rId2"/>
    <p:sldLayoutId id="2147483768" r:id="rId3"/>
    <p:sldLayoutId id="2147483767" r:id="rId4"/>
    <p:sldLayoutId id="2147483766" r:id="rId5"/>
    <p:sldLayoutId id="2147483765" r:id="rId6"/>
    <p:sldLayoutId id="2147483764" r:id="rId7"/>
    <p:sldLayoutId id="2147483763" r:id="rId8"/>
    <p:sldLayoutId id="2147483762" r:id="rId9"/>
    <p:sldLayoutId id="2147483761" r:id="rId10"/>
    <p:sldLayoutId id="214748376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4.xml"/><Relationship Id="rId18" Type="http://schemas.openxmlformats.org/officeDocument/2006/relationships/slide" Target="slide29.xml"/><Relationship Id="rId26" Type="http://schemas.openxmlformats.org/officeDocument/2006/relationships/slide" Target="slide17.xml"/><Relationship Id="rId39" Type="http://schemas.openxmlformats.org/officeDocument/2006/relationships/slide" Target="slide70.xml"/><Relationship Id="rId21" Type="http://schemas.openxmlformats.org/officeDocument/2006/relationships/slide" Target="slide32.xml"/><Relationship Id="rId34" Type="http://schemas.openxmlformats.org/officeDocument/2006/relationships/slide" Target="slide65.xml"/><Relationship Id="rId42" Type="http://schemas.openxmlformats.org/officeDocument/2006/relationships/slide" Target="slide33.xml"/><Relationship Id="rId47" Type="http://schemas.openxmlformats.org/officeDocument/2006/relationships/slide" Target="slide38.xml"/><Relationship Id="rId50" Type="http://schemas.openxmlformats.org/officeDocument/2006/relationships/slide" Target="slide41.xml"/><Relationship Id="rId55" Type="http://schemas.openxmlformats.org/officeDocument/2006/relationships/slide" Target="slide46.xml"/><Relationship Id="rId63" Type="http://schemas.openxmlformats.org/officeDocument/2006/relationships/slide" Target="slide54.xml"/><Relationship Id="rId68" Type="http://schemas.openxmlformats.org/officeDocument/2006/relationships/slide" Target="slide59.xml"/><Relationship Id="rId7" Type="http://schemas.openxmlformats.org/officeDocument/2006/relationships/slide" Target="slide8.xml"/><Relationship Id="rId71" Type="http://schemas.openxmlformats.org/officeDocument/2006/relationships/slide" Target="slide62.xml"/><Relationship Id="rId2" Type="http://schemas.openxmlformats.org/officeDocument/2006/relationships/slide" Target="slide3.xml"/><Relationship Id="rId16" Type="http://schemas.openxmlformats.org/officeDocument/2006/relationships/slide" Target="slide27.xml"/><Relationship Id="rId29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15.xml"/><Relationship Id="rId32" Type="http://schemas.openxmlformats.org/officeDocument/2006/relationships/slide" Target="slide63.xml"/><Relationship Id="rId37" Type="http://schemas.openxmlformats.org/officeDocument/2006/relationships/slide" Target="slide68.xml"/><Relationship Id="rId40" Type="http://schemas.openxmlformats.org/officeDocument/2006/relationships/slide" Target="slide71.xml"/><Relationship Id="rId45" Type="http://schemas.openxmlformats.org/officeDocument/2006/relationships/slide" Target="slide36.xml"/><Relationship Id="rId53" Type="http://schemas.openxmlformats.org/officeDocument/2006/relationships/slide" Target="slide44.xml"/><Relationship Id="rId58" Type="http://schemas.openxmlformats.org/officeDocument/2006/relationships/slide" Target="slide49.xml"/><Relationship Id="rId66" Type="http://schemas.openxmlformats.org/officeDocument/2006/relationships/slide" Target="slide57.xml"/><Relationship Id="rId5" Type="http://schemas.openxmlformats.org/officeDocument/2006/relationships/slide" Target="slide6.xml"/><Relationship Id="rId15" Type="http://schemas.openxmlformats.org/officeDocument/2006/relationships/slide" Target="slide26.xml"/><Relationship Id="rId23" Type="http://schemas.openxmlformats.org/officeDocument/2006/relationships/slide" Target="slide14.xml"/><Relationship Id="rId28" Type="http://schemas.openxmlformats.org/officeDocument/2006/relationships/slide" Target="slide19.xml"/><Relationship Id="rId36" Type="http://schemas.openxmlformats.org/officeDocument/2006/relationships/slide" Target="slide67.xml"/><Relationship Id="rId49" Type="http://schemas.openxmlformats.org/officeDocument/2006/relationships/slide" Target="slide40.xml"/><Relationship Id="rId57" Type="http://schemas.openxmlformats.org/officeDocument/2006/relationships/slide" Target="slide48.xml"/><Relationship Id="rId61" Type="http://schemas.openxmlformats.org/officeDocument/2006/relationships/slide" Target="slide52.xml"/><Relationship Id="rId10" Type="http://schemas.openxmlformats.org/officeDocument/2006/relationships/slide" Target="slide11.xml"/><Relationship Id="rId19" Type="http://schemas.openxmlformats.org/officeDocument/2006/relationships/slide" Target="slide30.xml"/><Relationship Id="rId31" Type="http://schemas.openxmlformats.org/officeDocument/2006/relationships/slide" Target="slide22.xml"/><Relationship Id="rId44" Type="http://schemas.openxmlformats.org/officeDocument/2006/relationships/slide" Target="slide35.xml"/><Relationship Id="rId52" Type="http://schemas.openxmlformats.org/officeDocument/2006/relationships/slide" Target="slide43.xml"/><Relationship Id="rId60" Type="http://schemas.openxmlformats.org/officeDocument/2006/relationships/slide" Target="slide51.xml"/><Relationship Id="rId65" Type="http://schemas.openxmlformats.org/officeDocument/2006/relationships/slide" Target="slide56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25.xml"/><Relationship Id="rId22" Type="http://schemas.openxmlformats.org/officeDocument/2006/relationships/slide" Target="slide13.xml"/><Relationship Id="rId27" Type="http://schemas.openxmlformats.org/officeDocument/2006/relationships/slide" Target="slide18.xml"/><Relationship Id="rId30" Type="http://schemas.openxmlformats.org/officeDocument/2006/relationships/slide" Target="slide21.xml"/><Relationship Id="rId35" Type="http://schemas.openxmlformats.org/officeDocument/2006/relationships/slide" Target="slide66.xml"/><Relationship Id="rId43" Type="http://schemas.openxmlformats.org/officeDocument/2006/relationships/slide" Target="slide34.xml"/><Relationship Id="rId48" Type="http://schemas.openxmlformats.org/officeDocument/2006/relationships/slide" Target="slide39.xml"/><Relationship Id="rId56" Type="http://schemas.openxmlformats.org/officeDocument/2006/relationships/slide" Target="slide47.xml"/><Relationship Id="rId64" Type="http://schemas.openxmlformats.org/officeDocument/2006/relationships/slide" Target="slide55.xml"/><Relationship Id="rId69" Type="http://schemas.openxmlformats.org/officeDocument/2006/relationships/slide" Target="slide60.xml"/><Relationship Id="rId8" Type="http://schemas.openxmlformats.org/officeDocument/2006/relationships/slide" Target="slide9.xml"/><Relationship Id="rId51" Type="http://schemas.openxmlformats.org/officeDocument/2006/relationships/slide" Target="slide42.xml"/><Relationship Id="rId3" Type="http://schemas.openxmlformats.org/officeDocument/2006/relationships/slide" Target="slide4.xml"/><Relationship Id="rId12" Type="http://schemas.openxmlformats.org/officeDocument/2006/relationships/slide" Target="slide23.xml"/><Relationship Id="rId17" Type="http://schemas.openxmlformats.org/officeDocument/2006/relationships/slide" Target="slide28.xml"/><Relationship Id="rId25" Type="http://schemas.openxmlformats.org/officeDocument/2006/relationships/slide" Target="slide16.xml"/><Relationship Id="rId33" Type="http://schemas.openxmlformats.org/officeDocument/2006/relationships/slide" Target="slide64.xml"/><Relationship Id="rId38" Type="http://schemas.openxmlformats.org/officeDocument/2006/relationships/slide" Target="slide69.xml"/><Relationship Id="rId46" Type="http://schemas.openxmlformats.org/officeDocument/2006/relationships/slide" Target="slide37.xml"/><Relationship Id="rId59" Type="http://schemas.openxmlformats.org/officeDocument/2006/relationships/slide" Target="slide50.xml"/><Relationship Id="rId67" Type="http://schemas.openxmlformats.org/officeDocument/2006/relationships/slide" Target="slide58.xml"/><Relationship Id="rId20" Type="http://schemas.openxmlformats.org/officeDocument/2006/relationships/slide" Target="slide31.xml"/><Relationship Id="rId41" Type="http://schemas.openxmlformats.org/officeDocument/2006/relationships/slide" Target="slide72.xml"/><Relationship Id="rId54" Type="http://schemas.openxmlformats.org/officeDocument/2006/relationships/slide" Target="slide45.xml"/><Relationship Id="rId62" Type="http://schemas.openxmlformats.org/officeDocument/2006/relationships/slide" Target="slide53.xml"/><Relationship Id="rId70" Type="http://schemas.openxmlformats.org/officeDocument/2006/relationships/slide" Target="slide6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7950" y="4508500"/>
            <a:ext cx="6400800" cy="158591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</a:rPr>
              <a:t>Для учащихся 8 классов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4211638" y="5805488"/>
            <a:ext cx="47910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Разработала: Васильева Н.В.</a:t>
            </a:r>
          </a:p>
          <a:p>
            <a:r>
              <a:rPr lang="ru-RU">
                <a:solidFill>
                  <a:schemeClr val="bg1"/>
                </a:solidFill>
              </a:rPr>
              <a:t>Учитель информатики</a:t>
            </a:r>
          </a:p>
          <a:p>
            <a:r>
              <a:rPr lang="ru-RU">
                <a:solidFill>
                  <a:schemeClr val="bg1"/>
                </a:solidFill>
              </a:rPr>
              <a:t>МАОУ «СОШ № 1» г. Боровичи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400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6700" smtClean="0">
                <a:solidFill>
                  <a:srgbClr val="52D608"/>
                </a:solidFill>
              </a:rPr>
              <a:t>Как кодируются</a:t>
            </a: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6700" smtClean="0">
                <a:solidFill>
                  <a:srgbClr val="52D608"/>
                </a:solidFill>
              </a:rPr>
              <a:t> в памяти компьютера текстовые документы?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450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52D608"/>
                </a:solidFill>
              </a:rPr>
              <a:t>Что такое деловая графика?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>
                <a:solidFill>
                  <a:srgbClr val="FF0000"/>
                </a:solidFill>
              </a:rPr>
              <a:t> 500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52D608"/>
                </a:solidFill>
              </a:rPr>
              <a:t>Что такое форматирование текста?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50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60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chemeClr val="hlink"/>
                </a:solidFill>
              </a:rPr>
              <a:t>Что такое АБАК?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100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214563"/>
            <a:ext cx="7772400" cy="38052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chemeClr val="hlink"/>
                </a:solidFill>
              </a:rPr>
              <a:t>Какой буквой обозначается ось абсцисс?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150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37891" name="Содержимое 4"/>
          <p:cNvSpPr>
            <a:spLocks noGrp="1"/>
          </p:cNvSpPr>
          <p:nvPr>
            <p:ph sz="quarter" idx="1"/>
          </p:nvPr>
        </p:nvSpPr>
        <p:spPr>
          <a:xfrm>
            <a:off x="827088" y="1412875"/>
            <a:ext cx="7772400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chemeClr val="hlink"/>
                </a:solidFill>
              </a:rPr>
              <a:t>Как называется недоказуемое утверждение</a:t>
            </a:r>
            <a:r>
              <a:rPr lang="ru-RU" sz="4800" smtClean="0">
                <a:solidFill>
                  <a:schemeClr val="hlink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200</a:t>
            </a:r>
          </a:p>
        </p:txBody>
      </p:sp>
      <p:sp>
        <p:nvSpPr>
          <p:cNvPr id="3891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chemeClr val="hlink"/>
                </a:solidFill>
              </a:rPr>
              <a:t>Отрезок, для которого указано, какой из его концов считается началом, а какой – концом называется…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 </a:t>
            </a:r>
            <a:r>
              <a:rPr lang="ru-RU" smtClean="0">
                <a:solidFill>
                  <a:srgbClr val="00B050"/>
                </a:solidFill>
              </a:rPr>
              <a:t>250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chemeClr val="hlink"/>
                </a:solidFill>
              </a:rPr>
              <a:t>Мера плоской фигуры по отношению к стандартной фигуре, являющейся квадратом со стороной,  равной единице длины называется…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300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40963" name="Picture 2" descr="C:\Documents and Settings\Vladislav-teacher\Рабочий стол\img1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2857500"/>
            <a:ext cx="7772400" cy="3186113"/>
          </a:xfrm>
        </p:spPr>
      </p:pic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1285875" y="1785938"/>
            <a:ext cx="6143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hlink"/>
                </a:solidFill>
                <a:latin typeface="Cambria" pitchFamily="18" charset="0"/>
              </a:rPr>
              <a:t>Какой график функции изображен</a:t>
            </a:r>
            <a:r>
              <a:rPr lang="ru-RU" sz="2800">
                <a:solidFill>
                  <a:schemeClr val="hlink"/>
                </a:solidFill>
              </a:rPr>
              <a:t> на рисунке</a:t>
            </a:r>
            <a:r>
              <a:rPr lang="ru-RU" sz="2800">
                <a:solidFill>
                  <a:schemeClr val="hlink"/>
                </a:solidFill>
                <a:latin typeface="Cambria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350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41987" name="Picture 3" descr="C:\Documents and Settings\Vladislav-teacher\Рабочий стол\img1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29250" y="1143000"/>
            <a:ext cx="2928938" cy="4854575"/>
          </a:xfrm>
        </p:spPr>
      </p:pic>
      <p:sp>
        <p:nvSpPr>
          <p:cNvPr id="41988" name="TextBox 7"/>
          <p:cNvSpPr txBox="1">
            <a:spLocks noChangeArrowheads="1"/>
          </p:cNvSpPr>
          <p:nvPr/>
        </p:nvSpPr>
        <p:spPr bwMode="auto">
          <a:xfrm>
            <a:off x="395288" y="1785938"/>
            <a:ext cx="4462462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График какой функции изображен на рисунке?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Вопросы</a:t>
            </a:r>
          </a:p>
        </p:txBody>
      </p:sp>
      <p:graphicFrame>
        <p:nvGraphicFramePr>
          <p:cNvPr id="14447" name="Group 111"/>
          <p:cNvGraphicFramePr>
            <a:graphicFrameLocks noGrp="1"/>
          </p:cNvGraphicFramePr>
          <p:nvPr>
            <p:ph sz="quarter" idx="1"/>
          </p:nvPr>
        </p:nvGraphicFramePr>
        <p:xfrm>
          <a:off x="642938" y="1357313"/>
          <a:ext cx="8143875" cy="4856162"/>
        </p:xfrm>
        <a:graphic>
          <a:graphicData uri="http://schemas.openxmlformats.org/drawingml/2006/table">
            <a:tbl>
              <a:tblPr/>
              <a:tblGrid>
                <a:gridCol w="1785937"/>
                <a:gridCol w="571500"/>
                <a:gridCol w="642938"/>
                <a:gridCol w="642937"/>
                <a:gridCol w="642938"/>
                <a:gridCol w="642937"/>
                <a:gridCol w="642938"/>
                <a:gridCol w="642937"/>
                <a:gridCol w="642938"/>
                <a:gridCol w="642937"/>
                <a:gridCol w="642938"/>
              </a:tblGrid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Информатика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Физика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1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Математика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2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Общие вопросы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3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Биология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4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География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5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Химия</a:t>
                      </a: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2" action="ppaction://hlinksldjump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3" action="ppaction://hlinksldjump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4" action="ppaction://hlinksldjump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5" action="ppaction://hlinksldjump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6" action="ppaction://hlinksldjump"/>
                        </a:rPr>
                        <a:t>250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7" action="ppaction://hlinksldjump"/>
                        </a:rPr>
                        <a:t>300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8" action="ppaction://hlinksldjump"/>
                        </a:rPr>
                        <a:t>350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69" action="ppaction://hlinksldjump"/>
                        </a:rPr>
                        <a:t>400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70" action="ppaction://hlinksldjump"/>
                        </a:rPr>
                        <a:t>450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hlinkClick r:id="rId71" action="ppaction://hlinksldjump"/>
                        </a:rPr>
                        <a:t>500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86359" marR="8635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400</a:t>
            </a:r>
          </a:p>
        </p:txBody>
      </p:sp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chemeClr val="hlink"/>
                </a:solidFill>
              </a:rPr>
              <a:t>Вспомогательная теорема, с помощью  которой доказывается следующая теорема или несколько теорем называется…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450</a:t>
            </a:r>
          </a:p>
        </p:txBody>
      </p:sp>
      <p:sp>
        <p:nvSpPr>
          <p:cNvPr id="44034" name="Содержимое 2"/>
          <p:cNvSpPr>
            <a:spLocks noGrp="1"/>
          </p:cNvSpPr>
          <p:nvPr>
            <p:ph sz="quarter" idx="1"/>
          </p:nvPr>
        </p:nvSpPr>
        <p:spPr>
          <a:xfrm>
            <a:off x="827088" y="1412875"/>
            <a:ext cx="7772400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chemeClr val="hlink"/>
                </a:solidFill>
              </a:rPr>
              <a:t>Какой математик изобрел систему координат?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Математика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00B050"/>
                </a:solidFill>
              </a:rPr>
              <a:t>500</a:t>
            </a:r>
          </a:p>
        </p:txBody>
      </p:sp>
      <p:sp>
        <p:nvSpPr>
          <p:cNvPr id="4505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chemeClr val="hlink"/>
                </a:solidFill>
              </a:rPr>
              <a:t>Назовите пару простых чисел, разность которых равна двум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08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FF0000"/>
                </a:solidFill>
              </a:rPr>
              <a:t>Назовите три агрегатных состояния воды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100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7106" name="Picture 2" descr="C:\Documents and Settings\Vladislav-teacher\Рабочий стол\180px-Albert_Einstein_violi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285875"/>
            <a:ext cx="3643313" cy="4899025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47108" name="TextBox 5"/>
          <p:cNvSpPr txBox="1">
            <a:spLocks noChangeArrowheads="1"/>
          </p:cNvSpPr>
          <p:nvPr/>
        </p:nvSpPr>
        <p:spPr bwMode="auto">
          <a:xfrm>
            <a:off x="5143500" y="1643063"/>
            <a:ext cx="3357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0000"/>
                </a:solidFill>
                <a:latin typeface="Cambria" pitchFamily="18" charset="0"/>
              </a:rPr>
              <a:t>Кто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150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13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FF0000"/>
                </a:solidFill>
              </a:rPr>
              <a:t>Какой энергией обладает натянутый лук?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200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15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FF0000"/>
                </a:solidFill>
              </a:rPr>
              <a:t>Чайник только что вскипел. Какой энергией он обладает?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250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178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1447800"/>
            <a:ext cx="8215312" cy="4572000"/>
          </a:xfrm>
        </p:spPr>
        <p:txBody>
          <a:bodyPr/>
          <a:lstStyle/>
          <a:p>
            <a:pPr marL="1143000" indent="-1143000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FF0000"/>
                </a:solidFill>
              </a:rPr>
              <a:t> </a:t>
            </a:r>
            <a:r>
              <a:rPr lang="ru-RU" sz="4800" smtClean="0">
                <a:solidFill>
                  <a:srgbClr val="FF0000"/>
                </a:solidFill>
              </a:rPr>
              <a:t>Машина едет со скоростью</a:t>
            </a:r>
          </a:p>
          <a:p>
            <a:pPr marL="1143000" indent="-1143000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FF0000"/>
                </a:solidFill>
              </a:rPr>
              <a:t> 45 км/ч какой </a:t>
            </a:r>
            <a:r>
              <a:rPr lang="ru-RU" sz="4400" smtClean="0">
                <a:solidFill>
                  <a:srgbClr val="FF0000"/>
                </a:solidFill>
              </a:rPr>
              <a:t>энергией вы обладаете?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300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0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FF0000"/>
                </a:solidFill>
              </a:rPr>
              <a:t>Назовите в СИ измерения скорости, ускорения, объема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350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22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FF0000"/>
                </a:solidFill>
                <a:latin typeface="Times New Roman" pitchFamily="18" charset="0"/>
              </a:rPr>
              <a:t>При каких параметрах металл становится сверхпроводящим электрический ток?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Информатика</a:t>
            </a:r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</a:rPr>
              <a:t>5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52D608"/>
                </a:solidFill>
              </a:rPr>
              <a:t>Чему равен </a:t>
            </a:r>
            <a:endParaRPr lang="ru-RU" sz="7200" smtClean="0">
              <a:solidFill>
                <a:srgbClr val="52D608"/>
              </a:solidFill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52D608"/>
                </a:solidFill>
              </a:rPr>
              <a:t>1 байт?</a:t>
            </a: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400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250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6955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FF0000"/>
                </a:solidFill>
              </a:rPr>
              <a:t>Закон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FF0000"/>
                </a:solidFill>
              </a:rPr>
              <a:t>Бойла-Мариотта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450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27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8800" smtClean="0">
                <a:solidFill>
                  <a:srgbClr val="FF0000"/>
                </a:solidFill>
              </a:rPr>
              <a:t>Закон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8800" smtClean="0">
                <a:solidFill>
                  <a:srgbClr val="FF0000"/>
                </a:solidFill>
              </a:rPr>
              <a:t> Гей - Люссака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Физика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500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5298" name="Содержимое 2"/>
          <p:cNvSpPr>
            <a:spLocks noGrp="1"/>
          </p:cNvSpPr>
          <p:nvPr>
            <p:ph sz="quarter" idx="1"/>
          </p:nvPr>
        </p:nvSpPr>
        <p:spPr>
          <a:xfrm>
            <a:off x="1371600" y="1428750"/>
            <a:ext cx="72723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8000" smtClean="0">
                <a:solidFill>
                  <a:srgbClr val="FF0000"/>
                </a:solidFill>
              </a:rPr>
              <a:t>Закон  Шарля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50</a:t>
            </a:r>
          </a:p>
        </p:txBody>
      </p:sp>
      <p:sp>
        <p:nvSpPr>
          <p:cNvPr id="56322" name="Содержимое 2"/>
          <p:cNvSpPr>
            <a:spLocks noGrp="1"/>
          </p:cNvSpPr>
          <p:nvPr>
            <p:ph sz="quarter" idx="1"/>
          </p:nvPr>
        </p:nvSpPr>
        <p:spPr>
          <a:xfrm>
            <a:off x="4643438" y="1714500"/>
            <a:ext cx="3829050" cy="40433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D61ABB"/>
                </a:solidFill>
                <a:latin typeface="Arial" charset="0"/>
              </a:rPr>
              <a:t>К какой</a:t>
            </a:r>
            <a:r>
              <a:rPr lang="ru-RU" sz="4800" smtClean="0">
                <a:solidFill>
                  <a:srgbClr val="D61ABB"/>
                </a:solidFill>
              </a:rPr>
              <a:t> из жизненных форм относиться   банан?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56324" name="Picture 2" descr="C:\Documents and Settings\Vladislav-teacher\Рабочий стол\153492_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785938"/>
            <a:ext cx="2714625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100</a:t>
            </a:r>
          </a:p>
        </p:txBody>
      </p:sp>
      <p:sp>
        <p:nvSpPr>
          <p:cNvPr id="57346" name="Содержимое 2"/>
          <p:cNvSpPr>
            <a:spLocks noGrp="1"/>
          </p:cNvSpPr>
          <p:nvPr>
            <p:ph sz="quarter" idx="1"/>
          </p:nvPr>
        </p:nvSpPr>
        <p:spPr>
          <a:xfrm>
            <a:off x="4427538" y="1341438"/>
            <a:ext cx="4608512" cy="43926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rgbClr val="D61ABB"/>
                </a:solidFill>
                <a:latin typeface="Arial" charset="0"/>
              </a:rPr>
              <a:t>Какое вещество обязательно входит в состав клетки живого</a:t>
            </a:r>
            <a:r>
              <a:rPr lang="ru-RU" sz="5400" smtClean="0">
                <a:solidFill>
                  <a:srgbClr val="D61ABB"/>
                </a:solidFill>
                <a:latin typeface="Arial" charset="0"/>
              </a:rPr>
              <a:t> </a:t>
            </a:r>
            <a:r>
              <a:rPr lang="ru-RU" sz="4400" smtClean="0">
                <a:solidFill>
                  <a:srgbClr val="D61ABB"/>
                </a:solidFill>
                <a:latin typeface="Arial" charset="0"/>
              </a:rPr>
              <a:t>организма</a:t>
            </a:r>
            <a:r>
              <a:rPr lang="ru-RU" sz="4400" smtClean="0">
                <a:solidFill>
                  <a:srgbClr val="D61ABB"/>
                </a:solidFill>
              </a:rPr>
              <a:t>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57348" name="Picture 2" descr="C:\Documents and Settings\Vladislav-teacher\Рабочий стол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571625"/>
            <a:ext cx="38290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150</a:t>
            </a:r>
          </a:p>
        </p:txBody>
      </p:sp>
      <p:pic>
        <p:nvPicPr>
          <p:cNvPr id="58370" name="Содержимое 4" descr="250px-Skeleto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54150" y="1600200"/>
            <a:ext cx="1549400" cy="4525963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58372" name="TextBox 5"/>
          <p:cNvSpPr txBox="1">
            <a:spLocks noChangeArrowheads="1"/>
          </p:cNvSpPr>
          <p:nvPr/>
        </p:nvSpPr>
        <p:spPr bwMode="auto">
          <a:xfrm>
            <a:off x="3492500" y="1428750"/>
            <a:ext cx="504031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D61ABB"/>
                </a:solidFill>
                <a:latin typeface="Cambria" pitchFamily="18" charset="0"/>
              </a:rPr>
              <a:t>Из какого количества костей состоит скелет взрослого человека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200</a:t>
            </a:r>
          </a:p>
        </p:txBody>
      </p:sp>
      <p:sp>
        <p:nvSpPr>
          <p:cNvPr id="5939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D61ABB"/>
                </a:solidFill>
                <a:latin typeface="Arial" charset="0"/>
              </a:rPr>
              <a:t>В</a:t>
            </a:r>
            <a:r>
              <a:rPr lang="ru-RU" sz="6000" smtClean="0">
                <a:solidFill>
                  <a:srgbClr val="D61ABB"/>
                </a:solidFill>
              </a:rPr>
              <a:t>торое название цветка «</a:t>
            </a:r>
            <a:r>
              <a:rPr lang="ru-RU" sz="6000" smtClean="0">
                <a:solidFill>
                  <a:srgbClr val="D61ABB"/>
                </a:solidFill>
                <a:latin typeface="Arial" charset="0"/>
              </a:rPr>
              <a:t>сон трава</a:t>
            </a:r>
            <a:r>
              <a:rPr lang="ru-RU" sz="6000" smtClean="0">
                <a:solidFill>
                  <a:srgbClr val="D61ABB"/>
                </a:solidFill>
              </a:rPr>
              <a:t>»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250</a:t>
            </a:r>
          </a:p>
        </p:txBody>
      </p:sp>
      <p:sp>
        <p:nvSpPr>
          <p:cNvPr id="6041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D61ABB"/>
                </a:solidFill>
              </a:rPr>
              <a:t>Что означает первая часть в слове  БИО?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300</a:t>
            </a:r>
          </a:p>
        </p:txBody>
      </p:sp>
      <p:pic>
        <p:nvPicPr>
          <p:cNvPr id="61442" name="Содержимое 5" descr="goldenpheasan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8" y="2071688"/>
            <a:ext cx="4572000" cy="3090862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61444" name="TextBox 6"/>
          <p:cNvSpPr txBox="1">
            <a:spLocks noChangeArrowheads="1"/>
          </p:cNvSpPr>
          <p:nvPr/>
        </p:nvSpPr>
        <p:spPr bwMode="auto">
          <a:xfrm>
            <a:off x="571500" y="2071688"/>
            <a:ext cx="3643313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D61ABB"/>
                </a:solidFill>
                <a:latin typeface="Cambria" pitchFamily="18" charset="0"/>
              </a:rPr>
              <a:t>Какой вид птицы изображен на рисунке?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350</a:t>
            </a:r>
          </a:p>
        </p:txBody>
      </p:sp>
      <p:pic>
        <p:nvPicPr>
          <p:cNvPr id="62466" name="Содержимое 5" descr="275px-Graywhale_MM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857375"/>
            <a:ext cx="3910012" cy="2689225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62468" name="TextBox 4"/>
          <p:cNvSpPr txBox="1">
            <a:spLocks noChangeArrowheads="1"/>
          </p:cNvSpPr>
          <p:nvPr/>
        </p:nvSpPr>
        <p:spPr bwMode="auto">
          <a:xfrm>
            <a:off x="642938" y="1714500"/>
            <a:ext cx="4071937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D61ABB"/>
                </a:solidFill>
                <a:latin typeface="Cambria" pitchFamily="18" charset="0"/>
              </a:rPr>
              <a:t>К</a:t>
            </a:r>
            <a:r>
              <a:rPr lang="ru-RU" sz="5400">
                <a:solidFill>
                  <a:srgbClr val="D61ABB"/>
                </a:solidFill>
              </a:rPr>
              <a:t> к</a:t>
            </a:r>
            <a:r>
              <a:rPr lang="ru-RU" sz="5400">
                <a:solidFill>
                  <a:srgbClr val="D61ABB"/>
                </a:solidFill>
                <a:latin typeface="Cambria" pitchFamily="18" charset="0"/>
              </a:rPr>
              <a:t>акому классу относиться кит?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Информатика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100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1447800"/>
            <a:ext cx="8329612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92D050"/>
                </a:solidFill>
              </a:rPr>
              <a:t> Назовите три информационных  процесса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400</a:t>
            </a:r>
          </a:p>
        </p:txBody>
      </p:sp>
      <p:sp>
        <p:nvSpPr>
          <p:cNvPr id="6349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D61ABB"/>
                </a:solidFill>
              </a:rPr>
              <a:t>Назовите птицу,  которая не ходит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450</a:t>
            </a:r>
          </a:p>
        </p:txBody>
      </p:sp>
      <p:sp>
        <p:nvSpPr>
          <p:cNvPr id="6451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D61ABB"/>
                </a:solidFill>
              </a:rPr>
              <a:t>В </a:t>
            </a:r>
            <a:r>
              <a:rPr lang="ru-RU" sz="6600" smtClean="0">
                <a:solidFill>
                  <a:srgbClr val="D61ABB"/>
                </a:solidFill>
                <a:latin typeface="Arial" charset="0"/>
              </a:rPr>
              <a:t>к</a:t>
            </a:r>
            <a:r>
              <a:rPr lang="ru-RU" sz="6600" smtClean="0">
                <a:solidFill>
                  <a:srgbClr val="D61ABB"/>
                </a:solidFill>
              </a:rPr>
              <a:t>акой части</a:t>
            </a:r>
            <a:r>
              <a:rPr lang="ru-RU" sz="6600" smtClean="0">
                <a:solidFill>
                  <a:srgbClr val="D61ABB"/>
                </a:solidFill>
                <a:latin typeface="Arial" charset="0"/>
              </a:rPr>
              <a:t> света</a:t>
            </a:r>
            <a:r>
              <a:rPr lang="ru-RU" sz="6600" smtClean="0">
                <a:solidFill>
                  <a:srgbClr val="D61ABB"/>
                </a:solidFill>
              </a:rPr>
              <a:t> меньше всего воды?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Биология 500</a:t>
            </a:r>
          </a:p>
        </p:txBody>
      </p:sp>
      <p:sp>
        <p:nvSpPr>
          <p:cNvPr id="6553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D61ABB"/>
                </a:solidFill>
              </a:rPr>
              <a:t>Назовите 4 важных химических элемента составляющих клетку живого организма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50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5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13" cy="16859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6100" smtClean="0">
                <a:solidFill>
                  <a:schemeClr val="accent1"/>
                </a:solidFill>
              </a:rPr>
              <a:t>Где находиться Полюс Холода?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66564" name="Picture 3" descr="C:\Documents and Settings\Vladislav-teacher\Рабочий стол\картинки игры\101127_1367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3143250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100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586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1500188"/>
            <a:ext cx="7972425" cy="45259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chemeClr val="accent1"/>
                </a:solidFill>
              </a:rPr>
              <a:t>Сколько  звезд в </a:t>
            </a:r>
            <a:r>
              <a:rPr lang="ru-RU" sz="5400" smtClean="0">
                <a:solidFill>
                  <a:schemeClr val="accent1"/>
                </a:solidFill>
                <a:latin typeface="Arial" charset="0"/>
              </a:rPr>
              <a:t>а</a:t>
            </a:r>
            <a:r>
              <a:rPr lang="ru-RU" sz="5400" smtClean="0">
                <a:solidFill>
                  <a:schemeClr val="accent1"/>
                </a:solidFill>
              </a:rPr>
              <a:t>мериканском флаге?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67588" name="Picture 2" descr="C:\Documents and Settings\Vladislav-teacher\Рабочий стол\картинки игры\Photoshop_Eagle_and_flag_012327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3286125"/>
            <a:ext cx="335756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150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61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chemeClr val="accent1"/>
                </a:solidFill>
              </a:rPr>
              <a:t>Назовите </a:t>
            </a:r>
            <a:endParaRPr lang="ru-RU" sz="7200" smtClean="0">
              <a:solidFill>
                <a:schemeClr val="accent1"/>
              </a:solidFill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chemeClr val="accent1"/>
                </a:solidFill>
              </a:rPr>
              <a:t>город</a:t>
            </a:r>
            <a:r>
              <a:rPr lang="ru-RU" sz="7200" smtClean="0">
                <a:solidFill>
                  <a:schemeClr val="accent1"/>
                </a:solidFill>
                <a:latin typeface="Arial" charset="0"/>
              </a:rPr>
              <a:t> - </a:t>
            </a:r>
            <a:r>
              <a:rPr lang="ru-RU" sz="7200" smtClean="0">
                <a:solidFill>
                  <a:schemeClr val="accent1"/>
                </a:solidFill>
              </a:rPr>
              <a:t> яблоко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68612" name="Picture 2" descr="C:\Documents and Settings\Vladislav-teacher\Рабочий стол\картинки игры\Ябло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3857625"/>
            <a:ext cx="285750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200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635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52513"/>
            <a:ext cx="8229600" cy="16859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chemeClr val="accent1"/>
                </a:solidFill>
              </a:rPr>
              <a:t>Какая гора имеет высоту 8848 метров?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250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65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accent1"/>
                </a:solidFill>
                <a:latin typeface="Arial" charset="0"/>
              </a:rPr>
              <a:t>Какие</a:t>
            </a:r>
            <a:r>
              <a:rPr lang="ru-RU" smtClean="0">
                <a:solidFill>
                  <a:schemeClr val="accent1"/>
                </a:solidFill>
              </a:rPr>
              <a:t> </a:t>
            </a:r>
            <a:r>
              <a:rPr lang="ru-RU" smtClean="0">
                <a:solidFill>
                  <a:schemeClr val="accent1"/>
                </a:solidFill>
                <a:latin typeface="Arial" charset="0"/>
              </a:rPr>
              <a:t>цвета и в каком порядке</a:t>
            </a:r>
            <a:r>
              <a:rPr lang="ru-RU" smtClean="0">
                <a:solidFill>
                  <a:schemeClr val="accent1"/>
                </a:solidFill>
              </a:rPr>
              <a:t> </a:t>
            </a:r>
            <a:r>
              <a:rPr lang="ru-RU" smtClean="0">
                <a:solidFill>
                  <a:schemeClr val="accent1"/>
                </a:solidFill>
                <a:latin typeface="Arial" charset="0"/>
              </a:rPr>
              <a:t>располагаются на</a:t>
            </a:r>
            <a:r>
              <a:rPr lang="ru-RU" smtClean="0">
                <a:solidFill>
                  <a:schemeClr val="accent1"/>
                </a:solidFill>
              </a:rPr>
              <a:t> </a:t>
            </a:r>
            <a:r>
              <a:rPr lang="ru-RU" smtClean="0">
                <a:solidFill>
                  <a:schemeClr val="accent1"/>
                </a:solidFill>
                <a:latin typeface="Arial" charset="0"/>
              </a:rPr>
              <a:t>флаге</a:t>
            </a:r>
            <a:r>
              <a:rPr lang="ru-RU" smtClean="0">
                <a:solidFill>
                  <a:schemeClr val="accent1"/>
                </a:solidFill>
              </a:rPr>
              <a:t> Российской </a:t>
            </a:r>
            <a:r>
              <a:rPr lang="ru-RU" smtClean="0">
                <a:solidFill>
                  <a:schemeClr val="accent1"/>
                </a:solidFill>
                <a:latin typeface="Arial" charset="0"/>
              </a:rPr>
              <a:t>Ф</a:t>
            </a:r>
            <a:r>
              <a:rPr lang="ru-RU" smtClean="0">
                <a:solidFill>
                  <a:schemeClr val="accent1"/>
                </a:solidFill>
              </a:rPr>
              <a:t>едерации?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70660" name="Picture 3" descr="C:\Documents and Settings\Vladislav-teacher\Рабочий стол\картинки игры\russ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714625"/>
            <a:ext cx="3143250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300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68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6858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На каком континенте живут пираты </a:t>
            </a:r>
            <a:r>
              <a:rPr lang="en-US" sz="2800" smtClean="0">
                <a:solidFill>
                  <a:schemeClr val="accent1"/>
                </a:solidFill>
              </a:rPr>
              <a:t>XXI </a:t>
            </a:r>
            <a:r>
              <a:rPr lang="ru-RU" sz="2800" smtClean="0">
                <a:solidFill>
                  <a:schemeClr val="accent1"/>
                </a:solidFill>
              </a:rPr>
              <a:t>века?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71684" name="Picture 2" descr="C:\Documents and Settings\Vladislav-teacher\Рабочий стол\картинки игры\pirate_fla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428875"/>
            <a:ext cx="44704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350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0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9715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solidFill>
                  <a:schemeClr val="accent1"/>
                </a:solidFill>
              </a:rPr>
              <a:t>Как называется данный процесс?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72708" name="Picture 2" descr="C:\Documents and Settings\Vladislav-teacher\Рабочий стол\картинки игры\1012079-6850_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2214563"/>
            <a:ext cx="55816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150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rgbClr val="92D050"/>
                </a:solidFill>
              </a:rPr>
              <a:t>Как называется указание на последовательность действий (команд), которую должен выполнить компьютер, чтобы решить поставленную задачу?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400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730" name="Содержимое 2"/>
          <p:cNvSpPr>
            <a:spLocks noGrp="1"/>
          </p:cNvSpPr>
          <p:nvPr>
            <p:ph sz="quarter" idx="1"/>
          </p:nvPr>
        </p:nvSpPr>
        <p:spPr>
          <a:xfrm>
            <a:off x="3571875" y="1600200"/>
            <a:ext cx="5114925" cy="40433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chemeClr val="accent1"/>
                </a:solidFill>
              </a:rPr>
              <a:t>Назовите 5 компонентов образующих геосистему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73732" name="Picture 2" descr="C:\Documents and Settings\Vladislav-teacher\Рабочий стол\картинки игры\200px-Earth_Western_Hemisphe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928813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450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755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071813"/>
            <a:ext cx="8229600" cy="14001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4400" smtClean="0">
                <a:solidFill>
                  <a:schemeClr val="accent1"/>
                </a:solidFill>
              </a:rPr>
              <a:t>Назовите самый высокий и длинный водопад в мире </a:t>
            </a: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География 500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778" name="Содержимое 2"/>
          <p:cNvSpPr>
            <a:spLocks noGrp="1"/>
          </p:cNvSpPr>
          <p:nvPr>
            <p:ph sz="quarter" idx="1"/>
          </p:nvPr>
        </p:nvSpPr>
        <p:spPr>
          <a:xfrm>
            <a:off x="857250" y="1357313"/>
            <a:ext cx="7772400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chemeClr val="accent1"/>
                </a:solidFill>
              </a:rPr>
              <a:t>Чему равна площадь </a:t>
            </a:r>
            <a:r>
              <a:rPr lang="ru-RU" sz="6600" smtClean="0">
                <a:solidFill>
                  <a:schemeClr val="accent1"/>
                </a:solidFill>
                <a:latin typeface="Arial" charset="0"/>
              </a:rPr>
              <a:t>Новгородской области</a:t>
            </a:r>
            <a:r>
              <a:rPr lang="ru-RU" sz="6600" smtClean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50</a:t>
            </a:r>
          </a:p>
        </p:txBody>
      </p:sp>
      <p:sp>
        <p:nvSpPr>
          <p:cNvPr id="76802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1600200"/>
            <a:ext cx="428625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B0F0"/>
                </a:solidFill>
              </a:rPr>
              <a:t>Химический состав воды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76804" name="Picture 2" descr="C:\Documents and Settings\Vladislav-teacher\Рабочий стол\default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75"/>
            <a:ext cx="377666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100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6600" dirty="0" smtClean="0">
                <a:solidFill>
                  <a:srgbClr val="00B0F0"/>
                </a:solidFill>
              </a:rPr>
              <a:t>Какой русский ученый составил химическую таблицу элементов?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150</a:t>
            </a:r>
          </a:p>
        </p:txBody>
      </p:sp>
      <p:sp>
        <p:nvSpPr>
          <p:cNvPr id="78850" name="Содержимое 2"/>
          <p:cNvSpPr>
            <a:spLocks noGrp="1"/>
          </p:cNvSpPr>
          <p:nvPr>
            <p:ph sz="quarter" idx="1"/>
          </p:nvPr>
        </p:nvSpPr>
        <p:spPr>
          <a:xfrm>
            <a:off x="900113" y="549275"/>
            <a:ext cx="7772400" cy="47339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960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8800" smtClean="0">
                <a:solidFill>
                  <a:srgbClr val="00B0F0"/>
                </a:solidFill>
              </a:rPr>
              <a:t>H</a:t>
            </a:r>
            <a:r>
              <a:rPr lang="en-US" sz="8800" baseline="-25000" smtClean="0">
                <a:solidFill>
                  <a:srgbClr val="00B0F0"/>
                </a:solidFill>
              </a:rPr>
              <a:t>2</a:t>
            </a:r>
            <a:r>
              <a:rPr lang="en-US" sz="8800" smtClean="0">
                <a:solidFill>
                  <a:srgbClr val="00B0F0"/>
                </a:solidFill>
              </a:rPr>
              <a:t>SO</a:t>
            </a:r>
            <a:r>
              <a:rPr lang="en-US" sz="8800" baseline="-25000" smtClean="0">
                <a:solidFill>
                  <a:srgbClr val="00B0F0"/>
                </a:solidFill>
              </a:rPr>
              <a:t>4</a:t>
            </a:r>
            <a:endParaRPr lang="ru-RU" sz="8800" baseline="-25000" smtClean="0">
              <a:solidFill>
                <a:srgbClr val="00B0F0"/>
              </a:solidFill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8800" baseline="-25000" smtClean="0">
                <a:solidFill>
                  <a:srgbClr val="00B0F0"/>
                </a:solidFill>
                <a:latin typeface="Arial" charset="0"/>
              </a:rPr>
              <a:t>Что это за вещество?</a:t>
            </a:r>
            <a:endParaRPr lang="ru-RU" sz="8800" smtClean="0">
              <a:solidFill>
                <a:srgbClr val="00B0F0"/>
              </a:solidFill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mtClean="0">
              <a:solidFill>
                <a:srgbClr val="00B0F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200</a:t>
            </a:r>
          </a:p>
        </p:txBody>
      </p:sp>
      <p:sp>
        <p:nvSpPr>
          <p:cNvPr id="7987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F0"/>
                </a:solidFill>
              </a:rPr>
              <a:t>Глюкоза входит состав углеводов?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250</a:t>
            </a:r>
          </a:p>
        </p:txBody>
      </p:sp>
      <p:sp>
        <p:nvSpPr>
          <p:cNvPr id="80898" name="Содержимое 2"/>
          <p:cNvSpPr>
            <a:spLocks noGrp="1"/>
          </p:cNvSpPr>
          <p:nvPr>
            <p:ph sz="quarter" idx="1"/>
          </p:nvPr>
        </p:nvSpPr>
        <p:spPr>
          <a:xfrm>
            <a:off x="900113" y="1412875"/>
            <a:ext cx="7772400" cy="4572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F0"/>
                </a:solidFill>
              </a:rPr>
              <a:t>Какие вещества называют оксидами?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300</a:t>
            </a:r>
          </a:p>
        </p:txBody>
      </p:sp>
      <p:sp>
        <p:nvSpPr>
          <p:cNvPr id="8192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/>
              <a:t>	</a:t>
            </a:r>
            <a:r>
              <a:rPr lang="ru-RU" sz="4800" smtClean="0">
                <a:solidFill>
                  <a:srgbClr val="00B0F0"/>
                </a:solidFill>
              </a:rPr>
              <a:t>Какой русский ученый создал теорию строения органических веществ?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350</a:t>
            </a:r>
          </a:p>
        </p:txBody>
      </p:sp>
      <p:sp>
        <p:nvSpPr>
          <p:cNvPr id="8294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00B0F0"/>
                </a:solidFill>
              </a:rPr>
              <a:t>Как называется предельный углеводород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800" smtClean="0">
                <a:solidFill>
                  <a:srgbClr val="00B0F0"/>
                </a:solidFill>
              </a:rPr>
              <a:t>C</a:t>
            </a:r>
            <a:r>
              <a:rPr lang="en-US" sz="4800" baseline="-25000" smtClean="0">
                <a:solidFill>
                  <a:srgbClr val="00B0F0"/>
                </a:solidFill>
              </a:rPr>
              <a:t>5</a:t>
            </a:r>
            <a:r>
              <a:rPr lang="en-US" sz="4800" smtClean="0">
                <a:solidFill>
                  <a:srgbClr val="00B0F0"/>
                </a:solidFill>
              </a:rPr>
              <a:t>H</a:t>
            </a:r>
            <a:r>
              <a:rPr lang="en-US" sz="4800" baseline="-25000" smtClean="0">
                <a:solidFill>
                  <a:srgbClr val="00B0F0"/>
                </a:solidFill>
              </a:rPr>
              <a:t>12</a:t>
            </a:r>
            <a:endParaRPr lang="ru-RU" sz="4800" smtClean="0">
              <a:solidFill>
                <a:srgbClr val="00B0F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rgbClr val="92D050"/>
                </a:solidFill>
              </a:rPr>
              <a:t>Набор программ, управляющих оперативной памятью, процессором, внешними устройствами и файлами, ведущий диалог с пользователем называют…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400</a:t>
            </a:r>
          </a:p>
        </p:txBody>
      </p:sp>
      <p:sp>
        <p:nvSpPr>
          <p:cNvPr id="8397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F0"/>
                </a:solidFill>
              </a:rPr>
              <a:t>Охарактеризуйте физические свойства нефти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450</a:t>
            </a:r>
          </a:p>
        </p:txBody>
      </p:sp>
      <p:sp>
        <p:nvSpPr>
          <p:cNvPr id="8499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F0"/>
                </a:solidFill>
              </a:rPr>
              <a:t>Как нейтрализуют соляную кислоту?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Химия 500</a:t>
            </a:r>
          </a:p>
        </p:txBody>
      </p:sp>
      <p:sp>
        <p:nvSpPr>
          <p:cNvPr id="8601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B0F0"/>
                </a:solidFill>
              </a:rPr>
              <a:t>Назовите волокна искусственного происхождения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50</a:t>
            </a:r>
          </a:p>
        </p:txBody>
      </p:sp>
      <p:sp>
        <p:nvSpPr>
          <p:cNvPr id="8704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50"/>
                </a:solidFill>
              </a:rPr>
              <a:t>Как называется воздушная атмосфера земли?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100</a:t>
            </a:r>
            <a:endParaRPr lang="ru-RU" smtClean="0"/>
          </a:p>
        </p:txBody>
      </p:sp>
      <p:sp>
        <p:nvSpPr>
          <p:cNvPr id="8806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50"/>
                </a:solidFill>
              </a:rPr>
              <a:t>Что означает слово айсберг?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150</a:t>
            </a:r>
          </a:p>
        </p:txBody>
      </p:sp>
      <p:sp>
        <p:nvSpPr>
          <p:cNvPr id="8909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B050"/>
                </a:solidFill>
              </a:rPr>
              <a:t>Что называют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5400" smtClean="0"/>
              <a:t>«Черным золотом»?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200</a:t>
            </a:r>
          </a:p>
        </p:txBody>
      </p:sp>
      <p:sp>
        <p:nvSpPr>
          <p:cNvPr id="9011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B050"/>
                </a:solidFill>
              </a:rPr>
              <a:t>Угол, град</a:t>
            </a:r>
            <a:r>
              <a:rPr lang="ru-RU" sz="5400" b="1" smtClean="0">
                <a:solidFill>
                  <a:srgbClr val="00B050"/>
                </a:solidFill>
              </a:rPr>
              <a:t>у</a:t>
            </a:r>
            <a:r>
              <a:rPr lang="ru-RU" sz="5400" smtClean="0">
                <a:solidFill>
                  <a:srgbClr val="00B050"/>
                </a:solidFill>
              </a:rPr>
              <a:t>сная мера которого больше нуля, но меньше 90 градусов называется</a:t>
            </a:r>
            <a:r>
              <a:rPr lang="ru-RU" sz="5400" smtClean="0">
                <a:solidFill>
                  <a:srgbClr val="00B050"/>
                </a:solidFill>
                <a:latin typeface="Arial" charset="0"/>
              </a:rPr>
              <a:t>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250</a:t>
            </a:r>
          </a:p>
        </p:txBody>
      </p:sp>
      <p:sp>
        <p:nvSpPr>
          <p:cNvPr id="9113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50"/>
                </a:solidFill>
              </a:rPr>
              <a:t>При какой температуре кипит вода?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300</a:t>
            </a:r>
          </a:p>
        </p:txBody>
      </p:sp>
      <p:sp>
        <p:nvSpPr>
          <p:cNvPr id="9216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6600" smtClean="0">
                <a:solidFill>
                  <a:srgbClr val="00B050"/>
                </a:solidFill>
              </a:rPr>
              <a:t>Назовите два устройства вывода информации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350 </a:t>
            </a:r>
          </a:p>
        </p:txBody>
      </p:sp>
      <p:sp>
        <p:nvSpPr>
          <p:cNvPr id="9318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00B050"/>
                </a:solidFill>
              </a:rPr>
              <a:t>Как переводится слово </a:t>
            </a:r>
            <a:r>
              <a:rPr lang="en-US" sz="7200" smtClean="0">
                <a:solidFill>
                  <a:srgbClr val="00B050"/>
                </a:solidFill>
              </a:rPr>
              <a:t>Pasta</a:t>
            </a:r>
            <a:r>
              <a:rPr lang="ru-RU" sz="7200" smtClean="0">
                <a:solidFill>
                  <a:srgbClr val="00B050"/>
                </a:solidFill>
              </a:rPr>
              <a:t>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250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rgbClr val="92D050"/>
                </a:solidFill>
              </a:rPr>
              <a:t>            Прикладная программа, позволяющая создавать текстовые документы, редактировать их , просматривать  содержимое документа на экране, распечатывать документ, изменять формат документа называется…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400</a:t>
            </a:r>
          </a:p>
        </p:txBody>
      </p:sp>
      <p:sp>
        <p:nvSpPr>
          <p:cNvPr id="9421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00B050"/>
                </a:solidFill>
              </a:rPr>
              <a:t>Что легче воздуха?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450</a:t>
            </a:r>
          </a:p>
        </p:txBody>
      </p:sp>
      <p:sp>
        <p:nvSpPr>
          <p:cNvPr id="9523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00B050"/>
                </a:solidFill>
              </a:rPr>
              <a:t>Сколько лет нашей школе?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Общие вопросы 500</a:t>
            </a:r>
          </a:p>
        </p:txBody>
      </p:sp>
      <p:sp>
        <p:nvSpPr>
          <p:cNvPr id="9625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smtClean="0">
                <a:solidFill>
                  <a:srgbClr val="00B050"/>
                </a:solidFill>
              </a:rPr>
              <a:t>Чему равна площадь </a:t>
            </a:r>
            <a:r>
              <a:rPr lang="ru-RU" sz="7200" smtClean="0">
                <a:solidFill>
                  <a:srgbClr val="00B050"/>
                </a:solidFill>
                <a:latin typeface="Arial" charset="0"/>
              </a:rPr>
              <a:t>Франции?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300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92D050"/>
                </a:solidFill>
              </a:rPr>
              <a:t>Раздел внешней памяти почтового сервера, отведенный для абонента называется…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Информатика</a:t>
            </a:r>
            <a:r>
              <a:rPr lang="ru-RU" smtClean="0"/>
              <a:t> </a:t>
            </a:r>
            <a:r>
              <a:rPr lang="ru-RU" smtClean="0">
                <a:solidFill>
                  <a:srgbClr val="FF0000"/>
                </a:solidFill>
              </a:rPr>
              <a:t>350</a:t>
            </a:r>
          </a:p>
        </p:txBody>
      </p:sp>
      <p:pic>
        <p:nvPicPr>
          <p:cNvPr id="31746" name="Picture 2" descr="C:\Documents and Settings\Vladislav-teacher\Рабочий стол\NetworkTopol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714500"/>
            <a:ext cx="4276725" cy="4010025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000496" y="6215082"/>
            <a:ext cx="157163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3" action="ppaction://hlinksldjump"/>
              </a:rPr>
              <a:t>к вопросам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5357813" y="1857375"/>
            <a:ext cx="35004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92D050"/>
                </a:solidFill>
                <a:latin typeface="Cambria" pitchFamily="18" charset="0"/>
              </a:rPr>
              <a:t>Как называется данная сеть?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1363</TotalTime>
  <Words>682</Words>
  <Application>Microsoft Office PowerPoint</Application>
  <PresentationFormat>Экран (4:3)</PresentationFormat>
  <Paragraphs>236</Paragraphs>
  <Slides>72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72</vt:i4>
      </vt:variant>
    </vt:vector>
  </HeadingPairs>
  <TitlesOfParts>
    <vt:vector size="84" baseType="lpstr">
      <vt:lpstr>Arial</vt:lpstr>
      <vt:lpstr>Calibri</vt:lpstr>
      <vt:lpstr>Cambria</vt:lpstr>
      <vt:lpstr>Wingdings 2</vt:lpstr>
      <vt:lpstr>Times New Roman</vt:lpstr>
      <vt:lpstr>Wingdings</vt:lpstr>
      <vt:lpstr>Perpetua</vt:lpstr>
      <vt:lpstr>Справедливость</vt:lpstr>
      <vt:lpstr>Слои</vt:lpstr>
      <vt:lpstr>Справедливость</vt:lpstr>
      <vt:lpstr>Справедливость</vt:lpstr>
      <vt:lpstr>Слои</vt:lpstr>
      <vt:lpstr>Слайд 1</vt:lpstr>
      <vt:lpstr>Вопросы</vt:lpstr>
      <vt:lpstr>Информатика 50</vt:lpstr>
      <vt:lpstr>Информатика 100</vt:lpstr>
      <vt:lpstr>Информатика 150</vt:lpstr>
      <vt:lpstr>Информатика 200</vt:lpstr>
      <vt:lpstr>Информатика 250</vt:lpstr>
      <vt:lpstr>Информатика 300</vt:lpstr>
      <vt:lpstr>Информатика 350</vt:lpstr>
      <vt:lpstr>Информатика 400</vt:lpstr>
      <vt:lpstr>Информатика 450</vt:lpstr>
      <vt:lpstr>Информатика 500</vt:lpstr>
      <vt:lpstr>Математика 50</vt:lpstr>
      <vt:lpstr>Математика 100</vt:lpstr>
      <vt:lpstr>Математика 150</vt:lpstr>
      <vt:lpstr>Математика 200</vt:lpstr>
      <vt:lpstr>Математика 250</vt:lpstr>
      <vt:lpstr>Математика 300</vt:lpstr>
      <vt:lpstr>Математика 350</vt:lpstr>
      <vt:lpstr>Математика 400</vt:lpstr>
      <vt:lpstr>Математика 450</vt:lpstr>
      <vt:lpstr>Математика 500</vt:lpstr>
      <vt:lpstr>Физика 50</vt:lpstr>
      <vt:lpstr>Физика 100</vt:lpstr>
      <vt:lpstr>Физика 150</vt:lpstr>
      <vt:lpstr>Физика 200</vt:lpstr>
      <vt:lpstr>Физика 250</vt:lpstr>
      <vt:lpstr>Физика 300</vt:lpstr>
      <vt:lpstr>Физика 350</vt:lpstr>
      <vt:lpstr>Физика 400</vt:lpstr>
      <vt:lpstr>Физика 450</vt:lpstr>
      <vt:lpstr>Физика 500</vt:lpstr>
      <vt:lpstr>Биология 50</vt:lpstr>
      <vt:lpstr>Биология 100</vt:lpstr>
      <vt:lpstr>Биология 150</vt:lpstr>
      <vt:lpstr>Биология 200</vt:lpstr>
      <vt:lpstr>Биология 250</vt:lpstr>
      <vt:lpstr>Биология 300</vt:lpstr>
      <vt:lpstr>Биология 350</vt:lpstr>
      <vt:lpstr>Биология 400</vt:lpstr>
      <vt:lpstr>Биология 450</vt:lpstr>
      <vt:lpstr>Биология 500</vt:lpstr>
      <vt:lpstr>География 50</vt:lpstr>
      <vt:lpstr>География 100</vt:lpstr>
      <vt:lpstr>География 150</vt:lpstr>
      <vt:lpstr>География 200</vt:lpstr>
      <vt:lpstr>География 250</vt:lpstr>
      <vt:lpstr>География 300</vt:lpstr>
      <vt:lpstr>География 350</vt:lpstr>
      <vt:lpstr>География 400</vt:lpstr>
      <vt:lpstr>География 450</vt:lpstr>
      <vt:lpstr>География 500</vt:lpstr>
      <vt:lpstr>Химия 50</vt:lpstr>
      <vt:lpstr>Химия 100</vt:lpstr>
      <vt:lpstr>Химия 150</vt:lpstr>
      <vt:lpstr>Химия 200</vt:lpstr>
      <vt:lpstr>Химия 250</vt:lpstr>
      <vt:lpstr>Химия 300</vt:lpstr>
      <vt:lpstr>Химия 350</vt:lpstr>
      <vt:lpstr>Химия 400</vt:lpstr>
      <vt:lpstr>Химия 450</vt:lpstr>
      <vt:lpstr>Химия 500</vt:lpstr>
      <vt:lpstr>Общие вопросы 50</vt:lpstr>
      <vt:lpstr>Общие вопросы 100</vt:lpstr>
      <vt:lpstr>Общие вопросы 150</vt:lpstr>
      <vt:lpstr>Общие вопросы 200</vt:lpstr>
      <vt:lpstr>Общие вопросы 250</vt:lpstr>
      <vt:lpstr>Общие вопросы 300</vt:lpstr>
      <vt:lpstr>Общие вопросы 350 </vt:lpstr>
      <vt:lpstr>Общие вопросы 400</vt:lpstr>
      <vt:lpstr>Общие вопросы 450</vt:lpstr>
      <vt:lpstr>Общие вопросы 500</vt:lpstr>
    </vt:vector>
  </TitlesOfParts>
  <Company>АСОШ№2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</dc:title>
  <dc:creator>комп №7</dc:creator>
  <cp:lastModifiedBy>Elli 2.1 Full</cp:lastModifiedBy>
  <cp:revision>122</cp:revision>
  <dcterms:created xsi:type="dcterms:W3CDTF">2010-01-26T00:02:27Z</dcterms:created>
  <dcterms:modified xsi:type="dcterms:W3CDTF">2017-06-07T06:48:25Z</dcterms:modified>
</cp:coreProperties>
</file>