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57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21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60128" cy="6012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5101452-E40D-4D77-8654-545B45E5EFC2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36D103C-C9FD-40CA-AF0E-32B9F9EC8AF9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01452-E40D-4D77-8654-545B45E5EFC2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D103C-C9FD-40CA-AF0E-32B9F9EC8A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01452-E40D-4D77-8654-545B45E5EFC2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D103C-C9FD-40CA-AF0E-32B9F9EC8A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01452-E40D-4D77-8654-545B45E5EFC2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D103C-C9FD-40CA-AF0E-32B9F9EC8A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01452-E40D-4D77-8654-545B45E5EFC2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D103C-C9FD-40CA-AF0E-32B9F9EC8A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01452-E40D-4D77-8654-545B45E5EFC2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D103C-C9FD-40CA-AF0E-32B9F9EC8AF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01452-E40D-4D77-8654-545B45E5EFC2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D103C-C9FD-40CA-AF0E-32B9F9EC8A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01452-E40D-4D77-8654-545B45E5EFC2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D103C-C9FD-40CA-AF0E-32B9F9EC8A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01452-E40D-4D77-8654-545B45E5EFC2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D103C-C9FD-40CA-AF0E-32B9F9EC8A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01452-E40D-4D77-8654-545B45E5EFC2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D103C-C9FD-40CA-AF0E-32B9F9EC8AF9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01452-E40D-4D77-8654-545B45E5EFC2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D103C-C9FD-40CA-AF0E-32B9F9EC8A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5101452-E40D-4D77-8654-545B45E5EFC2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36D103C-C9FD-40CA-AF0E-32B9F9EC8AF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91616" y="2286568"/>
            <a:ext cx="4627584" cy="2484836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Задание 3 </a:t>
            </a:r>
            <a:r>
              <a:rPr lang="ru-RU" sz="4000" dirty="0">
                <a:solidFill>
                  <a:schemeClr val="accent5">
                    <a:lumMod val="50000"/>
                  </a:schemeClr>
                </a:solidFill>
              </a:rPr>
              <a:t>Нахождение части числа и числа по его части</a:t>
            </a:r>
            <a:endParaRPr lang="ru-RU" sz="4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52384" y="5112584"/>
            <a:ext cx="3309803" cy="1260629"/>
          </a:xfrm>
        </p:spPr>
        <p:txBody>
          <a:bodyPr>
            <a:normAutofit/>
          </a:bodyPr>
          <a:lstStyle/>
          <a:p>
            <a:r>
              <a:rPr lang="ru-RU" dirty="0" smtClean="0"/>
              <a:t>ВПР 6 класс</a:t>
            </a:r>
          </a:p>
          <a:p>
            <a:r>
              <a:rPr lang="ru-RU" dirty="0" smtClean="0"/>
              <a:t>Спирина О.Н.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784" y="302344"/>
            <a:ext cx="4078820" cy="3387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598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040" y="362472"/>
            <a:ext cx="8229600" cy="2164607"/>
          </a:xfrm>
        </p:spPr>
        <p:txBody>
          <a:bodyPr>
            <a:normAutofit fontScale="92500" lnSpcReduction="20000"/>
          </a:bodyPr>
          <a:lstStyle/>
          <a:p>
            <a:r>
              <a:rPr lang="ru-RU" sz="3600" dirty="0"/>
              <a:t>Задумали число. От этого числа отняли 313 и получили число, которое на 71 меньше половины задуманного числа. Найдите задуманное число.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543424" y="2406824"/>
                <a:ext cx="8177408" cy="38222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b="1" u="sng" dirty="0" smtClean="0">
                    <a:solidFill>
                      <a:schemeClr val="accent6">
                        <a:lumMod val="5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Решение</a:t>
                </a:r>
              </a:p>
              <a:p>
                <a:r>
                  <a:rPr lang="ru-RU" sz="32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Пусть х – задуманное число</a:t>
                </a:r>
              </a:p>
              <a:p>
                <a:r>
                  <a:rPr lang="ru-RU" sz="3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ru-RU" sz="32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(х – 313) –полученное число</a:t>
                </a:r>
              </a:p>
              <a:p>
                <a:r>
                  <a:rPr lang="ru-RU" sz="3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ru-RU" sz="32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</a:t>
                </a:r>
                <a14:m>
                  <m:oMath xmlns:m="http://schemas.openxmlformats.org/officeDocument/2006/math">
                    <m:r>
                      <a:rPr lang="ru-RU" sz="3200" b="0" i="0" smtClean="0">
                        <a:latin typeface="Cambria Math"/>
                        <a:ea typeface="Cambria Math" panose="02040503050406030204" pitchFamily="18" charset="0"/>
                      </a:rPr>
                      <m:t>      </m:t>
                    </m:r>
                    <m:f>
                      <m:fPr>
                        <m:ctrlPr>
                          <a:rPr lang="ru-RU" sz="32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latin typeface="Cambria Math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ru-RU" sz="3200" b="0" i="1" smtClean="0">
                        <a:latin typeface="Cambria Math"/>
                        <a:ea typeface="Cambria Math" panose="02040503050406030204" pitchFamily="18" charset="0"/>
                      </a:rPr>
                      <m:t>х</m:t>
                    </m:r>
                    <m:r>
                      <a:rPr lang="ru-RU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−половина числа</m:t>
                    </m:r>
                  </m:oMath>
                </a14:m>
                <a:endParaRPr lang="ru-RU" sz="3200" b="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ru-RU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Так как полученное число на 71 меньше</a:t>
                </a:r>
              </a:p>
              <a:p>
                <a:r>
                  <a:rPr lang="ru-RU" sz="2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п</a:t>
                </a:r>
                <a:r>
                  <a:rPr lang="ru-RU" sz="2800" b="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оловины задуманного, то составим уравнение:</a:t>
                </a:r>
              </a:p>
              <a:p>
                <a:pPr algn="ctr"/>
                <a:r>
                  <a:rPr lang="ru-RU" sz="32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х – 313</a:t>
                </a:r>
                <a:r>
                  <a:rPr lang="ru-RU" sz="3200" dirty="0" smtClean="0"/>
                  <a:t> </a:t>
                </a:r>
                <a:r>
                  <a:rPr lang="ru-RU" sz="3200" dirty="0" smtClean="0"/>
                  <a:t>=</a:t>
                </a:r>
                <a:r>
                  <a:rPr lang="ru-RU" sz="32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latin typeface="Cambria Math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ru-RU" sz="3200" b="0" i="1" smtClean="0">
                        <a:latin typeface="Cambria Math"/>
                        <a:ea typeface="Cambria Math" panose="02040503050406030204" pitchFamily="18" charset="0"/>
                      </a:rPr>
                      <m:t>х</m:t>
                    </m:r>
                  </m:oMath>
                </a14:m>
                <a:r>
                  <a:rPr lang="ru-RU" sz="3200" dirty="0" smtClean="0"/>
                  <a:t> </a:t>
                </a:r>
                <a:r>
                  <a:rPr lang="ru-RU" sz="3200" dirty="0" smtClean="0"/>
                  <a:t>- 71 </a:t>
                </a:r>
                <a:r>
                  <a:rPr lang="ru-RU" sz="3200" dirty="0" smtClean="0"/>
                  <a:t>            </a:t>
                </a:r>
                <a:endParaRPr lang="ru-RU" sz="3200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424" y="2406824"/>
                <a:ext cx="8177408" cy="3822200"/>
              </a:xfrm>
              <a:prstGeom prst="rect">
                <a:avLst/>
              </a:prstGeom>
              <a:blipFill rotWithShape="1">
                <a:blip r:embed="rId2"/>
                <a:stretch>
                  <a:fillRect l="-1863" t="-2073" b="-12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5712" y="1865672"/>
            <a:ext cx="2331961" cy="193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3749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040" y="663112"/>
            <a:ext cx="8229600" cy="2405120"/>
          </a:xfrm>
        </p:spPr>
        <p:txBody>
          <a:bodyPr>
            <a:normAutofit lnSpcReduction="10000"/>
          </a:bodyPr>
          <a:lstStyle/>
          <a:p>
            <a:r>
              <a:rPr lang="ru-RU" sz="3200" dirty="0"/>
              <a:t>В первый день турист прошёл три пятых всего пути, а во второй — оставшиеся 18 км. Сколько всего километров турист прошёл за два дня?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543424" y="2947976"/>
                <a:ext cx="7612020" cy="30398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b="1" u="sng" dirty="0" smtClean="0">
                    <a:solidFill>
                      <a:schemeClr val="accent6">
                        <a:lumMod val="5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Решение</a:t>
                </a:r>
              </a:p>
              <a:p>
                <a:r>
                  <a:rPr lang="ru-RU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Пусть х км– весь путь</a:t>
                </a:r>
              </a:p>
              <a:p>
                <a:r>
                  <a:rPr lang="ru-RU" sz="2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ru-RU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ru-RU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х км− </m:t>
                    </m:r>
                  </m:oMath>
                </a14:m>
                <a:r>
                  <a:rPr lang="ru-RU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прошел турист в первый день</a:t>
                </a:r>
              </a:p>
              <a:p>
                <a:r>
                  <a:rPr lang="ru-RU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Так как турист во второй день прошел 18 км, </a:t>
                </a:r>
              </a:p>
              <a:p>
                <a:r>
                  <a:rPr lang="ru-RU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то составим такое уравнение:</a:t>
                </a:r>
              </a:p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ru-RU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х</m:t>
                    </m:r>
                  </m:oMath>
                </a14:m>
                <a:r>
                  <a:rPr lang="ru-RU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+ 18 = х </a:t>
                </a:r>
                <a:endParaRPr lang="ru-RU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424" y="2947976"/>
                <a:ext cx="7612020" cy="3039807"/>
              </a:xfrm>
              <a:prstGeom prst="rect">
                <a:avLst/>
              </a:prstGeom>
              <a:blipFill rotWithShape="1">
                <a:blip r:embed="rId2"/>
                <a:stretch>
                  <a:fillRect l="-1601" t="-2008" r="-721" b="-140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6864" y="4992328"/>
            <a:ext cx="2044352" cy="1696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6348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363040" y="422601"/>
                <a:ext cx="8478048" cy="2765888"/>
              </a:xfrm>
            </p:spPr>
            <p:txBody>
              <a:bodyPr>
                <a:normAutofit/>
              </a:bodyPr>
              <a:lstStyle/>
              <a:p>
                <a:r>
                  <a:rPr lang="ru-RU" sz="3200" dirty="0" smtClean="0"/>
                  <a:t>За 2 часа автобус проезжает 110 километров. Автобус находился в пути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b="0" i="1" smtClean="0">
                            <a:latin typeface="Cambria Math"/>
                          </a:rPr>
                          <m:t>23</m:t>
                        </m:r>
                      </m:num>
                      <m:den>
                        <m:r>
                          <a:rPr lang="ru-RU" sz="3200" b="0" i="1" smtClean="0">
                            <a:latin typeface="Cambria Math"/>
                          </a:rPr>
                          <m:t>11</m:t>
                        </m:r>
                      </m:den>
                    </m:f>
                  </m:oMath>
                </a14:m>
                <a:r>
                  <a:rPr lang="ru-RU" sz="3200" dirty="0"/>
                  <a:t> часа. Сколько километров он проехал, если его скорость не менялась?</a:t>
                </a: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3040" y="422601"/>
                <a:ext cx="8478048" cy="2765888"/>
              </a:xfrm>
              <a:blipFill rotWithShape="1">
                <a:blip r:embed="rId2"/>
                <a:stretch>
                  <a:fillRect l="-144" t="-2863" b="-59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603552" y="3248616"/>
                <a:ext cx="7659341" cy="20004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b="1" u="sng" dirty="0" smtClean="0">
                    <a:solidFill>
                      <a:schemeClr val="accent6">
                        <a:lumMod val="5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Решение:</a:t>
                </a:r>
              </a:p>
              <a:p>
                <a:pPr marL="342900" indent="-342900">
                  <a:buAutoNum type="arabicParenR"/>
                </a:pPr>
                <a:r>
                  <a:rPr lang="ru-RU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110 : 2 = 55 (км) проезжает автобус за 1 час</a:t>
                </a:r>
              </a:p>
              <a:p>
                <a:pPr marL="342900" indent="-342900">
                  <a:buAutoNum type="arabicParenR"/>
                </a:pPr>
                <a:r>
                  <a:rPr lang="ru-RU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55</a:t>
                </a:r>
                <a14:m>
                  <m:oMath xmlns:m="http://schemas.openxmlformats.org/officeDocument/2006/math">
                    <m:r>
                      <a:rPr lang="ru-RU" sz="2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ru-RU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ru-RU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ru-RU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23</m:t>
                        </m:r>
                      </m:num>
                      <m:den>
                        <m:r>
                          <a:rPr lang="ru-RU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11</m:t>
                        </m:r>
                      </m:den>
                    </m:f>
                  </m:oMath>
                </a14:m>
                <a:r>
                  <a:rPr lang="ru-RU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latin typeface="Cambria Math"/>
                            <a:ea typeface="Cambria Math" panose="02040503050406030204" pitchFamily="18" charset="0"/>
                          </a:rPr>
                          <m:t>55 ∙</m:t>
                        </m:r>
                        <m:r>
                          <a:rPr lang="ru-RU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23</m:t>
                        </m:r>
                      </m:num>
                      <m:den>
                        <m:r>
                          <a:rPr lang="ru-RU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11</m:t>
                        </m:r>
                      </m:den>
                    </m:f>
                  </m:oMath>
                </a14:m>
                <a:r>
                  <a:rPr lang="ru-RU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=</a:t>
                </a:r>
                <a:r>
                  <a:rPr lang="ru-RU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5</a:t>
                </a:r>
                <a14:m>
                  <m:oMath xmlns:m="http://schemas.openxmlformats.org/officeDocument/2006/math">
                    <m:r>
                      <a:rPr lang="ru-RU" sz="2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ru-RU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ru-RU" sz="2800" b="0" i="1" smtClean="0">
                        <a:latin typeface="Cambria Math"/>
                        <a:ea typeface="Cambria Math" panose="02040503050406030204" pitchFamily="18" charset="0"/>
                      </a:rPr>
                      <m:t>23=115 (км)</m:t>
                    </m:r>
                  </m:oMath>
                </a14:m>
                <a:r>
                  <a:rPr lang="ru-RU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endParaRPr lang="ru-RU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ru-RU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Ответ 115 км проехал автобус</a:t>
                </a:r>
                <a:endParaRPr lang="ru-RU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552" y="3248616"/>
                <a:ext cx="7659341" cy="2000419"/>
              </a:xfrm>
              <a:prstGeom prst="rect">
                <a:avLst/>
              </a:prstGeom>
              <a:blipFill rotWithShape="1">
                <a:blip r:embed="rId3"/>
                <a:stretch>
                  <a:fillRect l="-1592" t="-3049" r="-796" b="-762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5328" y="4391048"/>
            <a:ext cx="2474913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29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2656" y="362472"/>
            <a:ext cx="7816640" cy="2405119"/>
          </a:xfrm>
        </p:spPr>
        <p:txBody>
          <a:bodyPr>
            <a:normAutofit/>
          </a:bodyPr>
          <a:lstStyle/>
          <a:p>
            <a:r>
              <a:rPr lang="ru-RU" sz="3200" dirty="0"/>
              <a:t>Если задуманное число умножить на три, то результат окажется на 345 больше половины задуманного числа. Найдите задуманное число</a:t>
            </a:r>
            <a:r>
              <a:rPr lang="ru-RU" sz="3200" dirty="0" smtClean="0"/>
              <a:t>.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5584" y="2527080"/>
            <a:ext cx="2474913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543424" y="2406824"/>
                <a:ext cx="8177408" cy="38222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b="1" u="sng" dirty="0" smtClean="0">
                    <a:solidFill>
                      <a:schemeClr val="accent6">
                        <a:lumMod val="5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Решение</a:t>
                </a:r>
              </a:p>
              <a:p>
                <a:r>
                  <a:rPr lang="ru-RU" sz="32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Пусть х – задуманное число</a:t>
                </a:r>
              </a:p>
              <a:p>
                <a:r>
                  <a:rPr lang="ru-RU" sz="3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ru-RU" sz="32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3х</a:t>
                </a:r>
              </a:p>
              <a:p>
                <a:r>
                  <a:rPr lang="ru-RU" sz="3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ru-RU" sz="32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latin typeface="Cambria Math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ru-RU" sz="3200" b="0" i="1" smtClean="0">
                        <a:latin typeface="Cambria Math"/>
                        <a:ea typeface="Cambria Math" panose="02040503050406030204" pitchFamily="18" charset="0"/>
                      </a:rPr>
                      <m:t>х</m:t>
                    </m:r>
                    <m:r>
                      <a:rPr lang="ru-RU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−половина числа</m:t>
                    </m:r>
                  </m:oMath>
                </a14:m>
                <a:endParaRPr lang="ru-RU" sz="3200" b="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ru-RU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Так как полученное число на 345 больше</a:t>
                </a:r>
              </a:p>
              <a:p>
                <a:r>
                  <a:rPr lang="ru-RU" sz="2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п</a:t>
                </a:r>
                <a:r>
                  <a:rPr lang="ru-RU" sz="2800" b="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оловины задуманного, то составим уравнение:</a:t>
                </a:r>
              </a:p>
              <a:p>
                <a:pPr algn="ctr"/>
                <a:r>
                  <a:rPr lang="ru-RU" sz="32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3х – 345</a:t>
                </a:r>
                <a:r>
                  <a:rPr lang="ru-RU" sz="3200" dirty="0" smtClean="0"/>
                  <a:t> </a:t>
                </a:r>
                <a:r>
                  <a:rPr lang="ru-RU" sz="3200" dirty="0" smtClean="0"/>
                  <a:t>=</a:t>
                </a:r>
                <a:r>
                  <a:rPr lang="ru-RU" sz="32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latin typeface="Cambria Math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ru-RU" sz="3200" b="0" i="1" smtClean="0">
                        <a:latin typeface="Cambria Math"/>
                        <a:ea typeface="Cambria Math" panose="02040503050406030204" pitchFamily="18" charset="0"/>
                      </a:rPr>
                      <m:t>х</m:t>
                    </m:r>
                  </m:oMath>
                </a14:m>
                <a:endParaRPr lang="ru-RU" sz="32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424" y="2406824"/>
                <a:ext cx="8177408" cy="3822200"/>
              </a:xfrm>
              <a:prstGeom prst="rect">
                <a:avLst/>
              </a:prstGeom>
              <a:blipFill rotWithShape="1">
                <a:blip r:embed="rId3"/>
                <a:stretch>
                  <a:fillRect l="-1863" t="-2073" b="-12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72793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2" y="2254"/>
            <a:ext cx="7024744" cy="1143000"/>
          </a:xfrm>
        </p:spPr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3552" y="1204264"/>
            <a:ext cx="7816640" cy="4689984"/>
          </a:xfrm>
        </p:spPr>
        <p:txBody>
          <a:bodyPr>
            <a:normAutofit fontScale="92500"/>
          </a:bodyPr>
          <a:lstStyle/>
          <a:p>
            <a:pPr marL="525780" indent="-457200">
              <a:buFont typeface="+mj-lt"/>
              <a:buAutoNum type="arabicPeriod"/>
            </a:pPr>
            <a:r>
              <a:rPr lang="ru-RU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Задумали число, которое на 20 больше, чем пятая часть этого задуманного числа. Найдите задуманное число</a:t>
            </a:r>
            <a:r>
              <a:rPr lang="ru-RU" sz="28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.</a:t>
            </a:r>
          </a:p>
          <a:p>
            <a:pPr marL="525780" indent="-457200">
              <a:buFont typeface="+mj-lt"/>
              <a:buAutoNum type="arabicPeriod"/>
            </a:pPr>
            <a:r>
              <a:rPr lang="ru-RU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Если от задуманного числа отнять 40, то получится число, которое в пять раз меньше этого задуманного числа. Найдите задуманное число</a:t>
            </a:r>
            <a:r>
              <a:rPr lang="ru-RU" sz="28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.</a:t>
            </a:r>
          </a:p>
          <a:p>
            <a:pPr marL="525780" indent="-457200">
              <a:buFont typeface="+mj-lt"/>
              <a:buAutoNum type="arabicPeriod"/>
            </a:pPr>
            <a:r>
              <a:rPr lang="ru-RU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Собрали 15 кг черешни и разложили в два ящика. В первый ящик поместилось три пятых всего количества собранной черешни. Сколько килограммов черешни во втором ящике?</a:t>
            </a:r>
            <a:endParaRPr lang="ru-RU" sz="28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448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37</TotalTime>
  <Words>341</Words>
  <Application>Microsoft Office PowerPoint</Application>
  <PresentationFormat>Экран (4:3)</PresentationFormat>
  <Paragraphs>35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Остин</vt:lpstr>
      <vt:lpstr>Задание 3 Нахождение части числа и числа по его части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задание: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Задание 3 Нахождение части числа и числа по его части</dc:title>
  <dc:creator>Usr</dc:creator>
  <cp:lastModifiedBy>Usr</cp:lastModifiedBy>
  <cp:revision>4</cp:revision>
  <dcterms:created xsi:type="dcterms:W3CDTF">2022-04-25T18:28:52Z</dcterms:created>
  <dcterms:modified xsi:type="dcterms:W3CDTF">2022-04-25T19:06:33Z</dcterms:modified>
</cp:coreProperties>
</file>