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4" r:id="rId4"/>
    <p:sldId id="280" r:id="rId5"/>
    <p:sldId id="264" r:id="rId6"/>
    <p:sldId id="287" r:id="rId7"/>
    <p:sldId id="266" r:id="rId8"/>
    <p:sldId id="269" r:id="rId9"/>
    <p:sldId id="268" r:id="rId10"/>
    <p:sldId id="28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Служебные части речи.  </a:t>
            </a:r>
            <a:br>
              <a:rPr lang="ru-RU" dirty="0" smtClean="0"/>
            </a:br>
            <a:r>
              <a:rPr lang="ru-RU" sz="5300" dirty="0" smtClean="0"/>
              <a:t>      </a:t>
            </a:r>
            <a:r>
              <a:rPr lang="ru-RU" sz="53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Предлог  как часть речи.</a:t>
            </a:r>
            <a:endParaRPr lang="ru-RU" sz="53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8" descr="Рисунок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209800"/>
            <a:ext cx="2486025" cy="309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5800" y="2514600"/>
            <a:ext cx="5486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Они неделимы и целы,</a:t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>Корней и приставок в них нет,</a:t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>Нельзя отыскать в них морфемы – </a:t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>И в этом их главный секрет!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По структуре: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Простыми</a:t>
            </a:r>
            <a:r>
              <a:rPr lang="ru-RU" dirty="0" smtClean="0"/>
              <a:t> являются предлоги, состоящие из одного слова: </a:t>
            </a:r>
            <a:r>
              <a:rPr lang="ru-RU" dirty="0" smtClean="0">
                <a:solidFill>
                  <a:srgbClr val="00B050"/>
                </a:solidFill>
              </a:rPr>
              <a:t>в , на, к , при, пред, через, благодаря…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Сложными </a:t>
            </a:r>
            <a:r>
              <a:rPr lang="ru-RU" dirty="0" smtClean="0"/>
              <a:t>являются предлоги, образованные соединением двух непроизводных предлогов</a:t>
            </a:r>
            <a:r>
              <a:rPr lang="ru-RU" dirty="0" smtClean="0">
                <a:solidFill>
                  <a:srgbClr val="00B050"/>
                </a:solidFill>
              </a:rPr>
              <a:t>: из-за, из-под…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Составными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являются предлоги, состоящие из нескольких слов</a:t>
            </a:r>
            <a:r>
              <a:rPr lang="ru-RU" dirty="0" smtClean="0">
                <a:solidFill>
                  <a:srgbClr val="00B050"/>
                </a:solidFill>
              </a:rPr>
              <a:t>: не смотря на, в отличие, в связи…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Спишите, вставляя пропущенные буквы. Подчеркните орфограммы и обозначьте условие её выбора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72000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sz="2800" u="sng" dirty="0" err="1" smtClean="0">
                <a:solidFill>
                  <a:srgbClr val="FF0000"/>
                </a:solidFill>
              </a:rPr>
              <a:t>Сп</a:t>
            </a:r>
            <a:r>
              <a:rPr lang="ru-RU" sz="2800" u="sng" dirty="0" smtClean="0">
                <a:solidFill>
                  <a:srgbClr val="FF0000"/>
                </a:solidFill>
              </a:rPr>
              <a:t>..</a:t>
            </a:r>
            <a:r>
              <a:rPr lang="ru-RU" sz="2800" u="sng" dirty="0" err="1" smtClean="0">
                <a:solidFill>
                  <a:srgbClr val="FF0000"/>
                </a:solidFill>
              </a:rPr>
              <a:t>шу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в школу, </a:t>
            </a:r>
            <a:r>
              <a:rPr lang="ru-RU" sz="2800" dirty="0" err="1" smtClean="0"/>
              <a:t>заг</a:t>
            </a:r>
            <a:r>
              <a:rPr lang="ru-RU" sz="2800" dirty="0" smtClean="0"/>
              <a:t>..</a:t>
            </a:r>
            <a:r>
              <a:rPr lang="ru-RU" sz="2800" dirty="0" err="1" smtClean="0"/>
              <a:t>реть</a:t>
            </a:r>
            <a:r>
              <a:rPr lang="ru-RU" sz="2800" dirty="0" smtClean="0"/>
              <a:t> на </a:t>
            </a:r>
            <a:r>
              <a:rPr lang="ru-RU" sz="2800" u="sng" dirty="0" smtClean="0">
                <a:solidFill>
                  <a:srgbClr val="FF0000"/>
                </a:solidFill>
              </a:rPr>
              <a:t>со..</a:t>
            </a:r>
            <a:r>
              <a:rPr lang="ru-RU" sz="2800" u="sng" dirty="0" err="1" smtClean="0">
                <a:solidFill>
                  <a:srgbClr val="FF0000"/>
                </a:solidFill>
              </a:rPr>
              <a:t>нце</a:t>
            </a:r>
            <a:r>
              <a:rPr lang="ru-RU" sz="2800" dirty="0" smtClean="0">
                <a:solidFill>
                  <a:srgbClr val="FF0000"/>
                </a:solidFill>
              </a:rPr>
              <a:t>, </a:t>
            </a:r>
            <a:r>
              <a:rPr lang="ru-RU" sz="2800" dirty="0" err="1" smtClean="0"/>
              <a:t>предл</a:t>
            </a:r>
            <a:r>
              <a:rPr lang="ru-RU" sz="2800" dirty="0" smtClean="0"/>
              <a:t>..жить </a:t>
            </a:r>
            <a:r>
              <a:rPr lang="ru-RU" sz="2800" dirty="0" err="1" smtClean="0"/>
              <a:t>помощ</a:t>
            </a:r>
            <a:r>
              <a:rPr lang="ru-RU" sz="2800" dirty="0" smtClean="0"/>
              <a:t>..,  </a:t>
            </a:r>
            <a:r>
              <a:rPr lang="ru-RU" sz="2800" dirty="0" err="1" smtClean="0"/>
              <a:t>вым</a:t>
            </a:r>
            <a:r>
              <a:rPr lang="ru-RU" sz="2800" dirty="0" smtClean="0"/>
              <a:t>..</a:t>
            </a:r>
            <a:r>
              <a:rPr lang="ru-RU" sz="2800" dirty="0" err="1" smtClean="0"/>
              <a:t>кнуть</a:t>
            </a:r>
            <a:r>
              <a:rPr lang="ru-RU" sz="2800" dirty="0" smtClean="0"/>
              <a:t> под дождем, </a:t>
            </a:r>
            <a:r>
              <a:rPr lang="ru-RU" sz="2800" u="sng" dirty="0" smtClean="0">
                <a:solidFill>
                  <a:srgbClr val="FF0000"/>
                </a:solidFill>
              </a:rPr>
              <a:t>цветущее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р..</a:t>
            </a:r>
            <a:r>
              <a:rPr lang="ru-RU" sz="2800" dirty="0" err="1" smtClean="0"/>
              <a:t>стение</a:t>
            </a:r>
            <a:r>
              <a:rPr lang="ru-RU" sz="2800" dirty="0" smtClean="0"/>
              <a:t>, </a:t>
            </a:r>
            <a:r>
              <a:rPr lang="ru-RU" sz="2800" dirty="0" err="1" smtClean="0"/>
              <a:t>прот</a:t>
            </a:r>
            <a:r>
              <a:rPr lang="ru-RU" sz="2800" dirty="0" smtClean="0"/>
              <a:t>..рать пыль, об..</a:t>
            </a:r>
            <a:r>
              <a:rPr lang="ru-RU" sz="2800" dirty="0" err="1" smtClean="0"/>
              <a:t>грать</a:t>
            </a:r>
            <a:r>
              <a:rPr lang="ru-RU" sz="2800" dirty="0" smtClean="0"/>
              <a:t> в шахматы, </a:t>
            </a:r>
            <a:r>
              <a:rPr lang="ru-RU" sz="2800" dirty="0" err="1" smtClean="0"/>
              <a:t>подск</a:t>
            </a:r>
            <a:r>
              <a:rPr lang="ru-RU" sz="2800" dirty="0" smtClean="0"/>
              <a:t>..</a:t>
            </a:r>
            <a:r>
              <a:rPr lang="ru-RU" sz="2800" dirty="0" err="1" smtClean="0"/>
              <a:t>чить</a:t>
            </a:r>
            <a:r>
              <a:rPr lang="ru-RU" sz="2800" dirty="0" smtClean="0"/>
              <a:t> от неожиданности</a:t>
            </a:r>
            <a:r>
              <a:rPr lang="ru-RU" sz="2800" u="sng" dirty="0" smtClean="0"/>
              <a:t>, </a:t>
            </a:r>
            <a:r>
              <a:rPr lang="ru-RU" sz="2800" u="sng" dirty="0" smtClean="0">
                <a:solidFill>
                  <a:srgbClr val="FF0000"/>
                </a:solidFill>
              </a:rPr>
              <a:t>пр..школьный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участок, </a:t>
            </a:r>
            <a:r>
              <a:rPr lang="ru-RU" sz="2800" dirty="0" err="1" smtClean="0"/>
              <a:t>соломен</a:t>
            </a:r>
            <a:r>
              <a:rPr lang="ru-RU" sz="2800" dirty="0" smtClean="0"/>
              <a:t>(</a:t>
            </a:r>
            <a:r>
              <a:rPr lang="ru-RU" sz="2800" dirty="0" err="1" smtClean="0"/>
              <a:t>нн</a:t>
            </a:r>
            <a:r>
              <a:rPr lang="ru-RU" sz="2800" dirty="0" smtClean="0"/>
              <a:t>)</a:t>
            </a:r>
            <a:r>
              <a:rPr lang="ru-RU" sz="2800" dirty="0" err="1" smtClean="0"/>
              <a:t>ая</a:t>
            </a:r>
            <a:r>
              <a:rPr lang="ru-RU" sz="2800" dirty="0" smtClean="0"/>
              <a:t> шляпа,</a:t>
            </a:r>
            <a:r>
              <a:rPr lang="ru-RU" sz="2800" u="sng" dirty="0" smtClean="0"/>
              <a:t> </a:t>
            </a:r>
            <a:r>
              <a:rPr lang="ru-RU" sz="2800" u="sng" dirty="0" smtClean="0">
                <a:solidFill>
                  <a:srgbClr val="FF0000"/>
                </a:solidFill>
              </a:rPr>
              <a:t>две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св..</a:t>
            </a:r>
            <a:r>
              <a:rPr lang="ru-RU" sz="2800" dirty="0" err="1" smtClean="0"/>
              <a:t>чи</a:t>
            </a:r>
            <a:r>
              <a:rPr lang="ru-RU" sz="2800" dirty="0" smtClean="0"/>
              <a:t>, научно(популярная ) передача,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u="sng" dirty="0" smtClean="0">
                <a:solidFill>
                  <a:srgbClr val="FF0000"/>
                </a:solidFill>
              </a:rPr>
              <a:t>я </a:t>
            </a:r>
            <a:r>
              <a:rPr lang="ru-RU" sz="2800" dirty="0" smtClean="0"/>
              <a:t>рас(</a:t>
            </a:r>
            <a:r>
              <a:rPr lang="ru-RU" sz="2800" dirty="0" err="1" smtClean="0"/>
              <a:t>сс</a:t>
            </a:r>
            <a:r>
              <a:rPr lang="ru-RU" sz="2800" dirty="0" smtClean="0"/>
              <a:t>)</a:t>
            </a:r>
            <a:r>
              <a:rPr lang="ru-RU" sz="2800" dirty="0" err="1" smtClean="0"/>
              <a:t>ердилась</a:t>
            </a:r>
            <a:r>
              <a:rPr lang="ru-RU" sz="2800" dirty="0" smtClean="0"/>
              <a:t>, с(</a:t>
            </a:r>
            <a:r>
              <a:rPr lang="ru-RU" sz="2800" dirty="0" err="1" smtClean="0"/>
              <a:t>ъ</a:t>
            </a:r>
            <a:r>
              <a:rPr lang="ru-RU" sz="2800" dirty="0" smtClean="0"/>
              <a:t>/</a:t>
            </a:r>
            <a:r>
              <a:rPr lang="ru-RU" sz="2800" dirty="0" err="1" smtClean="0"/>
              <a:t>ь</a:t>
            </a:r>
            <a:r>
              <a:rPr lang="ru-RU" sz="2800" dirty="0" smtClean="0"/>
              <a:t>)есть пол(яблока), как в воду гл..дел, пр..интересный рас(</a:t>
            </a:r>
            <a:r>
              <a:rPr lang="ru-RU" sz="2800" dirty="0" err="1" smtClean="0"/>
              <a:t>сс</a:t>
            </a:r>
            <a:r>
              <a:rPr lang="ru-RU" sz="2800" dirty="0" smtClean="0"/>
              <a:t>)</a:t>
            </a:r>
            <a:r>
              <a:rPr lang="ru-RU" sz="2800" dirty="0" err="1" smtClean="0"/>
              <a:t>каз</a:t>
            </a:r>
            <a:r>
              <a:rPr lang="ru-RU" sz="2800" dirty="0" smtClean="0"/>
              <a:t>, </a:t>
            </a:r>
            <a:r>
              <a:rPr lang="ru-RU" sz="2800" dirty="0" err="1" smtClean="0"/>
              <a:t>кле</a:t>
            </a:r>
            <a:r>
              <a:rPr lang="ru-RU" sz="2800" dirty="0" smtClean="0"/>
              <a:t>..</a:t>
            </a:r>
            <a:r>
              <a:rPr lang="ru-RU" sz="2800" dirty="0" err="1" smtClean="0"/>
              <a:t>щий</a:t>
            </a:r>
            <a:r>
              <a:rPr lang="ru-RU" sz="2800" dirty="0" smtClean="0"/>
              <a:t> карандаш, зам..</a:t>
            </a:r>
            <a:r>
              <a:rPr lang="ru-RU" sz="2800" dirty="0" err="1" smtClean="0"/>
              <a:t>реть</a:t>
            </a:r>
            <a:r>
              <a:rPr lang="ru-RU" sz="2800" dirty="0" smtClean="0"/>
              <a:t> от восторга, пройти через чащу, </a:t>
            </a:r>
            <a:r>
              <a:rPr lang="ru-RU" sz="2800" u="sng" dirty="0" err="1" smtClean="0">
                <a:solidFill>
                  <a:srgbClr val="FF0000"/>
                </a:solidFill>
              </a:rPr>
              <a:t>усевш</a:t>
            </a:r>
            <a:r>
              <a:rPr lang="ru-RU" sz="2800" u="sng" dirty="0" smtClean="0">
                <a:solidFill>
                  <a:srgbClr val="FF0000"/>
                </a:solidFill>
              </a:rPr>
              <a:t>..</a:t>
            </a:r>
            <a:r>
              <a:rPr lang="ru-RU" sz="2800" u="sng" dirty="0" err="1" smtClean="0">
                <a:solidFill>
                  <a:srgbClr val="FF0000"/>
                </a:solidFill>
              </a:rPr>
              <a:t>сь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под  дер..</a:t>
            </a:r>
            <a:r>
              <a:rPr lang="ru-RU" sz="2800" dirty="0" err="1" smtClean="0"/>
              <a:t>вом</a:t>
            </a:r>
            <a:r>
              <a:rPr lang="ru-RU" sz="2800" dirty="0" smtClean="0"/>
              <a:t>, </a:t>
            </a:r>
            <a:r>
              <a:rPr lang="ru-RU" sz="2800" u="sng" dirty="0" err="1" smtClean="0">
                <a:solidFill>
                  <a:srgbClr val="FF0000"/>
                </a:solidFill>
              </a:rPr>
              <a:t>выс</a:t>
            </a:r>
            <a:r>
              <a:rPr lang="ru-RU" sz="2800" u="sng" dirty="0" smtClean="0">
                <a:solidFill>
                  <a:srgbClr val="FF0000"/>
                </a:solidFill>
              </a:rPr>
              <a:t>..ко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над </a:t>
            </a:r>
            <a:r>
              <a:rPr lang="ru-RU" sz="2800" dirty="0" err="1" smtClean="0"/>
              <a:t>з</a:t>
            </a:r>
            <a:r>
              <a:rPr lang="ru-RU" sz="2800" dirty="0" smtClean="0"/>
              <a:t>..млей, (не)</a:t>
            </a:r>
            <a:r>
              <a:rPr lang="ru-RU" sz="2800" dirty="0" err="1" smtClean="0"/>
              <a:t>брежность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  Части речи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70000" lnSpcReduction="20000"/>
          </a:bodyPr>
          <a:lstStyle/>
          <a:p>
            <a:pPr fontAlgn="ctr">
              <a:buNone/>
            </a:pPr>
            <a:r>
              <a:rPr lang="ru-RU" dirty="0" smtClean="0"/>
              <a:t>              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                       </a:t>
            </a:r>
            <a:r>
              <a:rPr lang="ru-RU" sz="3800" dirty="0" smtClean="0">
                <a:solidFill>
                  <a:srgbClr val="00B0F0"/>
                </a:solidFill>
              </a:rPr>
              <a:t>Самостоятельные части речи</a:t>
            </a:r>
          </a:p>
          <a:p>
            <a:pPr>
              <a:buNone/>
            </a:pPr>
            <a:r>
              <a:rPr lang="ru-RU" dirty="0" smtClean="0"/>
              <a:t>                                             </a:t>
            </a:r>
            <a:r>
              <a:rPr lang="ru-RU" dirty="0" smtClean="0">
                <a:solidFill>
                  <a:srgbClr val="00B050"/>
                </a:solidFill>
              </a:rPr>
              <a:t>    Имя существительное</a:t>
            </a:r>
          </a:p>
          <a:p>
            <a:pPr font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                   Имя прилагательное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                   Имя числительное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    Глагол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Причастие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                       Деепричастие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   Наречие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Местоимение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sz="3400" dirty="0" smtClean="0">
                <a:solidFill>
                  <a:srgbClr val="00B0F0"/>
                </a:solidFill>
              </a:rPr>
              <a:t>Служебные части речи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</a:t>
            </a:r>
            <a:r>
              <a:rPr lang="ru-RU" dirty="0" smtClean="0">
                <a:solidFill>
                  <a:srgbClr val="00B050"/>
                </a:solidFill>
              </a:rPr>
              <a:t>Предлог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        Союз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     Частица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                                        </a:t>
            </a:r>
            <a:r>
              <a:rPr lang="ru-RU" sz="3400" dirty="0" smtClean="0">
                <a:solidFill>
                  <a:srgbClr val="00B0F0"/>
                </a:solidFill>
              </a:rPr>
              <a:t>Особая часть речи</a:t>
            </a:r>
          </a:p>
          <a:p>
            <a:pPr>
              <a:buNone/>
            </a:pPr>
            <a:r>
              <a:rPr lang="ru-RU" dirty="0" smtClean="0"/>
              <a:t>                                                         </a:t>
            </a:r>
            <a:r>
              <a:rPr lang="ru-RU" dirty="0" smtClean="0">
                <a:solidFill>
                  <a:srgbClr val="00B050"/>
                </a:solidFill>
              </a:rPr>
              <a:t>междометие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 Различия между самостоятельными и служебными частями речи</a:t>
            </a:r>
            <a:r>
              <a:rPr lang="ru-RU" sz="2800" b="1" dirty="0" smtClean="0"/>
              <a:t>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/>
              <a:t>Самостоятельные </a:t>
            </a:r>
            <a:r>
              <a:rPr lang="ru-RU" u="sng" dirty="0" smtClean="0"/>
              <a:t>части речи:</a:t>
            </a:r>
          </a:p>
          <a:p>
            <a:r>
              <a:rPr lang="ru-RU" dirty="0" smtClean="0"/>
              <a:t>- можно задать вопрос;</a:t>
            </a:r>
          </a:p>
          <a:p>
            <a:r>
              <a:rPr lang="ru-RU" dirty="0" smtClean="0"/>
              <a:t>- являются членами предложения;</a:t>
            </a:r>
          </a:p>
          <a:p>
            <a:r>
              <a:rPr lang="ru-RU" dirty="0" smtClean="0"/>
              <a:t>- между непроизводным предлогом и самостоятельной частью речи можно вставить слово (например, </a:t>
            </a:r>
            <a:r>
              <a:rPr lang="ru-RU" i="1" dirty="0" smtClean="0"/>
              <a:t>на </a:t>
            </a:r>
            <a:r>
              <a:rPr lang="ru-RU" i="1" u="sng" dirty="0" smtClean="0"/>
              <a:t>это </a:t>
            </a:r>
            <a:r>
              <a:rPr lang="ru-RU" i="1" dirty="0" smtClean="0"/>
              <a:t>подобие).</a:t>
            </a:r>
          </a:p>
          <a:p>
            <a:r>
              <a:rPr lang="ru-RU" u="sng" dirty="0" smtClean="0"/>
              <a:t>Служебные части речи:</a:t>
            </a:r>
          </a:p>
          <a:p>
            <a:r>
              <a:rPr lang="ru-RU" dirty="0" smtClean="0"/>
              <a:t>-нельзя задать вопрос;</a:t>
            </a:r>
          </a:p>
          <a:p>
            <a:r>
              <a:rPr lang="ru-RU" dirty="0" smtClean="0"/>
              <a:t>- нельзя вставить слово;</a:t>
            </a:r>
          </a:p>
          <a:p>
            <a:r>
              <a:rPr lang="ru-RU" dirty="0" smtClean="0"/>
              <a:t>-можно заменить другим предлогом (синонимом);</a:t>
            </a:r>
          </a:p>
          <a:p>
            <a:r>
              <a:rPr lang="ru-RU" dirty="0" smtClean="0"/>
              <a:t>- не являются членом предложения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638800"/>
          </a:xfrm>
        </p:spPr>
        <p:txBody>
          <a:bodyPr>
            <a:normAutofit fontScale="92500"/>
          </a:bodyPr>
          <a:lstStyle/>
          <a:p>
            <a:r>
              <a:rPr lang="ru-RU" sz="4000" b="1" dirty="0" smtClean="0"/>
              <a:t>Предлог</a:t>
            </a:r>
            <a:r>
              <a:rPr lang="ru-RU" sz="4000" dirty="0" smtClean="0">
                <a:solidFill>
                  <a:srgbClr val="00B050"/>
                </a:solidFill>
              </a:rPr>
              <a:t>- </a:t>
            </a:r>
            <a:r>
              <a:rPr lang="ru-RU" sz="4000" dirty="0" smtClean="0">
                <a:solidFill>
                  <a:srgbClr val="00B050"/>
                </a:solidFill>
              </a:rPr>
              <a:t>служебная часть речи, которая выражает </a:t>
            </a:r>
            <a:r>
              <a:rPr lang="ru-RU" sz="4000" b="1" dirty="0" smtClean="0"/>
              <a:t>зависимость </a:t>
            </a:r>
            <a:r>
              <a:rPr lang="ru-RU" sz="4000" b="1" dirty="0" smtClean="0"/>
              <a:t>одних слов от </a:t>
            </a:r>
            <a:r>
              <a:rPr lang="ru-RU" sz="4000" b="1" dirty="0" smtClean="0"/>
              <a:t>других слов </a:t>
            </a:r>
            <a:r>
              <a:rPr lang="ru-RU" sz="4000" dirty="0" smtClean="0">
                <a:solidFill>
                  <a:srgbClr val="00B050"/>
                </a:solidFill>
              </a:rPr>
              <a:t>в словосочетании и в предложении.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Предлоги </a:t>
            </a:r>
            <a:r>
              <a:rPr lang="ru-RU" sz="4000" b="1" dirty="0" smtClean="0"/>
              <a:t>не изменяются </a:t>
            </a:r>
            <a:r>
              <a:rPr lang="ru-RU" sz="4000" dirty="0" smtClean="0">
                <a:solidFill>
                  <a:srgbClr val="00B050"/>
                </a:solidFill>
              </a:rPr>
              <a:t>и </a:t>
            </a:r>
            <a:r>
              <a:rPr lang="ru-RU" sz="4000" i="1" dirty="0" smtClean="0">
                <a:solidFill>
                  <a:srgbClr val="00B050"/>
                </a:solidFill>
              </a:rPr>
              <a:t>не являются членами предложения</a:t>
            </a:r>
            <a:r>
              <a:rPr lang="ru-RU" sz="4000" i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Предлоги бывают </a:t>
            </a:r>
            <a:r>
              <a:rPr lang="ru-RU" sz="4000" b="1" dirty="0" smtClean="0"/>
              <a:t>простые</a:t>
            </a:r>
            <a:r>
              <a:rPr lang="ru-RU" sz="4000" b="1" dirty="0" smtClean="0">
                <a:solidFill>
                  <a:srgbClr val="00B050"/>
                </a:solidFill>
              </a:rPr>
              <a:t> </a:t>
            </a:r>
            <a:r>
              <a:rPr lang="ru-RU" sz="4000" dirty="0" smtClean="0">
                <a:solidFill>
                  <a:srgbClr val="00B050"/>
                </a:solidFill>
              </a:rPr>
              <a:t>и </a:t>
            </a:r>
            <a:r>
              <a:rPr lang="ru-RU" sz="4000" b="1" dirty="0" smtClean="0"/>
              <a:t>составные</a:t>
            </a:r>
            <a:r>
              <a:rPr lang="ru-RU" sz="4000" dirty="0" smtClean="0"/>
              <a:t>, </a:t>
            </a:r>
            <a:r>
              <a:rPr lang="ru-RU" sz="4000" b="1" dirty="0" smtClean="0"/>
              <a:t>производные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B050"/>
                </a:solidFill>
              </a:rPr>
              <a:t>и </a:t>
            </a:r>
            <a:r>
              <a:rPr lang="ru-RU" sz="4000" b="1" dirty="0" smtClean="0"/>
              <a:t>непроизводные</a:t>
            </a:r>
            <a:endParaRPr lang="ru-RU" sz="40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Предлоги выражают различные отношения: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</a:t>
            </a:r>
            <a:r>
              <a:rPr lang="ru-RU" dirty="0" smtClean="0">
                <a:solidFill>
                  <a:srgbClr val="00B050"/>
                </a:solidFill>
              </a:rPr>
              <a:t>Пространственные: </a:t>
            </a:r>
            <a:r>
              <a:rPr lang="ru-RU" dirty="0" smtClean="0">
                <a:solidFill>
                  <a:srgbClr val="00B0F0"/>
                </a:solidFill>
              </a:rPr>
              <a:t>работает на заводе, живет в деревне;</a:t>
            </a:r>
          </a:p>
          <a:p>
            <a:endParaRPr lang="ru-RU" dirty="0" smtClean="0"/>
          </a:p>
          <a:p>
            <a:r>
              <a:rPr lang="ru-RU" dirty="0" smtClean="0"/>
              <a:t>2.</a:t>
            </a:r>
            <a:r>
              <a:rPr lang="ru-RU" dirty="0" smtClean="0">
                <a:solidFill>
                  <a:srgbClr val="00B050"/>
                </a:solidFill>
              </a:rPr>
              <a:t>Временные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00B0F0"/>
                </a:solidFill>
              </a:rPr>
              <a:t>заморозки по утрам, отдыхали на каникулах;</a:t>
            </a:r>
          </a:p>
          <a:p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>
                <a:solidFill>
                  <a:srgbClr val="00B050"/>
                </a:solidFill>
              </a:rPr>
              <a:t>.Причинные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00B0F0"/>
                </a:solidFill>
              </a:rPr>
              <a:t>ошибка по невнимательности, пропустил из-за болезни;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4. Целевые:</a:t>
            </a:r>
            <a:r>
              <a:rPr lang="ru-RU" dirty="0" smtClean="0">
                <a:solidFill>
                  <a:srgbClr val="0070C0"/>
                </a:solidFill>
              </a:rPr>
              <a:t> пригласить в гости, купить для работы, поехать ради друга;</a:t>
            </a:r>
            <a:endParaRPr lang="ru-RU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5. Меры и степени: </a:t>
            </a:r>
            <a:r>
              <a:rPr lang="ru-RU" dirty="0" smtClean="0">
                <a:solidFill>
                  <a:srgbClr val="0070C0"/>
                </a:solidFill>
              </a:rPr>
              <a:t>наполнить до краев, окунуться с головой, поехать ради друга;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6. Объектные: </a:t>
            </a:r>
            <a:r>
              <a:rPr lang="ru-RU" dirty="0" smtClean="0">
                <a:solidFill>
                  <a:srgbClr val="0070C0"/>
                </a:solidFill>
              </a:rPr>
              <a:t>думать о друге, помнить про лекцию, скучать по родителям.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происхождению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43484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Производные 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в, к, над, от, для, за, до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   и другие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Непроизводные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Вдоль, ввиду,  в целях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и другие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Непроизводные предлоги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Возникли очень давно, поэтому в настоящее время не соотносятся с какими-либо знаменательными словами: </a:t>
            </a:r>
            <a:r>
              <a:rPr lang="ru-RU" dirty="0" smtClean="0">
                <a:solidFill>
                  <a:srgbClr val="C00000"/>
                </a:solidFill>
              </a:rPr>
              <a:t>из, от, с, у, к, на, за, от, через, при, над…</a:t>
            </a:r>
          </a:p>
          <a:p>
            <a:endParaRPr lang="ru-RU" dirty="0" smtClean="0"/>
          </a:p>
          <a:p>
            <a:r>
              <a:rPr lang="ru-RU" dirty="0" smtClean="0"/>
              <a:t> Большинство непроизводных предлогов многозначны и омонимичны приставкам: </a:t>
            </a:r>
            <a:r>
              <a:rPr lang="ru-RU" dirty="0" err="1" smtClean="0">
                <a:solidFill>
                  <a:srgbClr val="C00000"/>
                </a:solidFill>
              </a:rPr>
              <a:t>заехать-за</a:t>
            </a:r>
            <a:r>
              <a:rPr lang="ru-RU" dirty="0" smtClean="0">
                <a:solidFill>
                  <a:srgbClr val="C00000"/>
                </a:solidFill>
              </a:rPr>
              <a:t> лесом, отъехать, от леса, съехать- с горы…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Производные  предлоги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Образовались в более позднее время от слов других частей речи и разделяются на </a:t>
            </a:r>
            <a:r>
              <a:rPr lang="ru-RU" dirty="0" smtClean="0">
                <a:solidFill>
                  <a:srgbClr val="C00000"/>
                </a:solidFill>
              </a:rPr>
              <a:t>наречные, отыменные </a:t>
            </a:r>
            <a:r>
              <a:rPr lang="ru-RU" dirty="0" smtClean="0"/>
              <a:t>и</a:t>
            </a:r>
            <a:r>
              <a:rPr lang="ru-RU" dirty="0" smtClean="0">
                <a:solidFill>
                  <a:srgbClr val="C00000"/>
                </a:solidFill>
              </a:rPr>
              <a:t> глагольные</a:t>
            </a:r>
            <a:r>
              <a:rPr lang="ru-RU" dirty="0" smtClean="0"/>
              <a:t> предлоги.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НАРЕЧНЫЕ </a:t>
            </a:r>
            <a:r>
              <a:rPr lang="ru-RU" dirty="0" smtClean="0"/>
              <a:t>предлоги в основном выражают пространственные и временные отношения и употребляются обычно с родительным падежом,  например:</a:t>
            </a:r>
            <a:r>
              <a:rPr lang="ru-RU" dirty="0" smtClean="0">
                <a:solidFill>
                  <a:srgbClr val="00B050"/>
                </a:solidFill>
              </a:rPr>
              <a:t> возле дома, около реки, вокруг города…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ОТЫМЕННЫЕ </a:t>
            </a:r>
            <a:r>
              <a:rPr lang="ru-RU" dirty="0" smtClean="0"/>
              <a:t>предлоги образовались из различных падежных форм имен существительных и выражают объектные и некоторые обстоятельственные отношения; употребляются обычно с родительным падежом, например:</a:t>
            </a:r>
            <a:r>
              <a:rPr lang="ru-RU" dirty="0" smtClean="0">
                <a:solidFill>
                  <a:srgbClr val="00B050"/>
                </a:solidFill>
              </a:rPr>
              <a:t> насчет работы,  ввиду обвала, в течение урока…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ГЛАГОЛЬНЫЕ</a:t>
            </a:r>
            <a:r>
              <a:rPr lang="ru-RU" dirty="0" smtClean="0"/>
              <a:t> предлоги произошли от деепричастий и выражают различные обстоятельственные отношения(причинные, временные, уступительные и др.), например: </a:t>
            </a:r>
            <a:r>
              <a:rPr lang="ru-RU" dirty="0" smtClean="0">
                <a:solidFill>
                  <a:srgbClr val="00B050"/>
                </a:solidFill>
              </a:rPr>
              <a:t>спустя неделю, несмотря на болезнь, благодаря заботам…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7">
      <a:dk1>
        <a:sysClr val="windowText" lastClr="000000"/>
      </a:dk1>
      <a:lt1>
        <a:srgbClr val="C6D9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674</TotalTime>
  <Words>639</Words>
  <Application>Microsoft Office PowerPoint</Application>
  <PresentationFormat>Экран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Служебные части речи.         Предлог  как часть речи.</vt:lpstr>
      <vt:lpstr>Спишите, вставляя пропущенные буквы. Подчеркните орфограммы и обозначьте условие её выбора</vt:lpstr>
      <vt:lpstr>                  Части речи</vt:lpstr>
      <vt:lpstr> Различия между самостоятельными и служебными частями речи:</vt:lpstr>
      <vt:lpstr>Слайд 5</vt:lpstr>
      <vt:lpstr>Предлоги выражают различные отношения:</vt:lpstr>
      <vt:lpstr>По происхождению </vt:lpstr>
      <vt:lpstr>Непроизводные предлоги</vt:lpstr>
      <vt:lpstr>Производные  предлоги</vt:lpstr>
      <vt:lpstr>       По структуре: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Служебные части речи.         Предлог  как часть речи.</dc:title>
  <dc:creator>Кристина</dc:creator>
  <cp:lastModifiedBy>Lenovo</cp:lastModifiedBy>
  <cp:revision>62</cp:revision>
  <dcterms:modified xsi:type="dcterms:W3CDTF">2022-01-31T15:18:55Z</dcterms:modified>
</cp:coreProperties>
</file>