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6" r:id="rId1"/>
  </p:sldMasterIdLst>
  <p:sldIdLst>
    <p:sldId id="293" r:id="rId2"/>
    <p:sldId id="256" r:id="rId3"/>
    <p:sldId id="272" r:id="rId4"/>
    <p:sldId id="273" r:id="rId5"/>
    <p:sldId id="274" r:id="rId6"/>
    <p:sldId id="276" r:id="rId7"/>
    <p:sldId id="275" r:id="rId8"/>
    <p:sldId id="277" r:id="rId9"/>
    <p:sldId id="278" r:id="rId10"/>
    <p:sldId id="279" r:id="rId11"/>
    <p:sldId id="280" r:id="rId12"/>
    <p:sldId id="281" r:id="rId13"/>
    <p:sldId id="282" r:id="rId14"/>
    <p:sldId id="284" r:id="rId15"/>
    <p:sldId id="283" r:id="rId16"/>
    <p:sldId id="285" r:id="rId17"/>
    <p:sldId id="286" r:id="rId18"/>
    <p:sldId id="287" r:id="rId19"/>
    <p:sldId id="288" r:id="rId20"/>
    <p:sldId id="290" r:id="rId21"/>
    <p:sldId id="291" r:id="rId22"/>
    <p:sldId id="292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118" d="100"/>
          <a:sy n="118" d="100"/>
        </p:scale>
        <p:origin x="300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20F147-4755-45BA-8AE3-CA5D7AFB7B08}" type="datetimeFigureOut">
              <a:rPr lang="ru-RU" smtClean="0"/>
              <a:pPr/>
              <a:t>21.04.2022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3E649A89-57F7-46F3-818C-9862D65604C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20F147-4755-45BA-8AE3-CA5D7AFB7B08}" type="datetimeFigureOut">
              <a:rPr lang="ru-RU" smtClean="0"/>
              <a:pPr/>
              <a:t>21.04.2022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649A89-57F7-46F3-818C-9862D65604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3E649A89-57F7-46F3-818C-9862D65604C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20F147-4755-45BA-8AE3-CA5D7AFB7B08}" type="datetimeFigureOut">
              <a:rPr lang="ru-RU" smtClean="0"/>
              <a:pPr/>
              <a:t>21.04.2022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20F147-4755-45BA-8AE3-CA5D7AFB7B08}" type="datetimeFigureOut">
              <a:rPr lang="ru-RU" smtClean="0"/>
              <a:pPr/>
              <a:t>21.04.2022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3E649A89-57F7-46F3-818C-9862D65604C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20F147-4755-45BA-8AE3-CA5D7AFB7B08}" type="datetimeFigureOut">
              <a:rPr lang="ru-RU" smtClean="0"/>
              <a:pPr/>
              <a:t>21.04.2022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3E649A89-57F7-46F3-818C-9862D65604C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2320F147-4755-45BA-8AE3-CA5D7AFB7B08}" type="datetimeFigureOut">
              <a:rPr lang="ru-RU" smtClean="0"/>
              <a:pPr/>
              <a:t>21.04.2022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649A89-57F7-46F3-818C-9862D65604C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Содержимое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20F147-4755-45BA-8AE3-CA5D7AFB7B08}" type="datetimeFigureOut">
              <a:rPr lang="ru-RU" smtClean="0"/>
              <a:pPr/>
              <a:t>21.04.2022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Содержимое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Содержимое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Овал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Овал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3E649A89-57F7-46F3-818C-9862D65604C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20F147-4755-45BA-8AE3-CA5D7AFB7B08}" type="datetimeFigureOut">
              <a:rPr lang="ru-RU" smtClean="0"/>
              <a:pPr/>
              <a:t>21.04.2022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3E649A89-57F7-46F3-818C-9862D65604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20F147-4755-45BA-8AE3-CA5D7AFB7B08}" type="datetimeFigureOut">
              <a:rPr lang="ru-RU" smtClean="0"/>
              <a:pPr/>
              <a:t>21.04.2022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3E649A89-57F7-46F3-818C-9862D65604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Содержимое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3E649A89-57F7-46F3-818C-9862D65604C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20F147-4755-45BA-8AE3-CA5D7AFB7B08}" type="datetimeFigureOut">
              <a:rPr lang="ru-RU" smtClean="0"/>
              <a:pPr/>
              <a:t>21.04.2022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ая соединительная линия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3E649A89-57F7-46F3-818C-9862D65604C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2320F147-4755-45BA-8AE3-CA5D7AFB7B08}" type="datetimeFigureOut">
              <a:rPr lang="ru-RU" smtClean="0"/>
              <a:pPr/>
              <a:t>21.04.2022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2320F147-4755-45BA-8AE3-CA5D7AFB7B08}" type="datetimeFigureOut">
              <a:rPr lang="ru-RU" smtClean="0"/>
              <a:pPr/>
              <a:t>21.04.2022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3E649A89-57F7-46F3-818C-9862D65604C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928794" y="285728"/>
            <a:ext cx="531363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Муниципальное казенное общеобразовательное учреждение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средняя общеобразовательная школа г. Дигоры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РСО-Алания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71538" y="2143116"/>
            <a:ext cx="736291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 smtClean="0"/>
              <a:t>Индивидуальный проект по русской литературе на тему: </a:t>
            </a:r>
          </a:p>
          <a:p>
            <a:pPr algn="ctr"/>
            <a:r>
              <a:rPr lang="ru-RU" b="1" dirty="0" smtClean="0"/>
              <a:t>«Любимые женщины Есенина»</a:t>
            </a:r>
            <a:endParaRPr lang="ru-RU" b="1" dirty="0"/>
          </a:p>
        </p:txBody>
      </p:sp>
      <p:sp>
        <p:nvSpPr>
          <p:cNvPr id="6" name="TextBox 5"/>
          <p:cNvSpPr txBox="1"/>
          <p:nvPr/>
        </p:nvSpPr>
        <p:spPr>
          <a:xfrm>
            <a:off x="5357818" y="4286256"/>
            <a:ext cx="3304110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Выполнила: </a:t>
            </a:r>
          </a:p>
          <a:p>
            <a:r>
              <a:rPr lang="ru-RU" dirty="0" smtClean="0"/>
              <a:t>Ученица 10 «В» класса</a:t>
            </a:r>
          </a:p>
          <a:p>
            <a:r>
              <a:rPr lang="ru-RU" dirty="0" err="1" smtClean="0"/>
              <a:t>Гадзаова</a:t>
            </a:r>
            <a:r>
              <a:rPr lang="ru-RU" dirty="0" smtClean="0"/>
              <a:t> Николь Вадимовна</a:t>
            </a:r>
          </a:p>
          <a:p>
            <a:endParaRPr lang="ru-RU" dirty="0" smtClean="0"/>
          </a:p>
          <a:p>
            <a:r>
              <a:rPr lang="ru-RU" dirty="0" smtClean="0"/>
              <a:t>Руководитель проекта: </a:t>
            </a:r>
          </a:p>
          <a:p>
            <a:r>
              <a:rPr lang="ru-RU" dirty="0" err="1" smtClean="0"/>
              <a:t>Езеева</a:t>
            </a:r>
            <a:r>
              <a:rPr lang="ru-RU" dirty="0" smtClean="0"/>
              <a:t> </a:t>
            </a:r>
            <a:r>
              <a:rPr lang="ru-RU" dirty="0" err="1" smtClean="0"/>
              <a:t>Эльза</a:t>
            </a:r>
            <a:r>
              <a:rPr lang="ru-RU" dirty="0" smtClean="0"/>
              <a:t> </a:t>
            </a:r>
            <a:r>
              <a:rPr lang="ru-RU" dirty="0" err="1" smtClean="0"/>
              <a:t>Тамбиевна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4143372" y="6357958"/>
            <a:ext cx="15488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dirty="0" smtClean="0"/>
              <a:t>Дигора 2022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85918" y="1142984"/>
            <a:ext cx="5242879" cy="392909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Галина </a:t>
            </a:r>
            <a:r>
              <a:rPr lang="ru-RU" dirty="0" err="1" smtClean="0"/>
              <a:t>Бениславская</a:t>
            </a:r>
            <a:r>
              <a:rPr lang="ru-RU" dirty="0" smtClean="0"/>
              <a:t> (1897-1926)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25000" lnSpcReduction="20000"/>
          </a:bodyPr>
          <a:lstStyle/>
          <a:p>
            <a:r>
              <a:rPr lang="ru-RU" sz="4200" dirty="0" smtClean="0"/>
              <a:t>Молодая образованная женщина, барыня села Константиново, жена генерала. К молодой барыне все относились с уважением. Бабы бегали к ней с просьбой написать адрес на немецком языке в Германию пленному мужу. Каждый день после полдневной жары барыня выезжала на своей породистой лошади в поле, рядом с ней ехал наездник. Тимоша Данилин, друг Сергея, занимался ее детьми. </a:t>
            </a:r>
          </a:p>
          <a:p>
            <a:r>
              <a:rPr lang="ru-RU" sz="4200" dirty="0" smtClean="0"/>
              <a:t>Однажды он пригласил с собой Сергея. С тех пор они стали часто бывать по вечерам в ее доме. Кашина приглашала поэта на литературные вечера и на пикники. Судя по словам сестры поэта Екатерины Есениной, отношения Сергея с Кашиной были основаны на общей любви к поэзии. Ну, а потом юный Есенин стал пропадать ночами у барыни. С мая 1916 года по сентябрь 1918 года Есенин бывал у нее дома. </a:t>
            </a:r>
          </a:p>
          <a:p>
            <a:r>
              <a:rPr lang="ru-RU" sz="4200" dirty="0" smtClean="0"/>
              <a:t>Дружили они и после революции. Константиновская усадьба Кашиной отошла государству, и Есенин навещал Лидию Ивановну на ее московской квартире. Кашина прожила до 1937 года, умерла от рака. Эту женщину Сергей Есенин помнил всю жизнь как «девушку в белом».</a:t>
            </a:r>
          </a:p>
          <a:p>
            <a:r>
              <a:rPr lang="ru-RU" sz="4200" dirty="0" smtClean="0"/>
              <a:t>Ей посвятил стихи:</a:t>
            </a:r>
          </a:p>
          <a:p>
            <a:r>
              <a:rPr lang="ru-RU" sz="4200" b="1" dirty="0" smtClean="0"/>
              <a:t>1)«Вот оно, глупое счастье…»</a:t>
            </a:r>
            <a:endParaRPr lang="ru-RU" sz="4200" dirty="0" smtClean="0"/>
          </a:p>
          <a:p>
            <a:r>
              <a:rPr lang="ru-RU" sz="4200" b="1" dirty="0" smtClean="0"/>
              <a:t>2)«Нынче юность моя отшумела…»</a:t>
            </a:r>
            <a:endParaRPr lang="ru-RU" sz="4200" dirty="0" smtClean="0"/>
          </a:p>
          <a:p>
            <a:r>
              <a:rPr lang="ru-RU" sz="4200" b="1" dirty="0" smtClean="0"/>
              <a:t>3) «Не напрасно дули ветры»</a:t>
            </a:r>
            <a:endParaRPr lang="ru-RU" sz="4200" dirty="0" smtClean="0"/>
          </a:p>
          <a:p>
            <a:r>
              <a:rPr lang="ru-RU" sz="4200" b="1" dirty="0" smtClean="0"/>
              <a:t>4) «Зеленая прическа»</a:t>
            </a:r>
            <a:endParaRPr lang="ru-RU" sz="4200" dirty="0" smtClean="0"/>
          </a:p>
          <a:p>
            <a:r>
              <a:rPr lang="ru-RU" sz="4200" dirty="0" smtClean="0"/>
              <a:t> </a:t>
            </a:r>
          </a:p>
          <a:p>
            <a:r>
              <a:rPr lang="ru-RU" sz="4200" b="1" dirty="0" smtClean="0"/>
              <a:t>Зеленая прическа,</a:t>
            </a:r>
            <a:endParaRPr lang="ru-RU" sz="4200" dirty="0" smtClean="0"/>
          </a:p>
          <a:p>
            <a:r>
              <a:rPr lang="ru-RU" sz="4200" b="1" dirty="0" smtClean="0"/>
              <a:t>Девическая грудь,</a:t>
            </a:r>
            <a:endParaRPr lang="ru-RU" sz="4200" dirty="0" smtClean="0"/>
          </a:p>
          <a:p>
            <a:r>
              <a:rPr lang="ru-RU" sz="4200" b="1" dirty="0" smtClean="0"/>
              <a:t>О, тонкая березка,</a:t>
            </a:r>
            <a:endParaRPr lang="ru-RU" sz="4200" dirty="0" smtClean="0"/>
          </a:p>
          <a:p>
            <a:r>
              <a:rPr lang="ru-RU" sz="4200" b="1" dirty="0" smtClean="0"/>
              <a:t>Что загляделась в пруд</a:t>
            </a:r>
            <a:r>
              <a:rPr lang="ru-RU" sz="4200" dirty="0" smtClean="0"/>
              <a:t>?</a:t>
            </a:r>
          </a:p>
          <a:p>
            <a:r>
              <a:rPr lang="ru-RU" sz="4200" dirty="0" smtClean="0"/>
              <a:t> </a:t>
            </a:r>
          </a:p>
          <a:p>
            <a:r>
              <a:rPr lang="ru-RU" sz="4200" dirty="0" smtClean="0"/>
              <a:t>Я отметила, что в стихах этого периода показано единение природы и чувств человека, так, например, в стихотворении «Зеленая прическа» девушка сравнивается с березкой, косы с веточками.</a:t>
            </a:r>
          </a:p>
          <a:p>
            <a:r>
              <a:rPr lang="ru-RU" sz="4200" dirty="0" smtClean="0"/>
              <a:t>Лидия Ивановна стала прототипом героини поэмы «Анна </a:t>
            </a:r>
            <a:r>
              <a:rPr lang="ru-RU" sz="4200" dirty="0" err="1" smtClean="0"/>
              <a:t>Снегина</a:t>
            </a:r>
            <a:r>
              <a:rPr lang="ru-RU" sz="4200" dirty="0" smtClean="0"/>
              <a:t>»:</a:t>
            </a:r>
          </a:p>
          <a:p>
            <a:r>
              <a:rPr lang="ru-RU" sz="4200" b="1" dirty="0" smtClean="0"/>
              <a:t>Когда – то у той калитки</a:t>
            </a:r>
            <a:endParaRPr lang="ru-RU" sz="4200" dirty="0" smtClean="0"/>
          </a:p>
          <a:p>
            <a:r>
              <a:rPr lang="ru-RU" sz="4200" b="1" dirty="0" smtClean="0"/>
              <a:t>Мне было шестнадцать лет,</a:t>
            </a:r>
            <a:endParaRPr lang="ru-RU" sz="4200" dirty="0" smtClean="0"/>
          </a:p>
          <a:p>
            <a:r>
              <a:rPr lang="ru-RU" sz="4200" b="1" dirty="0" smtClean="0"/>
              <a:t>И девушка в белой накидке</a:t>
            </a:r>
            <a:endParaRPr lang="ru-RU" sz="4200" dirty="0" smtClean="0"/>
          </a:p>
          <a:p>
            <a:r>
              <a:rPr lang="ru-RU" sz="4200" b="1" dirty="0" smtClean="0"/>
              <a:t>Сказала мне ласково «Нет!»</a:t>
            </a:r>
            <a:endParaRPr lang="ru-RU" sz="4200" dirty="0" smtClean="0"/>
          </a:p>
          <a:p>
            <a:r>
              <a:rPr lang="ru-RU" sz="4200" dirty="0" smtClean="0"/>
              <a:t>Какой же я представила Кашину Лидию Ивановну по ее биографии и по стихам, посвященным ей Сергеем Есениным? </a:t>
            </a:r>
          </a:p>
          <a:p>
            <a:r>
              <a:rPr lang="ru-RU" sz="4200" dirty="0" smtClean="0"/>
              <a:t>Так как Лидия Ивановна была замужней женщиной, и они с Есениным скрывали свои чувства, то я попыталась таинственность их отношений отразить в моем воображении. В лице возлюбленной поэта я  хотела показать некоторую тайну.</a:t>
            </a:r>
          </a:p>
          <a:p>
            <a:r>
              <a:rPr lang="ru-RU" sz="4200" dirty="0" smtClean="0"/>
              <a:t>Мой образ не совпадает с реальным образом Лидии Ивановны. Семейные фотографии Кашиной Лидии Ивановны 1910-х годов запечатлели ее </a:t>
            </a:r>
            <a:r>
              <a:rPr lang="ru-RU" sz="4200" dirty="0" err="1" smtClean="0"/>
              <a:t>пышнотелой</a:t>
            </a:r>
            <a:r>
              <a:rPr lang="ru-RU" sz="4200" dirty="0" smtClean="0"/>
              <a:t>, со строгой вертикалью носа на широком доброжелательном лице.</a:t>
            </a:r>
          </a:p>
          <a:p>
            <a:r>
              <a:rPr lang="ru-RU" sz="4200" dirty="0" smtClean="0"/>
              <a:t> </a:t>
            </a:r>
          </a:p>
          <a:p>
            <a:r>
              <a:rPr lang="ru-RU" sz="4200" dirty="0" smtClean="0"/>
              <a:t> </a:t>
            </a:r>
          </a:p>
          <a:p>
            <a:r>
              <a:rPr lang="ru-RU" sz="4200" dirty="0" smtClean="0"/>
              <a:t> </a:t>
            </a:r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 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а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14480" y="1142984"/>
            <a:ext cx="4924431" cy="3929090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Айседора</a:t>
            </a:r>
            <a:r>
              <a:rPr lang="ru-RU" dirty="0" smtClean="0"/>
              <a:t> </a:t>
            </a:r>
            <a:r>
              <a:rPr lang="ru-RU" dirty="0" err="1" smtClean="0"/>
              <a:t>Дункан</a:t>
            </a:r>
            <a:r>
              <a:rPr lang="ru-RU" dirty="0" smtClean="0"/>
              <a:t> (1877-1927)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40000" lnSpcReduction="20000"/>
          </a:bodyPr>
          <a:lstStyle/>
          <a:p>
            <a:r>
              <a:rPr lang="ru-RU" dirty="0" err="1" smtClean="0"/>
              <a:t>Айседора</a:t>
            </a:r>
            <a:r>
              <a:rPr lang="ru-RU" dirty="0" smtClean="0"/>
              <a:t> не говорила по-русски, Есенин не понимал по-английски, но это не помешало их любви. Она была в два раза старше Есенина. Они понимали друг друга без слов, потому что были похожи: талантливы, эмоциональны, бесшабашны… Это была любовь с первого взгляда, кипучая страсть, ураган. Танцовщица с мировым именем была богата и готова все отдать, только чтобы ее любимый Есенин был счастлив. Но Есенин спивался, и она решила увезти его за границу. </a:t>
            </a:r>
          </a:p>
          <a:p>
            <a:r>
              <a:rPr lang="ru-RU" dirty="0" smtClean="0"/>
              <a:t>В мае 1922 года они зарегистрировали брак и уехали в Америку. Там он из великого поэта превратился просто в мужа </a:t>
            </a:r>
            <a:r>
              <a:rPr lang="ru-RU" dirty="0" err="1" smtClean="0"/>
              <a:t>Айседоры</a:t>
            </a:r>
            <a:r>
              <a:rPr lang="ru-RU" dirty="0" smtClean="0"/>
              <a:t> </a:t>
            </a:r>
            <a:r>
              <a:rPr lang="ru-RU" dirty="0" err="1" smtClean="0"/>
              <a:t>Дункан</a:t>
            </a:r>
            <a:r>
              <a:rPr lang="ru-RU" dirty="0" smtClean="0"/>
              <a:t>, от этого он злился, пил, гулял, бил </a:t>
            </a:r>
            <a:r>
              <a:rPr lang="ru-RU" dirty="0" err="1" smtClean="0"/>
              <a:t>Айседору</a:t>
            </a:r>
            <a:r>
              <a:rPr lang="ru-RU" dirty="0" smtClean="0"/>
              <a:t>, потом каялся и объяснялся в любви. Через некоторое время вернулись в Россию, но все равно брак распался. Результатом отношений с известной танцовщицей стали циклы стихотворений «Москва кабацкая!» и «Любовь хулигана».</a:t>
            </a:r>
          </a:p>
          <a:p>
            <a:r>
              <a:rPr lang="ru-RU" dirty="0" smtClean="0"/>
              <a:t>С именем </a:t>
            </a:r>
            <a:r>
              <a:rPr lang="ru-RU" dirty="0" err="1" smtClean="0"/>
              <a:t>Айседоры</a:t>
            </a:r>
            <a:r>
              <a:rPr lang="ru-RU" dirty="0" smtClean="0"/>
              <a:t> связаны стихотворения «Пой же, пой, на проклятой гитаре…», «Сыпь, гармоника… Скука… Скука…»</a:t>
            </a:r>
          </a:p>
          <a:p>
            <a:r>
              <a:rPr lang="ru-RU" dirty="0" smtClean="0"/>
              <a:t>В стихотворении «Пой же, пой, на проклятой гитаре…» поэт восклицает:</a:t>
            </a:r>
          </a:p>
          <a:p>
            <a:r>
              <a:rPr lang="ru-RU" b="1" dirty="0" smtClean="0"/>
              <a:t>                            Не гляди на ее запястья</a:t>
            </a:r>
            <a:endParaRPr lang="ru-RU" dirty="0" smtClean="0"/>
          </a:p>
          <a:p>
            <a:r>
              <a:rPr lang="ru-RU" b="1" dirty="0" smtClean="0"/>
              <a:t>                               И с </a:t>
            </a:r>
            <a:r>
              <a:rPr lang="ru-RU" b="1" dirty="0" err="1" smtClean="0"/>
              <a:t>плечей</a:t>
            </a:r>
            <a:r>
              <a:rPr lang="ru-RU" b="1" dirty="0" smtClean="0"/>
              <a:t> ее льющийся шелк.</a:t>
            </a:r>
            <a:endParaRPr lang="ru-RU" dirty="0" smtClean="0"/>
          </a:p>
          <a:p>
            <a:r>
              <a:rPr lang="ru-RU" b="1" dirty="0" smtClean="0"/>
              <a:t>                            Я искал в этой женщине счастья,</a:t>
            </a:r>
            <a:endParaRPr lang="ru-RU" dirty="0" smtClean="0"/>
          </a:p>
          <a:p>
            <a:r>
              <a:rPr lang="ru-RU" b="1" dirty="0" smtClean="0"/>
              <a:t>                            А нечаянно гибель нашел…</a:t>
            </a:r>
            <a:endParaRPr lang="ru-RU" dirty="0" smtClean="0"/>
          </a:p>
          <a:p>
            <a:r>
              <a:rPr lang="ru-RU" dirty="0" smtClean="0"/>
              <a:t>Что я заметила в стихах цикла «Москва кабацкая»? Как защитная реакция, в стихах нежность сменяется цинизмом. Поэт разочаровался в сердечных делах, любовь для него – это «омут», «зараза». Любовь низведена до животной потребности. </a:t>
            </a:r>
          </a:p>
          <a:p>
            <a:r>
              <a:rPr lang="ru-RU" dirty="0" smtClean="0"/>
              <a:t>Изучив биографию </a:t>
            </a:r>
            <a:r>
              <a:rPr lang="ru-RU" dirty="0" err="1" smtClean="0"/>
              <a:t>Айседоры</a:t>
            </a:r>
            <a:r>
              <a:rPr lang="ru-RU" dirty="0" smtClean="0"/>
              <a:t> </a:t>
            </a:r>
            <a:r>
              <a:rPr lang="ru-RU" dirty="0" err="1" smtClean="0"/>
              <a:t>Дункан</a:t>
            </a:r>
            <a:r>
              <a:rPr lang="ru-RU" dirty="0" smtClean="0"/>
              <a:t> и прочитав стихи, посвященные ей, я почему – то не могла представить ее старой, хотя во многих источниках неоднократно упоминалось об этой «богатой старухе </a:t>
            </a:r>
            <a:r>
              <a:rPr lang="ru-RU" dirty="0" err="1" smtClean="0"/>
              <a:t>Дункан</a:t>
            </a:r>
            <a:r>
              <a:rPr lang="ru-RU" dirty="0" smtClean="0"/>
              <a:t>». Мне она показалась красивой, молодой, открытой, с блеском в глазах, проживающей жизнь, наполненную не только несчастьями, но и счастливыми моментами.</a:t>
            </a:r>
          </a:p>
          <a:p>
            <a:r>
              <a:rPr lang="ru-RU" dirty="0" smtClean="0"/>
              <a:t>Я представила себе, как она сбрасывает с плеча шубку и остается в шелковом хитоне, или как она страстно танцует, «зажигая всех своей энергией». </a:t>
            </a:r>
          </a:p>
          <a:p>
            <a:r>
              <a:rPr lang="ru-RU" dirty="0" smtClean="0"/>
              <a:t>В действительности на фотографии мы видим зрелую женщину, немного уставшую, пережившую немало невзгод. Однако она знает себе цену и держит себя достойно. Некоторые исследователи жизни и творчества Сергея Есенина сравнивали </a:t>
            </a:r>
            <a:r>
              <a:rPr lang="ru-RU" dirty="0" err="1" smtClean="0"/>
              <a:t>Айседору</a:t>
            </a:r>
            <a:r>
              <a:rPr lang="ru-RU" dirty="0" smtClean="0"/>
              <a:t> со статуей античной богини.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28794" y="1357298"/>
            <a:ext cx="5357850" cy="3929090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err="1" smtClean="0"/>
              <a:t>Миклашевская</a:t>
            </a:r>
            <a:r>
              <a:rPr lang="ru-RU" dirty="0" smtClean="0"/>
              <a:t> Августа Леонидовна(1891-1977)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25000" lnSpcReduction="20000"/>
          </a:bodyPr>
          <a:lstStyle/>
          <a:p>
            <a:r>
              <a:rPr lang="ru-RU" sz="4400" dirty="0" smtClean="0"/>
              <a:t>Встреча произошла в 1923 году, и в этом же году состоялась их помолвка. Она могла пойти за ним все равно куда, но его скандальные истории отпугивали ее, и брачный контракт не состоялся, сердце Августы подчинилось разуму. Сразу же после их знакомства Сергей Есенин начал писать цикл «Любовь хулигана». 7 стихотворений из этого цикла он посвятил ей:</a:t>
            </a:r>
          </a:p>
          <a:p>
            <a:r>
              <a:rPr lang="ru-RU" sz="4400" b="1" dirty="0" smtClean="0"/>
              <a:t>«Ты такая же, простая, как все…»</a:t>
            </a:r>
            <a:endParaRPr lang="ru-RU" sz="4400" dirty="0" smtClean="0"/>
          </a:p>
          <a:p>
            <a:r>
              <a:rPr lang="ru-RU" sz="4400" b="1" dirty="0" smtClean="0"/>
              <a:t>«Ты прохладой меня не мучай…»</a:t>
            </a:r>
            <a:endParaRPr lang="ru-RU" sz="4400" dirty="0" smtClean="0"/>
          </a:p>
          <a:p>
            <a:r>
              <a:rPr lang="ru-RU" sz="4400" b="1" dirty="0" smtClean="0"/>
              <a:t>«Дорогая, сядем рядом»</a:t>
            </a:r>
            <a:endParaRPr lang="ru-RU" sz="4400" dirty="0" smtClean="0"/>
          </a:p>
          <a:p>
            <a:r>
              <a:rPr lang="ru-RU" sz="4400" b="1" dirty="0" smtClean="0"/>
              <a:t>«Мне грустно на тебя смотреть»</a:t>
            </a:r>
            <a:endParaRPr lang="ru-RU" sz="4400" dirty="0" smtClean="0"/>
          </a:p>
          <a:p>
            <a:r>
              <a:rPr lang="ru-RU" sz="4400" b="1" dirty="0" smtClean="0"/>
              <a:t>«Вечер черные брови </a:t>
            </a:r>
            <a:r>
              <a:rPr lang="ru-RU" sz="4400" b="1" dirty="0" err="1" smtClean="0"/>
              <a:t>насопил</a:t>
            </a:r>
            <a:r>
              <a:rPr lang="ru-RU" sz="4400" b="1" dirty="0" smtClean="0"/>
              <a:t>…»</a:t>
            </a:r>
            <a:endParaRPr lang="ru-RU" sz="4400" dirty="0" smtClean="0"/>
          </a:p>
          <a:p>
            <a:r>
              <a:rPr lang="ru-RU" sz="4400" b="1" dirty="0" smtClean="0"/>
              <a:t>«Пускай ты выпита другим»</a:t>
            </a:r>
            <a:endParaRPr lang="ru-RU" sz="4400" dirty="0" smtClean="0"/>
          </a:p>
          <a:p>
            <a:r>
              <a:rPr lang="ru-RU" sz="4400" b="1" dirty="0" smtClean="0"/>
              <a:t>«Заметался пожар </a:t>
            </a:r>
            <a:r>
              <a:rPr lang="ru-RU" sz="4400" b="1" dirty="0" err="1" smtClean="0"/>
              <a:t>голубой</a:t>
            </a:r>
            <a:r>
              <a:rPr lang="ru-RU" sz="4400" b="1" dirty="0" smtClean="0"/>
              <a:t>…»</a:t>
            </a:r>
            <a:endParaRPr lang="ru-RU" sz="4400" dirty="0" smtClean="0"/>
          </a:p>
          <a:p>
            <a:r>
              <a:rPr lang="ru-RU" sz="4400" b="1" dirty="0" smtClean="0"/>
              <a:t>Позабылись родимые дали,</a:t>
            </a:r>
            <a:endParaRPr lang="ru-RU" sz="4400" dirty="0" smtClean="0"/>
          </a:p>
          <a:p>
            <a:r>
              <a:rPr lang="ru-RU" sz="4400" b="1" dirty="0" smtClean="0"/>
              <a:t>                                      В первый раз я запел про любовь,</a:t>
            </a:r>
            <a:endParaRPr lang="ru-RU" sz="4400" dirty="0" smtClean="0"/>
          </a:p>
          <a:p>
            <a:r>
              <a:rPr lang="ru-RU" sz="4400" b="1" dirty="0" smtClean="0"/>
              <a:t>                                      В первый раз отрекаюсь скандалить.</a:t>
            </a:r>
            <a:endParaRPr lang="ru-RU" sz="4400" dirty="0" smtClean="0"/>
          </a:p>
          <a:p>
            <a:r>
              <a:rPr lang="ru-RU" sz="4400" b="1" dirty="0" smtClean="0"/>
              <a:t>                                                      Был я весь как запущенный сад,                                                      Был на женщин и </a:t>
            </a:r>
            <a:r>
              <a:rPr lang="ru-RU" sz="4400" b="1" dirty="0" err="1" smtClean="0"/>
              <a:t>зелие</a:t>
            </a:r>
            <a:r>
              <a:rPr lang="ru-RU" sz="4400" b="1" dirty="0" smtClean="0"/>
              <a:t> падкий.</a:t>
            </a:r>
            <a:endParaRPr lang="ru-RU" sz="4400" dirty="0" smtClean="0"/>
          </a:p>
          <a:p>
            <a:r>
              <a:rPr lang="ru-RU" sz="4400" b="1" dirty="0" smtClean="0"/>
              <a:t>Разонравилось петь и плясать</a:t>
            </a:r>
            <a:endParaRPr lang="ru-RU" sz="4400" dirty="0" smtClean="0"/>
          </a:p>
          <a:p>
            <a:r>
              <a:rPr lang="ru-RU" sz="4400" b="1" dirty="0" smtClean="0"/>
              <a:t>И терять свою жизнь без оглядки.</a:t>
            </a:r>
            <a:endParaRPr lang="ru-RU" sz="4400" dirty="0" smtClean="0"/>
          </a:p>
          <a:p>
            <a:r>
              <a:rPr lang="ru-RU" sz="4400" dirty="0" smtClean="0"/>
              <a:t>Исследователи жизни и творчества Сергея Есенина считают, что любовь к этой женщине была целительной для поэта, для его больной души. Она вдохновляла его на творчество, заставляла снова поверить в значимость идеального чувства. Прочитав эти стихотворения, я увидела, что Сергей Есенин снова вдохновлен, снова верит в светлое возвышенное чувство, показывает, что хулиган способен на любовь и может быть покорным.</a:t>
            </a:r>
          </a:p>
          <a:p>
            <a:r>
              <a:rPr lang="ru-RU" sz="4400" dirty="0" smtClean="0"/>
              <a:t>я хотела выразить в созданном мною  образе Августы </a:t>
            </a:r>
            <a:r>
              <a:rPr lang="ru-RU" sz="4400" dirty="0" err="1" smtClean="0"/>
              <a:t>Миклашевской</a:t>
            </a:r>
            <a:r>
              <a:rPr lang="ru-RU" sz="4400" dirty="0" smtClean="0"/>
              <a:t>? Я попыталась доказать достоинство этой женщины, так как в ее жилах текла дворянская кровь, артистизм, так как она сыграла немало главных ролей в различных спектаклях, грусть и чувство вины за то, что не сумела спасти Есенина.</a:t>
            </a:r>
          </a:p>
          <a:p>
            <a:r>
              <a:rPr lang="ru-RU" sz="4400" dirty="0" smtClean="0"/>
              <a:t>Мы видим не чувство вины, а преобладание разума над чувством, так как она была одной из немногих, кто не согласился быть с Есениным, потому что тот «прославился» скандальной биографией.</a:t>
            </a:r>
          </a:p>
          <a:p>
            <a:r>
              <a:rPr lang="ru-RU" sz="4400" dirty="0" smtClean="0"/>
              <a:t> </a:t>
            </a:r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 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14546" y="1285860"/>
            <a:ext cx="5000660" cy="3048000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err="1" smtClean="0"/>
              <a:t>Шаганэ</a:t>
            </a:r>
            <a:r>
              <a:rPr lang="ru-RU" dirty="0" smtClean="0"/>
              <a:t> </a:t>
            </a:r>
            <a:r>
              <a:rPr lang="ru-RU" dirty="0" err="1" smtClean="0"/>
              <a:t>Тальян</a:t>
            </a:r>
            <a:r>
              <a:rPr lang="ru-RU" dirty="0" smtClean="0"/>
              <a:t> (1900-1976)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47500" lnSpcReduction="20000"/>
          </a:bodyPr>
          <a:lstStyle/>
          <a:p>
            <a:r>
              <a:rPr lang="ru-RU" dirty="0" err="1" smtClean="0"/>
              <a:t>Шаганэ</a:t>
            </a:r>
            <a:r>
              <a:rPr lang="ru-RU" dirty="0" smtClean="0"/>
              <a:t> была школьной учительницей в Батуми. Сергей Есенин встретил ее в декабре 1924 года, отношения их были чистыми и душевными. Расставаясь с ней, он подарил ей свой сборник стихов. Встреча с </a:t>
            </a:r>
            <a:r>
              <a:rPr lang="ru-RU" dirty="0" err="1" smtClean="0"/>
              <a:t>Шаганэ</a:t>
            </a:r>
            <a:r>
              <a:rPr lang="ru-RU" dirty="0" smtClean="0"/>
              <a:t> – одна из тех, которые приносили поэту душевное успокоение, вызывали желание быть лучше.</a:t>
            </a:r>
          </a:p>
          <a:p>
            <a:r>
              <a:rPr lang="ru-RU" dirty="0" smtClean="0"/>
              <a:t>Этому периоду поэт посвятил стихотворение "</a:t>
            </a:r>
            <a:r>
              <a:rPr lang="ru-RU" dirty="0" err="1" smtClean="0"/>
              <a:t>Шаганэ</a:t>
            </a:r>
            <a:r>
              <a:rPr lang="ru-RU" dirty="0" smtClean="0"/>
              <a:t> ты моя, </a:t>
            </a:r>
            <a:r>
              <a:rPr lang="ru-RU" dirty="0" err="1" smtClean="0"/>
              <a:t>Шаганэ</a:t>
            </a:r>
            <a:r>
              <a:rPr lang="ru-RU" dirty="0" smtClean="0"/>
              <a:t> душевное "  </a:t>
            </a:r>
          </a:p>
          <a:p>
            <a:r>
              <a:rPr lang="ru-RU" b="1" dirty="0" err="1" smtClean="0"/>
              <a:t>Шаганэ</a:t>
            </a:r>
            <a:r>
              <a:rPr lang="ru-RU" b="1" dirty="0" smtClean="0"/>
              <a:t> ты моя, </a:t>
            </a:r>
            <a:r>
              <a:rPr lang="ru-RU" b="1" dirty="0" err="1" smtClean="0"/>
              <a:t>Шаганэ</a:t>
            </a:r>
            <a:r>
              <a:rPr lang="ru-RU" b="1" dirty="0" smtClean="0"/>
              <a:t>! </a:t>
            </a:r>
            <a:endParaRPr lang="ru-RU" dirty="0" smtClean="0"/>
          </a:p>
          <a:p>
            <a:r>
              <a:rPr lang="ru-RU" b="1" dirty="0" smtClean="0"/>
              <a:t>                          Потому, что я с севера что ли,</a:t>
            </a:r>
            <a:endParaRPr lang="ru-RU" dirty="0" smtClean="0"/>
          </a:p>
          <a:p>
            <a:r>
              <a:rPr lang="ru-RU" b="1" dirty="0" smtClean="0"/>
              <a:t>                         Я готов рассказать тебе поле,</a:t>
            </a:r>
            <a:endParaRPr lang="ru-RU" dirty="0" smtClean="0"/>
          </a:p>
          <a:p>
            <a:r>
              <a:rPr lang="ru-RU" b="1" dirty="0" smtClean="0"/>
              <a:t>                         Про волнистую рожь при луне.</a:t>
            </a:r>
            <a:endParaRPr lang="ru-RU" dirty="0" smtClean="0"/>
          </a:p>
          <a:p>
            <a:r>
              <a:rPr lang="ru-RU" b="1" dirty="0" smtClean="0"/>
              <a:t>                          </a:t>
            </a:r>
            <a:r>
              <a:rPr lang="ru-RU" b="1" dirty="0" err="1" smtClean="0"/>
              <a:t>Шаганэ</a:t>
            </a:r>
            <a:r>
              <a:rPr lang="ru-RU" b="1" dirty="0" smtClean="0"/>
              <a:t> ты моя, </a:t>
            </a:r>
            <a:r>
              <a:rPr lang="ru-RU" b="1" dirty="0" err="1" smtClean="0"/>
              <a:t>Шаганэ</a:t>
            </a:r>
            <a:r>
              <a:rPr lang="ru-RU" b="1" dirty="0" smtClean="0"/>
              <a:t>…»</a:t>
            </a:r>
            <a:endParaRPr lang="ru-RU" dirty="0" smtClean="0"/>
          </a:p>
          <a:p>
            <a:r>
              <a:rPr lang="ru-RU" dirty="0" smtClean="0"/>
              <a:t>Читая биографию и стихотворения, посвященные этой женщине, я представила </a:t>
            </a:r>
            <a:r>
              <a:rPr lang="ru-RU" dirty="0" err="1" smtClean="0"/>
              <a:t>Шаганэ</a:t>
            </a:r>
            <a:r>
              <a:rPr lang="ru-RU" dirty="0" smtClean="0"/>
              <a:t> доброй, спокойной, умиротворенной. Именно это я и попыталась передать в портрете. А так как </a:t>
            </a:r>
            <a:r>
              <a:rPr lang="ru-RU" dirty="0" err="1" smtClean="0"/>
              <a:t>Шаганэ</a:t>
            </a:r>
            <a:r>
              <a:rPr lang="ru-RU" dirty="0" smtClean="0"/>
              <a:t> была армянкой по своему происхождению, то мое воображение рисовало образ женщины с густыми широкими черными бровями и длинными густыми ресницами.</a:t>
            </a:r>
          </a:p>
          <a:p>
            <a:r>
              <a:rPr lang="ru-RU" dirty="0" smtClean="0"/>
              <a:t>  С нетерпением ожидала увидеть фотографию этой любимой женщины Сергея </a:t>
            </a:r>
            <a:r>
              <a:rPr lang="ru-RU" dirty="0" err="1" smtClean="0"/>
              <a:t>ЕсенинаВо</a:t>
            </a:r>
            <a:r>
              <a:rPr lang="ru-RU" dirty="0" smtClean="0"/>
              <a:t> всяком случае, в действительности от лица </a:t>
            </a:r>
            <a:r>
              <a:rPr lang="ru-RU" dirty="0" err="1" smtClean="0"/>
              <a:t>Шаганэ</a:t>
            </a:r>
            <a:r>
              <a:rPr lang="ru-RU" dirty="0" smtClean="0"/>
              <a:t> веяло добротой, спокойствием и какой – то лучезарностью. А вот армянского происхождения </a:t>
            </a:r>
            <a:r>
              <a:rPr lang="ru-RU" dirty="0" err="1" smtClean="0"/>
              <a:t>Шаганэ</a:t>
            </a:r>
            <a:r>
              <a:rPr lang="ru-RU" dirty="0" smtClean="0"/>
              <a:t> на фотографии я не увидела.</a:t>
            </a:r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 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оф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844" y="142852"/>
            <a:ext cx="8858311" cy="628654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285852" y="5572140"/>
            <a:ext cx="66752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/>
              <a:t>Толстая Софья Андреевна</a:t>
            </a:r>
            <a:endParaRPr lang="ru-RU" sz="3600" b="1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Толстая Софья Андреевна (1900-1957)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47500" lnSpcReduction="20000"/>
          </a:bodyPr>
          <a:lstStyle/>
          <a:p>
            <a:r>
              <a:rPr lang="ru-RU" dirty="0" smtClean="0"/>
              <a:t>В марте 1925 года на вечеринке у Галины </a:t>
            </a:r>
            <a:r>
              <a:rPr lang="ru-RU" dirty="0" err="1" smtClean="0"/>
              <a:t>Бениславской</a:t>
            </a:r>
            <a:r>
              <a:rPr lang="ru-RU" dirty="0" smtClean="0"/>
              <a:t> поэт познакомился с Софьей Толстой, в жилах которой текла кровь величайшего писателя Льва Николаевича Толстого. В сентябре поэт женится на Софье. У поэта появился дом, любящая жена, друг и помощник. Есенин гордился, что породнился с Толстым. Софья была человеком незаурядным, женщина редкого ума и широкого сердца. Софья старалась оторвать Сергея от нездоровой среды, наладить семейный очаг, но Сергей Есенин продолжал жить своей жизнью.</a:t>
            </a:r>
          </a:p>
          <a:p>
            <a:r>
              <a:rPr lang="ru-RU" dirty="0" smtClean="0"/>
              <a:t>Это были совершенно разные люди, с разными интересами и взглядами на жизнь. Софья была сдержанной, а Сергей </a:t>
            </a:r>
            <a:r>
              <a:rPr lang="ru-RU" dirty="0" err="1" smtClean="0"/>
              <a:t>напосредственным</a:t>
            </a:r>
            <a:r>
              <a:rPr lang="ru-RU" dirty="0" smtClean="0"/>
              <a:t> и взбалмошным. Этому периоду Сергей Есенин посвятил следующие стихи:</a:t>
            </a:r>
          </a:p>
          <a:p>
            <a:r>
              <a:rPr lang="ru-RU" b="1" dirty="0" smtClean="0"/>
              <a:t>«Видно, так заведено навеки…»</a:t>
            </a:r>
            <a:endParaRPr lang="ru-RU" dirty="0" smtClean="0"/>
          </a:p>
          <a:p>
            <a:r>
              <a:rPr lang="ru-RU" b="1" dirty="0" smtClean="0"/>
              <a:t>«Вы помните, вы все, конечно, помните…»</a:t>
            </a:r>
            <a:endParaRPr lang="ru-RU" dirty="0" smtClean="0"/>
          </a:p>
          <a:p>
            <a:r>
              <a:rPr lang="ru-RU" b="1" dirty="0" smtClean="0"/>
              <a:t>«Ну целуй меня, целуй…»</a:t>
            </a:r>
            <a:endParaRPr lang="ru-RU" dirty="0" smtClean="0"/>
          </a:p>
          <a:p>
            <a:r>
              <a:rPr lang="ru-RU" b="1" dirty="0" smtClean="0"/>
              <a:t>                                                               Ну, целуй меня, целуй…</a:t>
            </a:r>
            <a:endParaRPr lang="ru-RU" dirty="0" smtClean="0"/>
          </a:p>
          <a:p>
            <a:r>
              <a:rPr lang="ru-RU" b="1" dirty="0" smtClean="0"/>
              <a:t>                                                              Хоть до крови, хоть до боли.</a:t>
            </a:r>
            <a:endParaRPr lang="ru-RU" dirty="0" smtClean="0"/>
          </a:p>
          <a:p>
            <a:r>
              <a:rPr lang="ru-RU" b="1" dirty="0" smtClean="0"/>
              <a:t>                                                             Не в ладу с холодной волей</a:t>
            </a:r>
            <a:endParaRPr lang="ru-RU" dirty="0" smtClean="0"/>
          </a:p>
          <a:p>
            <a:r>
              <a:rPr lang="ru-RU" b="1" dirty="0" smtClean="0"/>
              <a:t>                                                             Кипяток сердечных струй…</a:t>
            </a:r>
            <a:endParaRPr lang="ru-RU" dirty="0" smtClean="0"/>
          </a:p>
          <a:p>
            <a:r>
              <a:rPr lang="ru-RU" dirty="0" smtClean="0"/>
              <a:t>Поэт чувствует приближение смерти, напоминает своей жене, что живут</a:t>
            </a:r>
          </a:p>
          <a:p>
            <a:r>
              <a:rPr lang="ru-RU" dirty="0" smtClean="0"/>
              <a:t>один лишь раз. Поэт подчеркивает, что они с возлюбленной совершенно разные люди: «холодная воля» и «кипяток сердечных струй».</a:t>
            </a:r>
          </a:p>
          <a:p>
            <a:r>
              <a:rPr lang="ru-RU" dirty="0" smtClean="0"/>
              <a:t>Софье Толстой выпал жребий пережить ад последних месяцев жизни с Сергеем Есениным, а потом, в декабре 1925 года, ехать в Ленинград за его телом. После смерти поэта Софья Толстая приложила много сил и стараний по сбору, систематизации и изданию литературного наследия Сергея Есенина</a:t>
            </a:r>
          </a:p>
          <a:p>
            <a:r>
              <a:rPr lang="ru-RU" dirty="0" smtClean="0"/>
              <a:t>Мое восприятие внешности Софьи Андреевны не совпало с тем, какой она была в жизни. Слишком простая прическа, нет того аристократизма, который я выделила. Но твердый волевой взгляд женщины мы можем заметить на обоих портретах.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4786322"/>
            <a:ext cx="6400800" cy="852478"/>
          </a:xfrm>
        </p:spPr>
        <p:txBody>
          <a:bodyPr/>
          <a:lstStyle/>
          <a:p>
            <a:r>
              <a:rPr lang="ru-RU" dirty="0" err="1" smtClean="0"/>
              <a:t>Гадзаова</a:t>
            </a:r>
            <a:r>
              <a:rPr lang="ru-RU" dirty="0" smtClean="0"/>
              <a:t> николь 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85728"/>
            <a:ext cx="7772400" cy="3857651"/>
          </a:xfrm>
        </p:spPr>
        <p:txBody>
          <a:bodyPr>
            <a:normAutofit fontScale="90000"/>
          </a:bodyPr>
          <a:lstStyle/>
          <a:p>
            <a:r>
              <a:rPr lang="ru-RU" sz="6600" b="1" dirty="0"/>
              <a:t>Жёны и любимые женщины Есенина, </a:t>
            </a:r>
            <a:r>
              <a:rPr lang="ru-RU" sz="6600" dirty="0"/>
              <a:t/>
            </a:r>
            <a:br>
              <a:rPr lang="ru-RU" sz="6600" dirty="0"/>
            </a:br>
            <a:endParaRPr lang="ru-RU" sz="6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Заключение по основной части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32500" lnSpcReduction="20000"/>
          </a:bodyPr>
          <a:lstStyle/>
          <a:p>
            <a:r>
              <a:rPr lang="ru-RU" sz="4300" dirty="0" smtClean="0"/>
              <a:t>Есенин пережил огромное количество романов, он посвятил множество стихотворений женщинам, с которыми он пытался связать свою жизнь. Он так и не нашел той единственной любимой женщины, поэтому любовная лирика поэта так печальна, звучит безысходно. В этом – то и заключается его трагедия. Любовная лирика Сергея Есенина сокровенна, искренна.</a:t>
            </a:r>
          </a:p>
          <a:p>
            <a:r>
              <a:rPr lang="ru-RU" sz="4300" dirty="0" smtClean="0"/>
              <a:t>Несмотря на разные точки зрения о роли женщин в судьбе Есенина, я считаю, что женщины сыграли немаловажную роль в жизни Сергея Есенина. Не будь их, возможно, и не состоялась бы та прекрасная любовная лирика, которой мы до сих пор восторгаемся.</a:t>
            </a:r>
          </a:p>
          <a:p>
            <a:r>
              <a:rPr lang="ru-RU" sz="4300" dirty="0" smtClean="0"/>
              <a:t>Сам Сергей Есенин в стихотворении «Я усталым таким еще не был…» (1923год) писал: «Много женщин меня любило, да и сам я любил не одну…». Женщин, любивших его, было много, а любви в его жизни было мало. Сам он это объяснял так: «Есть нечто, что я люблю выше всех женщин, выше любой женщины, и что я ни за какие ласки и ни за какую любовь не променяю. Это … искусство…»</a:t>
            </a:r>
          </a:p>
          <a:p>
            <a:r>
              <a:rPr lang="ru-RU" sz="4300" dirty="0" smtClean="0"/>
              <a:t> </a:t>
            </a:r>
          </a:p>
          <a:p>
            <a:r>
              <a:rPr lang="ru-RU" sz="4300" dirty="0" smtClean="0"/>
              <a:t> </a:t>
            </a:r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 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Выводы: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err="1" smtClean="0"/>
              <a:t>Творчесто</a:t>
            </a:r>
            <a:r>
              <a:rPr lang="ru-RU" dirty="0" smtClean="0"/>
              <a:t> Есенина –отражение его жизни</a:t>
            </a:r>
            <a:r>
              <a:rPr lang="ru-RU" dirty="0" smtClean="0"/>
              <a:t>, его </a:t>
            </a:r>
            <a:r>
              <a:rPr lang="ru-RU" dirty="0" err="1" smtClean="0"/>
              <a:t>взгядов</a:t>
            </a:r>
            <a:r>
              <a:rPr lang="ru-RU" dirty="0" smtClean="0"/>
              <a:t>, </a:t>
            </a:r>
            <a:r>
              <a:rPr lang="ru-RU" dirty="0" err="1" smtClean="0"/>
              <a:t>его</a:t>
            </a:r>
            <a:r>
              <a:rPr lang="ru-RU" dirty="0" smtClean="0"/>
              <a:t> </a:t>
            </a:r>
            <a:r>
              <a:rPr lang="ru-RU" dirty="0" smtClean="0"/>
              <a:t>чувств</a:t>
            </a:r>
          </a:p>
          <a:p>
            <a:r>
              <a:rPr lang="ru-RU" dirty="0" smtClean="0"/>
              <a:t>Любовная тема звучит по-разному: от нежности и поэтичности до озлобленности и цинизма</a:t>
            </a:r>
            <a:r>
              <a:rPr lang="ru-RU" dirty="0" smtClean="0"/>
              <a:t>, но </a:t>
            </a:r>
            <a:r>
              <a:rPr lang="ru-RU" dirty="0" smtClean="0"/>
              <a:t>всегда предельно искренна</a:t>
            </a:r>
          </a:p>
          <a:p>
            <a:r>
              <a:rPr lang="ru-RU" dirty="0" smtClean="0"/>
              <a:t>Перо поэта обессмертило имена женщин , о которых мы вряд ли сегодня вспоминали</a:t>
            </a:r>
          </a:p>
          <a:p>
            <a:r>
              <a:rPr lang="ru-RU" dirty="0" smtClean="0"/>
              <a:t>Любовная лирика Есенина вдохновила меня на создание художественных </a:t>
            </a:r>
            <a:r>
              <a:rPr lang="ru-RU" dirty="0" err="1" smtClean="0"/>
              <a:t>образов</a:t>
            </a:r>
            <a:r>
              <a:rPr lang="ru-RU" dirty="0" err="1" smtClean="0"/>
              <a:t>,поэтому</a:t>
            </a:r>
            <a:r>
              <a:rPr lang="ru-RU" dirty="0" smtClean="0"/>
              <a:t> </a:t>
            </a:r>
            <a:r>
              <a:rPr lang="ru-RU" dirty="0" smtClean="0"/>
              <a:t>я считаю</a:t>
            </a:r>
            <a:r>
              <a:rPr lang="ru-RU" dirty="0" smtClean="0"/>
              <a:t>, что </a:t>
            </a:r>
            <a:r>
              <a:rPr lang="ru-RU" dirty="0" smtClean="0"/>
              <a:t>творчество этого поэта актуально и в наше время</a:t>
            </a:r>
            <a:endParaRPr lang="ru-RU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Чему научилась </a:t>
            </a:r>
            <a:r>
              <a:rPr lang="ru-RU" dirty="0" err="1" smtClean="0"/>
              <a:t>я,работая</a:t>
            </a:r>
            <a:r>
              <a:rPr lang="ru-RU" dirty="0" smtClean="0"/>
              <a:t> над проектом «Любимые женщины в творчестве Сергея Есенина 2»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ru-RU" dirty="0" smtClean="0"/>
              <a:t>1)Закрепила опыт проектно – исследовательской деятельности, научилась ставить цель проекта, определять задачи, вырабатывать пути их решения, оформлять результаты</a:t>
            </a:r>
          </a:p>
          <a:p>
            <a:r>
              <a:rPr lang="ru-RU" dirty="0" smtClean="0"/>
              <a:t>2)Глубже поняла творчество Сергея Есенина и его жизнь</a:t>
            </a:r>
          </a:p>
          <a:p>
            <a:r>
              <a:rPr lang="ru-RU" dirty="0" smtClean="0"/>
              <a:t>3)Планирую дальнейшее изучение данной темы при подготовке к ЕГЭ по литературе</a:t>
            </a:r>
          </a:p>
          <a:p>
            <a:r>
              <a:rPr lang="ru-RU" dirty="0" smtClean="0"/>
              <a:t>4)Получила теоретический опыт межличностных отношений между мужчиной и женщиной</a:t>
            </a:r>
          </a:p>
          <a:p>
            <a:r>
              <a:rPr lang="ru-RU" dirty="0" smtClean="0"/>
              <a:t>5) В ходе проекта применяла логические  действия: анализ, синтез, сравнение, установление причинно -следственных связей</a:t>
            </a:r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 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Цель моего проекта: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47500" lnSpcReduction="20000"/>
          </a:bodyPr>
          <a:lstStyle/>
          <a:p>
            <a:r>
              <a:rPr lang="ru-RU" b="1" dirty="0" smtClean="0"/>
              <a:t>Цель </a:t>
            </a:r>
            <a:r>
              <a:rPr lang="ru-RU" b="1" dirty="0" smtClean="0"/>
              <a:t>моего </a:t>
            </a:r>
            <a:r>
              <a:rPr lang="ru-RU" b="1" dirty="0" err="1" smtClean="0"/>
              <a:t>пректа</a:t>
            </a:r>
            <a:r>
              <a:rPr lang="ru-RU" b="1" dirty="0" smtClean="0"/>
              <a:t>:</a:t>
            </a:r>
            <a:endParaRPr lang="ru-RU" dirty="0" smtClean="0"/>
          </a:p>
          <a:p>
            <a:r>
              <a:rPr lang="ru-RU" dirty="0" smtClean="0"/>
              <a:t>1)изучить биографию и творчество Сергея Есенина</a:t>
            </a:r>
          </a:p>
          <a:p>
            <a:r>
              <a:rPr lang="ru-RU" dirty="0" smtClean="0"/>
              <a:t>2)прочитать и проанализировать стихотворения Сергея Есенина о любви</a:t>
            </a:r>
          </a:p>
          <a:p>
            <a:r>
              <a:rPr lang="ru-RU" dirty="0" smtClean="0"/>
              <a:t>3 систематизировать теоретический материал о женщинах, которые оставили неизгладимый след в жизни поэта</a:t>
            </a:r>
          </a:p>
          <a:p>
            <a:r>
              <a:rPr lang="ru-RU" dirty="0" smtClean="0"/>
              <a:t>4)проследить, как чувства к женщине влияли на творчество Сергея Есенина </a:t>
            </a:r>
          </a:p>
          <a:p>
            <a:r>
              <a:rPr lang="ru-RU" dirty="0" smtClean="0"/>
              <a:t>5)сопоставить созданные мной образы женщин с реальными образами</a:t>
            </a:r>
          </a:p>
          <a:p>
            <a:r>
              <a:rPr lang="ru-RU" dirty="0" smtClean="0"/>
              <a:t>6)совершенствовать свою письменную и устную речь</a:t>
            </a:r>
          </a:p>
          <a:p>
            <a:r>
              <a:rPr lang="ru-RU" b="1" dirty="0" smtClean="0"/>
              <a:t>Этапы работы над проектом:</a:t>
            </a:r>
            <a:endParaRPr lang="ru-RU" dirty="0" smtClean="0"/>
          </a:p>
          <a:p>
            <a:r>
              <a:rPr lang="ru-RU" dirty="0" smtClean="0"/>
              <a:t>1)определение темы, цели, задач</a:t>
            </a:r>
          </a:p>
          <a:p>
            <a:r>
              <a:rPr lang="ru-RU" dirty="0" smtClean="0"/>
              <a:t>2)составление плана действий</a:t>
            </a:r>
          </a:p>
          <a:p>
            <a:r>
              <a:rPr lang="ru-RU" dirty="0" smtClean="0"/>
              <a:t>3)определение источников информации</a:t>
            </a:r>
          </a:p>
          <a:p>
            <a:r>
              <a:rPr lang="ru-RU" dirty="0" smtClean="0"/>
              <a:t>4)определение способов сбора информации</a:t>
            </a:r>
          </a:p>
          <a:p>
            <a:r>
              <a:rPr lang="ru-RU" b="1" dirty="0" smtClean="0"/>
              <a:t>Основная часть:</a:t>
            </a:r>
            <a:endParaRPr lang="ru-RU" dirty="0" smtClean="0"/>
          </a:p>
          <a:p>
            <a:r>
              <a:rPr lang="ru-RU" dirty="0" smtClean="0"/>
              <a:t>5)самостоятельное выполнение проекта (под руководством учителя)</a:t>
            </a:r>
          </a:p>
          <a:p>
            <a:r>
              <a:rPr lang="ru-RU" dirty="0" smtClean="0"/>
              <a:t>6)накопление информации путем работы с литературой и другими источниками</a:t>
            </a:r>
          </a:p>
          <a:p>
            <a:r>
              <a:rPr lang="ru-RU" dirty="0" smtClean="0"/>
              <a:t>7)составление хронологической таблицы жизни и творчества Сергея Есенина</a:t>
            </a:r>
          </a:p>
          <a:p>
            <a:r>
              <a:rPr lang="ru-RU" dirty="0" smtClean="0"/>
              <a:t>8)оформление материала в виде рисунков и в электронном варианте</a:t>
            </a:r>
          </a:p>
          <a:p>
            <a:r>
              <a:rPr lang="ru-RU" b="1" dirty="0" smtClean="0"/>
              <a:t>Заключительный этап:</a:t>
            </a:r>
            <a:endParaRPr lang="ru-RU" dirty="0" smtClean="0"/>
          </a:p>
          <a:p>
            <a:r>
              <a:rPr lang="ru-RU" dirty="0" smtClean="0"/>
              <a:t>9)публичная защита</a:t>
            </a:r>
          </a:p>
          <a:p>
            <a:r>
              <a:rPr lang="ru-RU" dirty="0" smtClean="0"/>
              <a:t>10)выводы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Актуальность проекта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40000" lnSpcReduction="20000"/>
          </a:bodyPr>
          <a:lstStyle/>
          <a:p>
            <a:r>
              <a:rPr lang="ru-RU" b="1" dirty="0" smtClean="0"/>
              <a:t>Актуальность проекта</a:t>
            </a:r>
            <a:endParaRPr lang="ru-RU" dirty="0" smtClean="0"/>
          </a:p>
          <a:p>
            <a:r>
              <a:rPr lang="ru-RU" dirty="0" smtClean="0"/>
              <a:t>Тема любви актуальна во все времена. Все великие поэты и писатели вне зависимости от стиля написания, времени жизни посвятили немало своих произведений дамам своего сердца. Они вложили в произведения свои эмоции и переживания, свои наблюдения, опыт. И порой, наблюдая за такими переживаниями, проникаешься теми же чувствами. </a:t>
            </a:r>
          </a:p>
          <a:p>
            <a:r>
              <a:rPr lang="ru-RU" dirty="0" smtClean="0"/>
              <a:t>Сергей Есенин –певец любви. Благодаря его поэзии можно понять, как жил и любил сам поэт. В стихотворениях Сергея Есенина любовь показана во всех ее проявлениях – к матери, сестрам, Родине, к природе, к женщине. Поэтическая душа Сергея Есенина не могла не пылать страстью, не любить.</a:t>
            </a:r>
          </a:p>
          <a:p>
            <a:r>
              <a:rPr lang="ru-RU" dirty="0" smtClean="0"/>
              <a:t>Тема любви всегда притягивала подростков, и я не исключение. Любовь, какой бы она ни была, одинаково волнует как взрослых, так и нас. Вот почему тема любви всегда останется востребованной для человека.</a:t>
            </a:r>
          </a:p>
          <a:p>
            <a:r>
              <a:rPr lang="ru-RU" dirty="0" smtClean="0"/>
              <a:t>Актуальность данной работы заключается в необходимости современного прочтения любовной лирики поэта, в которой каждый из нас найдет что-то свое близкое и родное. Удивительно: прошла эпоха, в которой жил поэт, но его стихи близки, я не ошибусь, почти каждому из нас. </a:t>
            </a:r>
          </a:p>
          <a:p>
            <a:r>
              <a:rPr lang="ru-RU" dirty="0" smtClean="0"/>
              <a:t>Почему же стихи Сергея Есенина популярны и сейчас? Есенин писал о том, что тревожило душу, что хоть раз в жизни испытал каждый человек, поэтому кажется, что писал он не о себе, а о нас. Я считаю, если человеку крайне тяжело на душе, его мучают сомнения или угрызения совести, самое верное лекарство – взять томик стихов Сергея Есенина, в которых наверняка найдется отражение тех мучительных моментов, которые переживает человек. После прочтения становится легче, и проблемы кажутся не такими страшными. Стихи С.Есенина искренние, сердечные, обладают правдивостью выражения чувств, поэтому они понятны и близки нам, а значит, актуальны!</a:t>
            </a:r>
          </a:p>
          <a:p>
            <a:r>
              <a:rPr lang="ru-RU" dirty="0" smtClean="0"/>
              <a:t>Моя работа над этим проектом вызвана и жизненной необходимостью. Считаю, что данный проект можно использовать в качестве учебного материала на уроках литературы в старших классах. Кроме того, вопросы по творчеству Сергея Есенина представлены в тестах ЕГЭ по литературе, а я собираюсь сдавать экзамен по данному предмету.</a:t>
            </a:r>
          </a:p>
          <a:p>
            <a:r>
              <a:rPr lang="ru-RU" dirty="0" smtClean="0"/>
              <a:t>Проникновенные строки стихотворений Сергея Есенина произвели впечатление на многих композиторов и художников. Я узнала, что иллюстрации к стихам Сергея Есенина создавал художник Парамонов А., Алексей Акиндинов изображал портреты Есенина, народный художник Якушевский С.Ф. тоже обращался к светлому образу поэта, заслуженный художник РСФСР Федор Денисович Константинов создал гравюры по мотивам произведений Есенина. Мне очень нравятся графические работы </a:t>
            </a:r>
            <a:r>
              <a:rPr lang="ru-RU" dirty="0" err="1" smtClean="0"/>
              <a:t>Е.Тенишевой</a:t>
            </a:r>
            <a:r>
              <a:rPr lang="ru-RU" dirty="0" smtClean="0"/>
              <a:t> о Сергее Есенине. </a:t>
            </a:r>
          </a:p>
          <a:p>
            <a:r>
              <a:rPr lang="ru-RU" dirty="0" smtClean="0"/>
              <a:t>Я позволю себе сделать вывод, что творчество Сергея Есенина помогает людям жить, творить, создавать свои «шедевры», а, следовательно, оно актуально.</a:t>
            </a:r>
          </a:p>
          <a:p>
            <a:r>
              <a:rPr lang="ru-RU" dirty="0" smtClean="0"/>
              <a:t>Именно поэтому в качестве темы своего индивидуального проекта я выбрала ту, которая связана с любовной лирикой Сергея Есенина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Основная часть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ru-RU" b="1" dirty="0" smtClean="0"/>
              <a:t>Основная часть</a:t>
            </a:r>
            <a:endParaRPr lang="ru-RU" dirty="0" smtClean="0"/>
          </a:p>
          <a:p>
            <a:r>
              <a:rPr lang="ru-RU" dirty="0" smtClean="0"/>
              <a:t>Вся лирика Сергея Есенина связана с темой любви. Любвеобильный поэт посвящал стихи многим женщинам, каждая из них была для него неповторимой, поэтому по - особому звучит и каждое стихотворение. Изучив биографию Сергея Есенина, я узнала, что женщин в его судьбе было много, недаром он сам говорил:«Много женщин меня любило, да и сам я любил не одну». Теперь я понимаю, почему его так любили женщины. Они любили его не только за красоту, но и за умение красиво писать.</a:t>
            </a:r>
          </a:p>
          <a:p>
            <a:r>
              <a:rPr lang="ru-RU" dirty="0" smtClean="0"/>
              <a:t>В своем проекте я остановлюсь на биографии и на стихах Сергея Есенина, посвященным только некоторым женщинам, которые, с моей точки зрения, оставили неизгладимый след в душе поэта.</a:t>
            </a:r>
          </a:p>
          <a:p>
            <a:r>
              <a:rPr lang="ru-RU" dirty="0" smtClean="0"/>
              <a:t>Вот перед Вами список далеко не всех любимых женщин Сергея Есенина, которым он посвящал стихи:</a:t>
            </a:r>
          </a:p>
          <a:p>
            <a:r>
              <a:rPr lang="ru-RU" b="1" dirty="0" smtClean="0"/>
              <a:t>1)</a:t>
            </a:r>
            <a:r>
              <a:rPr lang="ru-RU" b="1" dirty="0" err="1" smtClean="0"/>
              <a:t>Сардановская</a:t>
            </a:r>
            <a:r>
              <a:rPr lang="ru-RU" b="1" dirty="0" smtClean="0"/>
              <a:t> Анна Алексеевна (1896 – 1921)</a:t>
            </a:r>
            <a:endParaRPr lang="ru-RU" dirty="0" smtClean="0"/>
          </a:p>
          <a:p>
            <a:r>
              <a:rPr lang="ru-RU" b="1" dirty="0" smtClean="0"/>
              <a:t>2)</a:t>
            </a:r>
            <a:r>
              <a:rPr lang="ru-RU" b="1" dirty="0" err="1" smtClean="0"/>
              <a:t>Изряднова</a:t>
            </a:r>
            <a:r>
              <a:rPr lang="ru-RU" b="1" dirty="0" smtClean="0"/>
              <a:t> Анна Романовна (1891 – 1946)</a:t>
            </a:r>
            <a:endParaRPr lang="ru-RU" dirty="0" smtClean="0"/>
          </a:p>
          <a:p>
            <a:r>
              <a:rPr lang="ru-RU" b="1" dirty="0" smtClean="0"/>
              <a:t>3)Кашина Лидия Ивановна (1886 – 1937)</a:t>
            </a:r>
            <a:endParaRPr lang="ru-RU" dirty="0" smtClean="0"/>
          </a:p>
          <a:p>
            <a:r>
              <a:rPr lang="ru-RU" b="1" dirty="0" smtClean="0"/>
              <a:t>4)</a:t>
            </a:r>
            <a:r>
              <a:rPr lang="ru-RU" b="1" dirty="0" err="1" smtClean="0"/>
              <a:t>Бениславская</a:t>
            </a:r>
            <a:r>
              <a:rPr lang="ru-RU" b="1" dirty="0" smtClean="0"/>
              <a:t> Галина Артуровна (1897 – 1926)</a:t>
            </a:r>
            <a:endParaRPr lang="ru-RU" dirty="0" smtClean="0"/>
          </a:p>
          <a:p>
            <a:r>
              <a:rPr lang="ru-RU" b="1" dirty="0" smtClean="0"/>
              <a:t>5)</a:t>
            </a:r>
            <a:r>
              <a:rPr lang="ru-RU" b="1" dirty="0" err="1" smtClean="0"/>
              <a:t>Айседора</a:t>
            </a:r>
            <a:r>
              <a:rPr lang="ru-RU" b="1" dirty="0" smtClean="0"/>
              <a:t> </a:t>
            </a:r>
            <a:r>
              <a:rPr lang="ru-RU" b="1" dirty="0" err="1" smtClean="0"/>
              <a:t>Дункан</a:t>
            </a:r>
            <a:r>
              <a:rPr lang="ru-RU" b="1" dirty="0" smtClean="0"/>
              <a:t> (1877 – 1927)</a:t>
            </a:r>
            <a:endParaRPr lang="ru-RU" dirty="0" smtClean="0"/>
          </a:p>
          <a:p>
            <a:r>
              <a:rPr lang="ru-RU" b="1" dirty="0" smtClean="0"/>
              <a:t>6)</a:t>
            </a:r>
            <a:r>
              <a:rPr lang="ru-RU" b="1" dirty="0" err="1" smtClean="0"/>
              <a:t>Миклашевская</a:t>
            </a:r>
            <a:r>
              <a:rPr lang="ru-RU" b="1" dirty="0" smtClean="0"/>
              <a:t> Августа Леонидовна (1891 – 1977)</a:t>
            </a:r>
            <a:endParaRPr lang="ru-RU" dirty="0" smtClean="0"/>
          </a:p>
          <a:p>
            <a:r>
              <a:rPr lang="ru-RU" b="1" dirty="0" smtClean="0"/>
              <a:t>7)</a:t>
            </a:r>
            <a:r>
              <a:rPr lang="ru-RU" b="1" dirty="0" err="1" smtClean="0"/>
              <a:t>Тальян</a:t>
            </a:r>
            <a:r>
              <a:rPr lang="ru-RU" b="1" dirty="0" smtClean="0"/>
              <a:t> </a:t>
            </a:r>
            <a:r>
              <a:rPr lang="ru-RU" b="1" dirty="0" err="1" smtClean="0"/>
              <a:t>Шаганэ</a:t>
            </a:r>
            <a:r>
              <a:rPr lang="ru-RU" b="1" dirty="0" smtClean="0"/>
              <a:t> </a:t>
            </a:r>
            <a:r>
              <a:rPr lang="ru-RU" b="1" dirty="0" err="1" smtClean="0"/>
              <a:t>Нерсесовна</a:t>
            </a:r>
            <a:r>
              <a:rPr lang="ru-RU" b="1" dirty="0" smtClean="0"/>
              <a:t> (1900 – 1976)</a:t>
            </a:r>
            <a:endParaRPr lang="ru-RU" dirty="0" smtClean="0"/>
          </a:p>
          <a:p>
            <a:r>
              <a:rPr lang="ru-RU" b="1" dirty="0" smtClean="0"/>
              <a:t>8)Толстая Софья Андреевна (1900 – 1957)</a:t>
            </a:r>
            <a:endParaRPr lang="ru-RU" dirty="0" smtClean="0"/>
          </a:p>
          <a:p>
            <a:r>
              <a:rPr lang="ru-RU" b="1" dirty="0" smtClean="0"/>
              <a:t> 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2910" y="1000108"/>
            <a:ext cx="7143800" cy="4572032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u="sng" dirty="0" smtClean="0"/>
              <a:t> </a:t>
            </a:r>
            <a:r>
              <a:rPr lang="ru-RU" b="1" u="sng" dirty="0" err="1" smtClean="0"/>
              <a:t>Сардановская</a:t>
            </a:r>
            <a:r>
              <a:rPr lang="ru-RU" b="1" u="sng" dirty="0" smtClean="0"/>
              <a:t> Анна Алексеевна (1896 – 1921)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25000" lnSpcReduction="20000"/>
          </a:bodyPr>
          <a:lstStyle/>
          <a:p>
            <a:r>
              <a:rPr lang="ru-RU" sz="4000" dirty="0" smtClean="0"/>
              <a:t>Это первая любовь Сергея Есенина. Когда познакомились – неизвестно. Анна </a:t>
            </a:r>
            <a:r>
              <a:rPr lang="ru-RU" sz="4000" dirty="0" err="1" smtClean="0"/>
              <a:t>Сардановская</a:t>
            </a:r>
            <a:r>
              <a:rPr lang="ru-RU" sz="4000" dirty="0" smtClean="0"/>
              <a:t> – внучатая племянница священника села Константинова Ивана. Она обладала красивым голосом, отличалась пением в церковном хоре. Они обещали друг другу пожениться, когда вырастут. Аня первой вступила в брак с другим человеком. В стихотворении «Мой путь» Сергей Есенин вспоминает:</a:t>
            </a:r>
          </a:p>
          <a:p>
            <a:r>
              <a:rPr lang="ru-RU" sz="4000" b="1" dirty="0" smtClean="0"/>
              <a:t>В пятнадцать лет</a:t>
            </a:r>
            <a:endParaRPr lang="ru-RU" sz="4000" dirty="0" smtClean="0"/>
          </a:p>
          <a:p>
            <a:r>
              <a:rPr lang="ru-RU" sz="4000" b="1" dirty="0" err="1" smtClean="0"/>
              <a:t>Взлюбил</a:t>
            </a:r>
            <a:r>
              <a:rPr lang="ru-RU" sz="4000" b="1" dirty="0" smtClean="0"/>
              <a:t> я до печёнок</a:t>
            </a:r>
            <a:endParaRPr lang="ru-RU" sz="4000" dirty="0" smtClean="0"/>
          </a:p>
          <a:p>
            <a:r>
              <a:rPr lang="ru-RU" sz="4000" b="1" dirty="0" smtClean="0"/>
              <a:t>И сладко думал,</a:t>
            </a:r>
            <a:endParaRPr lang="ru-RU" sz="4000" dirty="0" smtClean="0"/>
          </a:p>
          <a:p>
            <a:r>
              <a:rPr lang="ru-RU" sz="4000" b="1" dirty="0" smtClean="0"/>
              <a:t>Лишь уединюсь,</a:t>
            </a:r>
            <a:endParaRPr lang="ru-RU" sz="4000" dirty="0" smtClean="0"/>
          </a:p>
          <a:p>
            <a:r>
              <a:rPr lang="ru-RU" sz="4000" b="1" dirty="0" smtClean="0"/>
              <a:t>Что я на этой</a:t>
            </a:r>
            <a:endParaRPr lang="ru-RU" sz="4000" dirty="0" smtClean="0"/>
          </a:p>
          <a:p>
            <a:r>
              <a:rPr lang="ru-RU" sz="4000" b="1" dirty="0" smtClean="0"/>
              <a:t>Лучшей из девчонок,</a:t>
            </a:r>
            <a:endParaRPr lang="ru-RU" sz="4000" dirty="0" smtClean="0"/>
          </a:p>
          <a:p>
            <a:r>
              <a:rPr lang="ru-RU" sz="4000" b="1" dirty="0" smtClean="0"/>
              <a:t>Достигнув возраста, женюсь.</a:t>
            </a:r>
            <a:endParaRPr lang="ru-RU" sz="4000" dirty="0" smtClean="0"/>
          </a:p>
          <a:p>
            <a:r>
              <a:rPr lang="ru-RU" sz="4000" dirty="0" smtClean="0"/>
              <a:t> </a:t>
            </a:r>
          </a:p>
          <a:p>
            <a:r>
              <a:rPr lang="ru-RU" sz="4000" dirty="0" smtClean="0"/>
              <a:t>Образ юной </a:t>
            </a:r>
            <a:r>
              <a:rPr lang="ru-RU" sz="4000" dirty="0" err="1" smtClean="0"/>
              <a:t>Сардановской</a:t>
            </a:r>
            <a:r>
              <a:rPr lang="ru-RU" sz="4000" dirty="0" smtClean="0"/>
              <a:t> и общение с нею помогли поэту создать такие стихотворения, как:</a:t>
            </a:r>
          </a:p>
          <a:p>
            <a:pPr lvl="0"/>
            <a:r>
              <a:rPr lang="ru-RU" sz="4000" b="1" dirty="0" smtClean="0"/>
              <a:t>«За горами, за желтыми полями…»</a:t>
            </a:r>
            <a:endParaRPr lang="ru-RU" sz="4000" dirty="0" smtClean="0"/>
          </a:p>
          <a:p>
            <a:pPr lvl="0"/>
            <a:r>
              <a:rPr lang="ru-RU" sz="4000" b="1" dirty="0" smtClean="0"/>
              <a:t>«Зачем зовешь»</a:t>
            </a:r>
            <a:endParaRPr lang="ru-RU" sz="4000" dirty="0" smtClean="0"/>
          </a:p>
          <a:p>
            <a:pPr lvl="0"/>
            <a:r>
              <a:rPr lang="ru-RU" sz="4000" b="1" dirty="0" smtClean="0"/>
              <a:t>«Под венком лесной ромашки»</a:t>
            </a:r>
            <a:endParaRPr lang="ru-RU" sz="4000" dirty="0" smtClean="0"/>
          </a:p>
          <a:p>
            <a:pPr lvl="0"/>
            <a:r>
              <a:rPr lang="ru-RU" sz="4000" b="1" dirty="0" smtClean="0"/>
              <a:t>«Темна ноченька, не спится…»</a:t>
            </a:r>
            <a:endParaRPr lang="ru-RU" sz="4000" dirty="0" smtClean="0"/>
          </a:p>
          <a:p>
            <a:pPr lvl="0"/>
            <a:r>
              <a:rPr lang="ru-RU" sz="4000" b="1" dirty="0" smtClean="0"/>
              <a:t>«Хороша была Танюша»</a:t>
            </a:r>
            <a:endParaRPr lang="ru-RU" sz="4000" dirty="0" smtClean="0"/>
          </a:p>
          <a:p>
            <a:pPr lvl="0"/>
            <a:r>
              <a:rPr lang="ru-RU" sz="4000" b="1" dirty="0" smtClean="0"/>
              <a:t>«Низкий дом с </a:t>
            </a:r>
            <a:r>
              <a:rPr lang="ru-RU" sz="4000" b="1" dirty="0" err="1" smtClean="0"/>
              <a:t>голубыми</a:t>
            </a:r>
            <a:r>
              <a:rPr lang="ru-RU" sz="4000" b="1" dirty="0" smtClean="0"/>
              <a:t> ставнями»</a:t>
            </a:r>
            <a:endParaRPr lang="ru-RU" sz="4000" dirty="0" smtClean="0"/>
          </a:p>
          <a:p>
            <a:pPr lvl="0"/>
            <a:r>
              <a:rPr lang="ru-RU" sz="4000" b="1" dirty="0" smtClean="0"/>
              <a:t>«Какая ночь, я не могу»</a:t>
            </a:r>
            <a:endParaRPr lang="ru-RU" sz="4000" dirty="0" smtClean="0"/>
          </a:p>
          <a:p>
            <a:pPr lvl="0"/>
            <a:r>
              <a:rPr lang="ru-RU" sz="4000" b="1" dirty="0" smtClean="0"/>
              <a:t>«Не бродить, не мять в кустах багряных</a:t>
            </a:r>
            <a:r>
              <a:rPr lang="ru-RU" sz="4000" dirty="0" smtClean="0"/>
              <a:t>…»</a:t>
            </a:r>
          </a:p>
          <a:p>
            <a:r>
              <a:rPr lang="ru-RU" sz="4000" dirty="0" smtClean="0"/>
              <a:t>Не бродить, не мять в кустах багряных</a:t>
            </a:r>
          </a:p>
          <a:p>
            <a:r>
              <a:rPr lang="ru-RU" sz="4000" dirty="0" smtClean="0"/>
              <a:t>Лебеды и не искать следа.</a:t>
            </a:r>
          </a:p>
          <a:p>
            <a:r>
              <a:rPr lang="ru-RU" sz="4000" dirty="0" smtClean="0"/>
              <a:t>Со снопом волос твоих овсяных</a:t>
            </a:r>
          </a:p>
          <a:p>
            <a:r>
              <a:rPr lang="ru-RU" sz="4000" dirty="0" err="1" smtClean="0"/>
              <a:t>Отоснилась</a:t>
            </a:r>
            <a:r>
              <a:rPr lang="ru-RU" sz="4000" dirty="0" smtClean="0"/>
              <a:t> ты мне навсегда…</a:t>
            </a:r>
          </a:p>
          <a:p>
            <a:r>
              <a:rPr lang="ru-RU" sz="4000" dirty="0" smtClean="0"/>
              <a:t> </a:t>
            </a:r>
          </a:p>
          <a:p>
            <a:r>
              <a:rPr lang="ru-RU" sz="4000" dirty="0" smtClean="0"/>
              <a:t>Проанализировав стихи, посвященные Анне </a:t>
            </a:r>
            <a:r>
              <a:rPr lang="ru-RU" sz="4000" dirty="0" err="1" smtClean="0"/>
              <a:t>Сардановской</a:t>
            </a:r>
            <a:r>
              <a:rPr lang="ru-RU" sz="4000" dirty="0" smtClean="0"/>
              <a:t>, я отметила, что душа поэта полна любви и ликования, нежными мечтаниями о свидании, о любимой женщине. Любовь – нежное и светлое чувство.</a:t>
            </a:r>
          </a:p>
          <a:p>
            <a:r>
              <a:rPr lang="ru-RU" sz="4000" dirty="0" smtClean="0"/>
              <a:t>Читая биографию и стихи, посвященные этой женщине, я создала свой образ Анны. В созданном мною образе я хотела подчеркнуть молодость, озорство Анны, хотя она и была внучатой племянницей священника. Кроме того, по воспоминаниям современников, Анна часто «осыпала Есенина своими насмешками».</a:t>
            </a:r>
          </a:p>
          <a:p>
            <a:r>
              <a:rPr lang="ru-RU" sz="4000" dirty="0" smtClean="0"/>
              <a:t>К сожалению, образ я не угадала. На фотографии  мы видим серьезную, скромную, требовательную к себе и к людям девушку.</a:t>
            </a:r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 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i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5984" y="1428736"/>
            <a:ext cx="4067175" cy="304800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Изряднова</a:t>
            </a:r>
            <a:r>
              <a:rPr lang="ru-RU" dirty="0" smtClean="0"/>
              <a:t> Анна Романовна (1891-1946)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40000" lnSpcReduction="20000"/>
          </a:bodyPr>
          <a:lstStyle/>
          <a:p>
            <a:r>
              <a:rPr lang="ru-RU" dirty="0" smtClean="0"/>
              <a:t>1912 году семнадцатилетний Сергей Есенин, деревенский подросток, приехал покорять Москву, устроился работать в типографию Сытина корректором. Некоторые смеялись над его говором, независимыми манерами. Лишь курсистка Анна </a:t>
            </a:r>
            <a:r>
              <a:rPr lang="ru-RU" dirty="0" err="1" smtClean="0"/>
              <a:t>Изряднова</a:t>
            </a:r>
            <a:r>
              <a:rPr lang="ru-RU" dirty="0" smtClean="0"/>
              <a:t>, тоже служившая корректором у Сытина, сумела увидеть в Сергее Есенине настоящего поэта. </a:t>
            </a:r>
          </a:p>
          <a:p>
            <a:r>
              <a:rPr lang="ru-RU" dirty="0" smtClean="0"/>
              <a:t>Как она его понимала! Как она его любила! Анна стала его первой женщиной. В декабре 1914 года родился сын Георгий. Детский плач, грязные пеленки, бессонные ночи. Есенин уехал в Петроград: то ли в поисках успеха, то ли просто сбежал от семейного счастья. И вскоре завертела столица, закружила, молодой поэт стал нарасхват. </a:t>
            </a:r>
          </a:p>
          <a:p>
            <a:r>
              <a:rPr lang="ru-RU" dirty="0" smtClean="0"/>
              <a:t>В период связи с Анной поэт написал 70 стихотворений. Есенин состоялся как поэт. Недаром этот период его жизни называют «</a:t>
            </a:r>
            <a:r>
              <a:rPr lang="ru-RU" dirty="0" err="1" smtClean="0"/>
              <a:t>изрядновским</a:t>
            </a:r>
            <a:r>
              <a:rPr lang="ru-RU" dirty="0" smtClean="0"/>
              <a:t>» периодом. Сразу после расставания с Анной в период между 1913 – 1915 годами поэт пишет стихотворение «Я положил к твоей постели…» В нем автор просит прощения у Анны </a:t>
            </a:r>
            <a:r>
              <a:rPr lang="ru-RU" dirty="0" err="1" smtClean="0"/>
              <a:t>Изрядновой</a:t>
            </a:r>
            <a:r>
              <a:rPr lang="ru-RU" dirty="0" smtClean="0"/>
              <a:t> и пытается ей объяснить свое внезапное решение о разрыве отношений.</a:t>
            </a:r>
          </a:p>
          <a:p>
            <a:r>
              <a:rPr lang="ru-RU" b="1" dirty="0" smtClean="0"/>
              <a:t>Я положил к твоей постели</a:t>
            </a:r>
            <a:endParaRPr lang="ru-RU" dirty="0" smtClean="0"/>
          </a:p>
          <a:p>
            <a:r>
              <a:rPr lang="ru-RU" b="1" dirty="0" err="1" smtClean="0"/>
              <a:t>Полузавядшие</a:t>
            </a:r>
            <a:r>
              <a:rPr lang="ru-RU" b="1" dirty="0" smtClean="0"/>
              <a:t> цветы,</a:t>
            </a:r>
            <a:endParaRPr lang="ru-RU" dirty="0" smtClean="0"/>
          </a:p>
          <a:p>
            <a:r>
              <a:rPr lang="ru-RU" b="1" dirty="0" smtClean="0"/>
              <a:t>И с лепестками помертвели</a:t>
            </a:r>
            <a:endParaRPr lang="ru-RU" dirty="0" smtClean="0"/>
          </a:p>
          <a:p>
            <a:r>
              <a:rPr lang="ru-RU" b="1" dirty="0" smtClean="0"/>
              <a:t>Мои усталые мечты...</a:t>
            </a:r>
            <a:endParaRPr lang="ru-RU" dirty="0" smtClean="0"/>
          </a:p>
          <a:p>
            <a:r>
              <a:rPr lang="ru-RU" dirty="0" smtClean="0"/>
              <a:t>Многие источники свидетельствуют о том, что стихотворение «Гаснут красные крылья заката» посвящено Анне </a:t>
            </a:r>
            <a:r>
              <a:rPr lang="ru-RU" dirty="0" err="1" smtClean="0"/>
              <a:t>Изрядновой</a:t>
            </a:r>
            <a:r>
              <a:rPr lang="ru-RU" dirty="0" smtClean="0"/>
              <a:t>.</a:t>
            </a:r>
          </a:p>
          <a:p>
            <a:r>
              <a:rPr lang="ru-RU" dirty="0" smtClean="0"/>
              <a:t>Проанализировав прочитанный материал об Анне </a:t>
            </a:r>
            <a:r>
              <a:rPr lang="ru-RU" dirty="0" err="1" smtClean="0"/>
              <a:t>Изрядновой</a:t>
            </a:r>
            <a:r>
              <a:rPr lang="ru-RU" dirty="0" smtClean="0"/>
              <a:t>, я представила себе девушку приятной внешности, терпеливую и практичную, которая борется за свое семейное счастье. В портрете я хотела показать уверенность, ум и решительность Анны.</a:t>
            </a:r>
          </a:p>
          <a:p>
            <a:r>
              <a:rPr lang="ru-RU" dirty="0" smtClean="0"/>
              <a:t>Интересно было сопоставить созданный мною образ с фотографией этой женщины. К моему удивлению, на фотографии я увидела зрелую женщину, с твердым решительным взглядом. Следовательно, я сумела почувствовать некоторые черты ее характера. Могу еще добавить, что на настоящей фотографии, с моей точки зрения, изображена женщина, которая обладает чувством собственного достоинства. На фотографии Анна выглядит намного старше, скорее всего из-за забранных волос, но все же точки соприкосновения моего изображения Анны и ее изображения на фотографии есть.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фициальная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298</TotalTime>
  <Words>3102</Words>
  <Application>Microsoft Office PowerPoint</Application>
  <PresentationFormat>Экран (4:3)</PresentationFormat>
  <Paragraphs>287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Официальная</vt:lpstr>
      <vt:lpstr>Слайд 1</vt:lpstr>
      <vt:lpstr>Жёны и любимые женщины Есенина,  </vt:lpstr>
      <vt:lpstr>Цель моего проекта:</vt:lpstr>
      <vt:lpstr>Актуальность проекта </vt:lpstr>
      <vt:lpstr>Основная часть</vt:lpstr>
      <vt:lpstr>Слайд 6</vt:lpstr>
      <vt:lpstr> Сардановская Анна Алексеевна (1896 – 1921)</vt:lpstr>
      <vt:lpstr>Слайд 8</vt:lpstr>
      <vt:lpstr>Изряднова Анна Романовна (1891-1946)</vt:lpstr>
      <vt:lpstr>Слайд 10</vt:lpstr>
      <vt:lpstr>Галина Бениславская (1897-1926)</vt:lpstr>
      <vt:lpstr>Слайд 12</vt:lpstr>
      <vt:lpstr>Айседора Дункан (1877-1927)</vt:lpstr>
      <vt:lpstr>Слайд 14</vt:lpstr>
      <vt:lpstr>Миклашевская Августа Леонидовна(1891-1977)</vt:lpstr>
      <vt:lpstr>Слайд 16</vt:lpstr>
      <vt:lpstr>Шаганэ Тальян (1900-1976)</vt:lpstr>
      <vt:lpstr>Слайд 18</vt:lpstr>
      <vt:lpstr>Толстая Софья Андреевна (1900-1957)</vt:lpstr>
      <vt:lpstr>Заключение по основной части </vt:lpstr>
      <vt:lpstr>Выводы:</vt:lpstr>
      <vt:lpstr>Чему научилась я,работая над проектом «Любимые женщины в творчестве Сергея Есенина 2»</vt:lpstr>
    </vt:vector>
  </TitlesOfParts>
  <Company>ITKIT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Педагогическая конференция: Что такое «компетентностное образование» и как к нему перейти.</dc:title>
  <dc:creator>Tamara</dc:creator>
  <cp:lastModifiedBy>Комп</cp:lastModifiedBy>
  <cp:revision>52</cp:revision>
  <dcterms:created xsi:type="dcterms:W3CDTF">2012-03-04T23:16:13Z</dcterms:created>
  <dcterms:modified xsi:type="dcterms:W3CDTF">2022-04-21T05:17:32Z</dcterms:modified>
</cp:coreProperties>
</file>