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90" r:id="rId4"/>
    <p:sldId id="258" r:id="rId5"/>
    <p:sldId id="257" r:id="rId6"/>
    <p:sldId id="259" r:id="rId7"/>
    <p:sldId id="260" r:id="rId8"/>
    <p:sldId id="285" r:id="rId9"/>
    <p:sldId id="261" r:id="rId10"/>
    <p:sldId id="263" r:id="rId11"/>
    <p:sldId id="264" r:id="rId12"/>
    <p:sldId id="265" r:id="rId13"/>
    <p:sldId id="266" r:id="rId14"/>
    <p:sldId id="287" r:id="rId15"/>
    <p:sldId id="267" r:id="rId16"/>
    <p:sldId id="269" r:id="rId17"/>
    <p:sldId id="270" r:id="rId18"/>
    <p:sldId id="271" r:id="rId19"/>
    <p:sldId id="288" r:id="rId20"/>
    <p:sldId id="273" r:id="rId21"/>
    <p:sldId id="274" r:id="rId22"/>
    <p:sldId id="276" r:id="rId23"/>
    <p:sldId id="277" r:id="rId24"/>
    <p:sldId id="278" r:id="rId25"/>
    <p:sldId id="279" r:id="rId26"/>
    <p:sldId id="292" r:id="rId27"/>
    <p:sldId id="289" r:id="rId28"/>
    <p:sldId id="280" r:id="rId29"/>
    <p:sldId id="281" r:id="rId30"/>
    <p:sldId id="282" r:id="rId31"/>
    <p:sldId id="284" r:id="rId32"/>
    <p:sldId id="293" r:id="rId3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05" autoAdjust="0"/>
    <p:restoredTop sz="99230" autoAdjust="0"/>
  </p:normalViewPr>
  <p:slideViewPr>
    <p:cSldViewPr>
      <p:cViewPr varScale="1">
        <p:scale>
          <a:sx n="73" d="100"/>
          <a:sy n="73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D1356B-E50B-4571-9563-E67178C7D1A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9E7209-EBC9-4325-A020-4A2FC296C801}">
      <dgm:prSet phldrT="[Текст]"/>
      <dgm:spPr/>
      <dgm:t>
        <a:bodyPr/>
        <a:lstStyle/>
        <a:p>
          <a:r>
            <a:rPr lang="ru-RU" dirty="0" smtClean="0"/>
            <a:t>Цена валюты</a:t>
          </a:r>
          <a:endParaRPr lang="ru-RU" dirty="0"/>
        </a:p>
      </dgm:t>
    </dgm:pt>
    <dgm:pt modelId="{1C034755-F177-49B7-9958-CABBE792330D}" type="parTrans" cxnId="{0F8482BB-6025-43A9-96C5-4D4FBD91F342}">
      <dgm:prSet/>
      <dgm:spPr/>
      <dgm:t>
        <a:bodyPr/>
        <a:lstStyle/>
        <a:p>
          <a:endParaRPr lang="ru-RU"/>
        </a:p>
      </dgm:t>
    </dgm:pt>
    <dgm:pt modelId="{775C8FF3-8AB8-423A-8D08-282A38887EBB}" type="sibTrans" cxnId="{0F8482BB-6025-43A9-96C5-4D4FBD91F342}">
      <dgm:prSet/>
      <dgm:spPr/>
      <dgm:t>
        <a:bodyPr/>
        <a:lstStyle/>
        <a:p>
          <a:endParaRPr lang="ru-RU"/>
        </a:p>
      </dgm:t>
    </dgm:pt>
    <dgm:pt modelId="{EAFCB87B-8CCC-483B-9FEF-67F5BD74BAAA}">
      <dgm:prSet phldrT="[Текст]"/>
      <dgm:spPr/>
      <dgm:t>
        <a:bodyPr/>
        <a:lstStyle/>
        <a:p>
          <a:r>
            <a:rPr lang="ru-RU" dirty="0" smtClean="0"/>
            <a:t>РАСТЕТ, если на нее</a:t>
          </a:r>
        </a:p>
        <a:p>
          <a:r>
            <a:rPr lang="ru-RU" dirty="0" smtClean="0"/>
            <a:t>А)растет спрос</a:t>
          </a:r>
        </a:p>
        <a:p>
          <a:r>
            <a:rPr lang="ru-RU" dirty="0" smtClean="0"/>
            <a:t>Б)снижается предложение</a:t>
          </a:r>
        </a:p>
      </dgm:t>
    </dgm:pt>
    <dgm:pt modelId="{AA762B35-E87D-485A-B318-1F5BF275BF94}" type="parTrans" cxnId="{E9D6DDB5-FB52-41D6-842B-68DCF6A770F8}">
      <dgm:prSet/>
      <dgm:spPr/>
      <dgm:t>
        <a:bodyPr/>
        <a:lstStyle/>
        <a:p>
          <a:endParaRPr lang="ru-RU"/>
        </a:p>
      </dgm:t>
    </dgm:pt>
    <dgm:pt modelId="{0077B2E3-8288-4D5E-9972-C42C9577416E}" type="sibTrans" cxnId="{E9D6DDB5-FB52-41D6-842B-68DCF6A770F8}">
      <dgm:prSet/>
      <dgm:spPr/>
      <dgm:t>
        <a:bodyPr/>
        <a:lstStyle/>
        <a:p>
          <a:endParaRPr lang="ru-RU"/>
        </a:p>
      </dgm:t>
    </dgm:pt>
    <dgm:pt modelId="{EA318AFB-425C-4F94-8A89-1C581340402C}">
      <dgm:prSet phldrT="[Текст]"/>
      <dgm:spPr/>
      <dgm:t>
        <a:bodyPr/>
        <a:lstStyle/>
        <a:p>
          <a:r>
            <a:rPr lang="ru-RU" dirty="0" smtClean="0"/>
            <a:t>ПАДАЕТ, если на нее</a:t>
          </a:r>
        </a:p>
        <a:p>
          <a:r>
            <a:rPr lang="ru-RU" dirty="0" smtClean="0"/>
            <a:t>А)снижается спрос</a:t>
          </a:r>
        </a:p>
        <a:p>
          <a:r>
            <a:rPr lang="ru-RU" dirty="0" smtClean="0"/>
            <a:t>Б)растет предложение</a:t>
          </a:r>
          <a:endParaRPr lang="ru-RU" dirty="0"/>
        </a:p>
      </dgm:t>
    </dgm:pt>
    <dgm:pt modelId="{5D933D44-6492-4370-809B-F065D1392919}" type="parTrans" cxnId="{8C922E48-E890-4F29-B410-4FBCCDE9F45C}">
      <dgm:prSet/>
      <dgm:spPr/>
      <dgm:t>
        <a:bodyPr/>
        <a:lstStyle/>
        <a:p>
          <a:endParaRPr lang="ru-RU"/>
        </a:p>
      </dgm:t>
    </dgm:pt>
    <dgm:pt modelId="{C4224624-A46C-44CA-AD70-DA112C03FD84}" type="sibTrans" cxnId="{8C922E48-E890-4F29-B410-4FBCCDE9F45C}">
      <dgm:prSet/>
      <dgm:spPr/>
      <dgm:t>
        <a:bodyPr/>
        <a:lstStyle/>
        <a:p>
          <a:endParaRPr lang="ru-RU"/>
        </a:p>
      </dgm:t>
    </dgm:pt>
    <dgm:pt modelId="{4F6CC1DE-3307-4426-9F38-8625C2D58F72}" type="pres">
      <dgm:prSet presAssocID="{60D1356B-E50B-4571-9563-E67178C7D1A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99E90AB-1FB4-4C86-A535-29D97C85179F}" type="pres">
      <dgm:prSet presAssocID="{EB9E7209-EBC9-4325-A020-4A2FC296C801}" presName="hierRoot1" presStyleCnt="0"/>
      <dgm:spPr/>
    </dgm:pt>
    <dgm:pt modelId="{8D7D0F2F-B475-4A39-8A0A-D247860C3ECC}" type="pres">
      <dgm:prSet presAssocID="{EB9E7209-EBC9-4325-A020-4A2FC296C801}" presName="composite" presStyleCnt="0"/>
      <dgm:spPr/>
    </dgm:pt>
    <dgm:pt modelId="{C98F21FD-7A92-4260-941E-53F8E81E2BEF}" type="pres">
      <dgm:prSet presAssocID="{EB9E7209-EBC9-4325-A020-4A2FC296C801}" presName="background" presStyleLbl="node0" presStyleIdx="0" presStyleCnt="1"/>
      <dgm:spPr/>
    </dgm:pt>
    <dgm:pt modelId="{180B0400-9E14-42C5-AF19-60FA7E6760B3}" type="pres">
      <dgm:prSet presAssocID="{EB9E7209-EBC9-4325-A020-4A2FC296C801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7BA1E8-2791-4C3E-9206-8B67D28BF590}" type="pres">
      <dgm:prSet presAssocID="{EB9E7209-EBC9-4325-A020-4A2FC296C801}" presName="hierChild2" presStyleCnt="0"/>
      <dgm:spPr/>
    </dgm:pt>
    <dgm:pt modelId="{A5258760-8EAC-41ED-A4D9-7B8B5855A76A}" type="pres">
      <dgm:prSet presAssocID="{AA762B35-E87D-485A-B318-1F5BF275BF9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A0250934-E616-4C98-B2F6-0D5D374EF0ED}" type="pres">
      <dgm:prSet presAssocID="{EAFCB87B-8CCC-483B-9FEF-67F5BD74BAAA}" presName="hierRoot2" presStyleCnt="0"/>
      <dgm:spPr/>
    </dgm:pt>
    <dgm:pt modelId="{A0892A95-F259-4909-94F4-19FBACB21DA0}" type="pres">
      <dgm:prSet presAssocID="{EAFCB87B-8CCC-483B-9FEF-67F5BD74BAAA}" presName="composite2" presStyleCnt="0"/>
      <dgm:spPr/>
    </dgm:pt>
    <dgm:pt modelId="{261F6050-0B14-4704-8503-A2B8C0A71CC0}" type="pres">
      <dgm:prSet presAssocID="{EAFCB87B-8CCC-483B-9FEF-67F5BD74BAAA}" presName="background2" presStyleLbl="node2" presStyleIdx="0" presStyleCnt="2"/>
      <dgm:spPr/>
    </dgm:pt>
    <dgm:pt modelId="{5CD89D26-C94E-404F-8286-0805110F183A}" type="pres">
      <dgm:prSet presAssocID="{EAFCB87B-8CCC-483B-9FEF-67F5BD74BAAA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BE2D1D-F822-478F-A09B-AF5A7C0F449C}" type="pres">
      <dgm:prSet presAssocID="{EAFCB87B-8CCC-483B-9FEF-67F5BD74BAAA}" presName="hierChild3" presStyleCnt="0"/>
      <dgm:spPr/>
    </dgm:pt>
    <dgm:pt modelId="{28471B2A-E907-45F2-A9D3-76CFC48D6E3B}" type="pres">
      <dgm:prSet presAssocID="{5D933D44-6492-4370-809B-F065D139291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953F58F5-1D9E-4B82-8509-EFCF520FD088}" type="pres">
      <dgm:prSet presAssocID="{EA318AFB-425C-4F94-8A89-1C581340402C}" presName="hierRoot2" presStyleCnt="0"/>
      <dgm:spPr/>
    </dgm:pt>
    <dgm:pt modelId="{E84DCA71-5724-4585-80AD-5FDC3D88ABA0}" type="pres">
      <dgm:prSet presAssocID="{EA318AFB-425C-4F94-8A89-1C581340402C}" presName="composite2" presStyleCnt="0"/>
      <dgm:spPr/>
    </dgm:pt>
    <dgm:pt modelId="{2F0BE9C2-F0BD-418F-BD4A-2E467E3293A0}" type="pres">
      <dgm:prSet presAssocID="{EA318AFB-425C-4F94-8A89-1C581340402C}" presName="background2" presStyleLbl="node2" presStyleIdx="1" presStyleCnt="2"/>
      <dgm:spPr/>
    </dgm:pt>
    <dgm:pt modelId="{B4DDB631-B670-4208-AC04-A78C0C0EE9F5}" type="pres">
      <dgm:prSet presAssocID="{EA318AFB-425C-4F94-8A89-1C581340402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5425BE-617B-4B62-83FF-DE2D791E2819}" type="pres">
      <dgm:prSet presAssocID="{EA318AFB-425C-4F94-8A89-1C581340402C}" presName="hierChild3" presStyleCnt="0"/>
      <dgm:spPr/>
    </dgm:pt>
  </dgm:ptLst>
  <dgm:cxnLst>
    <dgm:cxn modelId="{BA6B3F2E-D4B4-401D-9937-DFC02949AF5E}" type="presOf" srcId="{EAFCB87B-8CCC-483B-9FEF-67F5BD74BAAA}" destId="{5CD89D26-C94E-404F-8286-0805110F183A}" srcOrd="0" destOrd="0" presId="urn:microsoft.com/office/officeart/2005/8/layout/hierarchy1"/>
    <dgm:cxn modelId="{0F8482BB-6025-43A9-96C5-4D4FBD91F342}" srcId="{60D1356B-E50B-4571-9563-E67178C7D1A9}" destId="{EB9E7209-EBC9-4325-A020-4A2FC296C801}" srcOrd="0" destOrd="0" parTransId="{1C034755-F177-49B7-9958-CABBE792330D}" sibTransId="{775C8FF3-8AB8-423A-8D08-282A38887EBB}"/>
    <dgm:cxn modelId="{49FCF8BC-B60D-42C9-A6D1-E118C48768FB}" type="presOf" srcId="{5D933D44-6492-4370-809B-F065D1392919}" destId="{28471B2A-E907-45F2-A9D3-76CFC48D6E3B}" srcOrd="0" destOrd="0" presId="urn:microsoft.com/office/officeart/2005/8/layout/hierarchy1"/>
    <dgm:cxn modelId="{E9D6DDB5-FB52-41D6-842B-68DCF6A770F8}" srcId="{EB9E7209-EBC9-4325-A020-4A2FC296C801}" destId="{EAFCB87B-8CCC-483B-9FEF-67F5BD74BAAA}" srcOrd="0" destOrd="0" parTransId="{AA762B35-E87D-485A-B318-1F5BF275BF94}" sibTransId="{0077B2E3-8288-4D5E-9972-C42C9577416E}"/>
    <dgm:cxn modelId="{E6B3C927-9E64-4C4C-AAF2-4B789FDF5FA0}" type="presOf" srcId="{AA762B35-E87D-485A-B318-1F5BF275BF94}" destId="{A5258760-8EAC-41ED-A4D9-7B8B5855A76A}" srcOrd="0" destOrd="0" presId="urn:microsoft.com/office/officeart/2005/8/layout/hierarchy1"/>
    <dgm:cxn modelId="{025E16AD-B66D-4253-87F9-F851E0E79EB7}" type="presOf" srcId="{EB9E7209-EBC9-4325-A020-4A2FC296C801}" destId="{180B0400-9E14-42C5-AF19-60FA7E6760B3}" srcOrd="0" destOrd="0" presId="urn:microsoft.com/office/officeart/2005/8/layout/hierarchy1"/>
    <dgm:cxn modelId="{8C922E48-E890-4F29-B410-4FBCCDE9F45C}" srcId="{EB9E7209-EBC9-4325-A020-4A2FC296C801}" destId="{EA318AFB-425C-4F94-8A89-1C581340402C}" srcOrd="1" destOrd="0" parTransId="{5D933D44-6492-4370-809B-F065D1392919}" sibTransId="{C4224624-A46C-44CA-AD70-DA112C03FD84}"/>
    <dgm:cxn modelId="{A39EE26E-43DC-4C69-AB79-02C1A9142729}" type="presOf" srcId="{60D1356B-E50B-4571-9563-E67178C7D1A9}" destId="{4F6CC1DE-3307-4426-9F38-8625C2D58F72}" srcOrd="0" destOrd="0" presId="urn:microsoft.com/office/officeart/2005/8/layout/hierarchy1"/>
    <dgm:cxn modelId="{8FFA1CE2-1797-4CF3-8E13-CDD218EB2E86}" type="presOf" srcId="{EA318AFB-425C-4F94-8A89-1C581340402C}" destId="{B4DDB631-B670-4208-AC04-A78C0C0EE9F5}" srcOrd="0" destOrd="0" presId="urn:microsoft.com/office/officeart/2005/8/layout/hierarchy1"/>
    <dgm:cxn modelId="{1B7F6C1F-F888-4BF9-8FA1-219C26E2BEB3}" type="presParOf" srcId="{4F6CC1DE-3307-4426-9F38-8625C2D58F72}" destId="{A99E90AB-1FB4-4C86-A535-29D97C85179F}" srcOrd="0" destOrd="0" presId="urn:microsoft.com/office/officeart/2005/8/layout/hierarchy1"/>
    <dgm:cxn modelId="{1175E94C-8FD3-458B-824C-5569A5D8FF83}" type="presParOf" srcId="{A99E90AB-1FB4-4C86-A535-29D97C85179F}" destId="{8D7D0F2F-B475-4A39-8A0A-D247860C3ECC}" srcOrd="0" destOrd="0" presId="urn:microsoft.com/office/officeart/2005/8/layout/hierarchy1"/>
    <dgm:cxn modelId="{D682C28B-8111-4172-B3D8-32492EAEC6B4}" type="presParOf" srcId="{8D7D0F2F-B475-4A39-8A0A-D247860C3ECC}" destId="{C98F21FD-7A92-4260-941E-53F8E81E2BEF}" srcOrd="0" destOrd="0" presId="urn:microsoft.com/office/officeart/2005/8/layout/hierarchy1"/>
    <dgm:cxn modelId="{953AA072-1199-4508-BD10-5C2A1F7DF8E4}" type="presParOf" srcId="{8D7D0F2F-B475-4A39-8A0A-D247860C3ECC}" destId="{180B0400-9E14-42C5-AF19-60FA7E6760B3}" srcOrd="1" destOrd="0" presId="urn:microsoft.com/office/officeart/2005/8/layout/hierarchy1"/>
    <dgm:cxn modelId="{98A6BC68-7C3D-4E81-8048-41FB57C86BE8}" type="presParOf" srcId="{A99E90AB-1FB4-4C86-A535-29D97C85179F}" destId="{FB7BA1E8-2791-4C3E-9206-8B67D28BF590}" srcOrd="1" destOrd="0" presId="urn:microsoft.com/office/officeart/2005/8/layout/hierarchy1"/>
    <dgm:cxn modelId="{93C4AF5C-3980-483E-ADF2-24A28EEB0444}" type="presParOf" srcId="{FB7BA1E8-2791-4C3E-9206-8B67D28BF590}" destId="{A5258760-8EAC-41ED-A4D9-7B8B5855A76A}" srcOrd="0" destOrd="0" presId="urn:microsoft.com/office/officeart/2005/8/layout/hierarchy1"/>
    <dgm:cxn modelId="{0F130DCC-BFB2-4F7E-8B3A-C83182F8CC37}" type="presParOf" srcId="{FB7BA1E8-2791-4C3E-9206-8B67D28BF590}" destId="{A0250934-E616-4C98-B2F6-0D5D374EF0ED}" srcOrd="1" destOrd="0" presId="urn:microsoft.com/office/officeart/2005/8/layout/hierarchy1"/>
    <dgm:cxn modelId="{C6FF3595-6860-4517-B561-6C4EF24E30B1}" type="presParOf" srcId="{A0250934-E616-4C98-B2F6-0D5D374EF0ED}" destId="{A0892A95-F259-4909-94F4-19FBACB21DA0}" srcOrd="0" destOrd="0" presId="urn:microsoft.com/office/officeart/2005/8/layout/hierarchy1"/>
    <dgm:cxn modelId="{DEA09FDB-DF6C-4B6E-A9FC-9245B8671867}" type="presParOf" srcId="{A0892A95-F259-4909-94F4-19FBACB21DA0}" destId="{261F6050-0B14-4704-8503-A2B8C0A71CC0}" srcOrd="0" destOrd="0" presId="urn:microsoft.com/office/officeart/2005/8/layout/hierarchy1"/>
    <dgm:cxn modelId="{3CB1EAC6-D688-400F-B08C-88C340C1FAB9}" type="presParOf" srcId="{A0892A95-F259-4909-94F4-19FBACB21DA0}" destId="{5CD89D26-C94E-404F-8286-0805110F183A}" srcOrd="1" destOrd="0" presId="urn:microsoft.com/office/officeart/2005/8/layout/hierarchy1"/>
    <dgm:cxn modelId="{04B9B092-7B30-4D85-BFC3-160CB5829D3E}" type="presParOf" srcId="{A0250934-E616-4C98-B2F6-0D5D374EF0ED}" destId="{0ABE2D1D-F822-478F-A09B-AF5A7C0F449C}" srcOrd="1" destOrd="0" presId="urn:microsoft.com/office/officeart/2005/8/layout/hierarchy1"/>
    <dgm:cxn modelId="{47CE8863-C576-424A-A62C-1B06B2DEB36F}" type="presParOf" srcId="{FB7BA1E8-2791-4C3E-9206-8B67D28BF590}" destId="{28471B2A-E907-45F2-A9D3-76CFC48D6E3B}" srcOrd="2" destOrd="0" presId="urn:microsoft.com/office/officeart/2005/8/layout/hierarchy1"/>
    <dgm:cxn modelId="{C7E129C2-F517-4E2F-823C-FBCF7234517C}" type="presParOf" srcId="{FB7BA1E8-2791-4C3E-9206-8B67D28BF590}" destId="{953F58F5-1D9E-4B82-8509-EFCF520FD088}" srcOrd="3" destOrd="0" presId="urn:microsoft.com/office/officeart/2005/8/layout/hierarchy1"/>
    <dgm:cxn modelId="{AF749115-D9F1-4FA3-99CB-DC84899F7F18}" type="presParOf" srcId="{953F58F5-1D9E-4B82-8509-EFCF520FD088}" destId="{E84DCA71-5724-4585-80AD-5FDC3D88ABA0}" srcOrd="0" destOrd="0" presId="urn:microsoft.com/office/officeart/2005/8/layout/hierarchy1"/>
    <dgm:cxn modelId="{D247F4A4-7BC7-4083-8DB2-BF1BC02479F5}" type="presParOf" srcId="{E84DCA71-5724-4585-80AD-5FDC3D88ABA0}" destId="{2F0BE9C2-F0BD-418F-BD4A-2E467E3293A0}" srcOrd="0" destOrd="0" presId="urn:microsoft.com/office/officeart/2005/8/layout/hierarchy1"/>
    <dgm:cxn modelId="{00BE0A3A-FD1E-4CD3-B728-047719ACAFB9}" type="presParOf" srcId="{E84DCA71-5724-4585-80AD-5FDC3D88ABA0}" destId="{B4DDB631-B670-4208-AC04-A78C0C0EE9F5}" srcOrd="1" destOrd="0" presId="urn:microsoft.com/office/officeart/2005/8/layout/hierarchy1"/>
    <dgm:cxn modelId="{27C43C99-0629-4FF1-BE55-5F72F988B710}" type="presParOf" srcId="{953F58F5-1D9E-4B82-8509-EFCF520FD088}" destId="{725425BE-617B-4B62-83FF-DE2D791E281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471B2A-E907-45F2-A9D3-76CFC48D6E3B}">
      <dsp:nvSpPr>
        <dsp:cNvPr id="0" name=""/>
        <dsp:cNvSpPr/>
      </dsp:nvSpPr>
      <dsp:spPr>
        <a:xfrm>
          <a:off x="3923325" y="2189495"/>
          <a:ext cx="2106223" cy="10023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3086"/>
              </a:lnTo>
              <a:lnTo>
                <a:pt x="2106223" y="683086"/>
              </a:lnTo>
              <a:lnTo>
                <a:pt x="2106223" y="1002370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258760-8EAC-41ED-A4D9-7B8B5855A76A}">
      <dsp:nvSpPr>
        <dsp:cNvPr id="0" name=""/>
        <dsp:cNvSpPr/>
      </dsp:nvSpPr>
      <dsp:spPr>
        <a:xfrm>
          <a:off x="1817102" y="2189495"/>
          <a:ext cx="2106223" cy="1002370"/>
        </a:xfrm>
        <a:custGeom>
          <a:avLst/>
          <a:gdLst/>
          <a:ahLst/>
          <a:cxnLst/>
          <a:rect l="0" t="0" r="0" b="0"/>
          <a:pathLst>
            <a:path>
              <a:moveTo>
                <a:pt x="2106223" y="0"/>
              </a:moveTo>
              <a:lnTo>
                <a:pt x="2106223" y="683086"/>
              </a:lnTo>
              <a:lnTo>
                <a:pt x="0" y="683086"/>
              </a:lnTo>
              <a:lnTo>
                <a:pt x="0" y="1002370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8F21FD-7A92-4260-941E-53F8E81E2BEF}">
      <dsp:nvSpPr>
        <dsp:cNvPr id="0" name=""/>
        <dsp:cNvSpPr/>
      </dsp:nvSpPr>
      <dsp:spPr>
        <a:xfrm>
          <a:off x="2200051" y="937"/>
          <a:ext cx="3446546" cy="2188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0B0400-9E14-42C5-AF19-60FA7E6760B3}">
      <dsp:nvSpPr>
        <dsp:cNvPr id="0" name=""/>
        <dsp:cNvSpPr/>
      </dsp:nvSpPr>
      <dsp:spPr>
        <a:xfrm>
          <a:off x="2583001" y="364739"/>
          <a:ext cx="3446546" cy="21885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Цена валюты</a:t>
          </a:r>
          <a:endParaRPr lang="ru-RU" sz="2700" kern="1200" dirty="0"/>
        </a:p>
      </dsp:txBody>
      <dsp:txXfrm>
        <a:off x="2583001" y="364739"/>
        <a:ext cx="3446546" cy="2188557"/>
      </dsp:txXfrm>
    </dsp:sp>
    <dsp:sp modelId="{261F6050-0B14-4704-8503-A2B8C0A71CC0}">
      <dsp:nvSpPr>
        <dsp:cNvPr id="0" name=""/>
        <dsp:cNvSpPr/>
      </dsp:nvSpPr>
      <dsp:spPr>
        <a:xfrm>
          <a:off x="93828" y="3191865"/>
          <a:ext cx="3446546" cy="2188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89D26-C94E-404F-8286-0805110F183A}">
      <dsp:nvSpPr>
        <dsp:cNvPr id="0" name=""/>
        <dsp:cNvSpPr/>
      </dsp:nvSpPr>
      <dsp:spPr>
        <a:xfrm>
          <a:off x="476778" y="3555667"/>
          <a:ext cx="3446546" cy="21885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РАСТЕТ, если на нее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А)растет спрос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Б)снижается предложение</a:t>
          </a:r>
        </a:p>
      </dsp:txBody>
      <dsp:txXfrm>
        <a:off x="476778" y="3555667"/>
        <a:ext cx="3446546" cy="2188557"/>
      </dsp:txXfrm>
    </dsp:sp>
    <dsp:sp modelId="{2F0BE9C2-F0BD-418F-BD4A-2E467E3293A0}">
      <dsp:nvSpPr>
        <dsp:cNvPr id="0" name=""/>
        <dsp:cNvSpPr/>
      </dsp:nvSpPr>
      <dsp:spPr>
        <a:xfrm>
          <a:off x="4306274" y="3191865"/>
          <a:ext cx="3446546" cy="21885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DDB631-B670-4208-AC04-A78C0C0EE9F5}">
      <dsp:nvSpPr>
        <dsp:cNvPr id="0" name=""/>
        <dsp:cNvSpPr/>
      </dsp:nvSpPr>
      <dsp:spPr>
        <a:xfrm>
          <a:off x="4689224" y="3555667"/>
          <a:ext cx="3446546" cy="21885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ПАДАЕТ, если на нее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А)снижается спрос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Б)растет предложение</a:t>
          </a:r>
          <a:endParaRPr lang="ru-RU" sz="2700" kern="1200" dirty="0"/>
        </a:p>
      </dsp:txBody>
      <dsp:txXfrm>
        <a:off x="4689224" y="3555667"/>
        <a:ext cx="3446546" cy="21885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Экономическая игра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Центральный банк </a:t>
            </a:r>
            <a:r>
              <a:rPr lang="ru-RU" dirty="0" err="1" smtClean="0"/>
              <a:t>Школяндии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Рост спроса на доллары привел к росту его цены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10 рублей = 1 доллар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Инсайдерская</a:t>
            </a:r>
            <a:r>
              <a:rPr lang="ru-RU" dirty="0" smtClean="0"/>
              <a:t> информация: планируется масштабная эмиссия долларов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Прибыль компаний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Продуктовый магазин «Фантик» - + 10 рублей</a:t>
            </a:r>
          </a:p>
          <a:p>
            <a:pPr>
              <a:buNone/>
            </a:pPr>
            <a:r>
              <a:rPr lang="ru-RU" dirty="0" smtClean="0"/>
              <a:t>Кирпичный завод - + 10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Налог на прибыль: 10%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ПРИВАТИЗАЦИЯ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Туристическая компания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Минимальная цена: 30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Ожидаемая прибыль: + 20 рублей в раунд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ПРИВАТИЗАЦИЯ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Финансовая компания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Минимальная цена: 30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Ожидаемая прибыль: + 20 рублей в раунд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Время для продаж друг другу (2 минуты)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Третий раунд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Центральный банк </a:t>
            </a:r>
            <a:r>
              <a:rPr lang="ru-RU" dirty="0" err="1" smtClean="0"/>
              <a:t>Школяндии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В связи с масштабной эмиссией курс </a:t>
            </a:r>
            <a:r>
              <a:rPr lang="ru-RU" dirty="0" smtClean="0"/>
              <a:t>долларов резко </a:t>
            </a:r>
            <a:r>
              <a:rPr lang="ru-RU" dirty="0" smtClean="0"/>
              <a:t>обвалился</a:t>
            </a:r>
          </a:p>
          <a:p>
            <a:pPr>
              <a:buNone/>
            </a:pPr>
            <a:r>
              <a:rPr lang="ru-RU" dirty="0" smtClean="0"/>
              <a:t>3 рубля = 1 доллар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Структурные изменения: В связи с крахом рынка обанкротилась финансовая компания (ВЕРНИТЕ СООТВЕТСТВУЮЩУЮ КАРТОЧКУ: КОМПАНИЯ БОЛЬШЕ НЕ ТОРГУЕТСЯ)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Инсайдерская</a:t>
            </a:r>
            <a:r>
              <a:rPr lang="ru-RU" dirty="0" smtClean="0"/>
              <a:t> информация: правительство </a:t>
            </a:r>
            <a:r>
              <a:rPr lang="ru-RU" dirty="0" err="1" smtClean="0"/>
              <a:t>Школяндии</a:t>
            </a:r>
            <a:r>
              <a:rPr lang="ru-RU" dirty="0" smtClean="0"/>
              <a:t> приняло решение увеличить пенсии и стипендии в два раза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Прибыль компаний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Продуктовый магазин «Фантик»: + 10 рублей</a:t>
            </a:r>
          </a:p>
          <a:p>
            <a:pPr>
              <a:buNone/>
            </a:pPr>
            <a:r>
              <a:rPr lang="ru-RU" dirty="0" smtClean="0"/>
              <a:t>Кирпичный завод: +10 рублей</a:t>
            </a:r>
          </a:p>
          <a:p>
            <a:pPr>
              <a:buNone/>
            </a:pPr>
            <a:r>
              <a:rPr lang="ru-RU" dirty="0" smtClean="0"/>
              <a:t>Туристическая компания: +20 рублей</a:t>
            </a:r>
          </a:p>
          <a:p>
            <a:pPr>
              <a:buNone/>
            </a:pPr>
            <a:r>
              <a:rPr lang="ru-RU" dirty="0" smtClean="0"/>
              <a:t>Финансовая компания: банкрот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Налог с прибыли: 10%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ПРИВАТИЗАЦИЯ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Супермаркет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Минимальная стоимость: 25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Ожидаемая прибыль: 30 рублей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Время для продаж друг другу (2 минуты)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Государство </a:t>
            </a:r>
            <a:r>
              <a:rPr lang="ru-RU" dirty="0" err="1" smtClean="0"/>
              <a:t>Школяндия</a:t>
            </a:r>
            <a:endParaRPr lang="ru-RU" dirty="0" smtClean="0"/>
          </a:p>
          <a:p>
            <a:r>
              <a:rPr lang="ru-RU" dirty="0" smtClean="0"/>
              <a:t>Рубли – национальная валюта</a:t>
            </a:r>
          </a:p>
          <a:p>
            <a:r>
              <a:rPr lang="ru-RU" dirty="0" smtClean="0"/>
              <a:t>Доллары – иностранная валюта</a:t>
            </a:r>
          </a:p>
          <a:p>
            <a:r>
              <a:rPr lang="ru-RU" dirty="0" smtClean="0"/>
              <a:t>Купля-продажа валюты по меняющемуся курсу</a:t>
            </a:r>
          </a:p>
          <a:p>
            <a:r>
              <a:rPr lang="ru-RU" dirty="0" smtClean="0"/>
              <a:t>Купля-продажа предприятий (приносят каждый раунд </a:t>
            </a:r>
            <a:r>
              <a:rPr lang="ru-RU" dirty="0" err="1" smtClean="0"/>
              <a:t>дивидент</a:t>
            </a:r>
            <a:r>
              <a:rPr lang="ru-RU" dirty="0" smtClean="0"/>
              <a:t>)</a:t>
            </a:r>
          </a:p>
          <a:p>
            <a:r>
              <a:rPr lang="ru-RU" dirty="0" smtClean="0"/>
              <a:t>Налог на прибыль: 10%</a:t>
            </a:r>
          </a:p>
          <a:p>
            <a:r>
              <a:rPr lang="ru-RU" dirty="0" smtClean="0"/>
              <a:t>Кредиты и депозиты (вклады) под процент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Четвертый раунд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Изменение структуры рынка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связи с появлением на рынке продаж крупного супермаркета продуктовый магазин «Фантик» обанкротился (ВЕРНИТЕ КАРТОЧКУ: КОМПАНИЯ БОЛЕЕ НЕ ТОРГУЕТСЯ)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Центральный банк </a:t>
            </a:r>
            <a:r>
              <a:rPr lang="ru-RU" dirty="0" err="1" smtClean="0"/>
              <a:t>Школяндии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Повышение стипендий и пенсий увеличило количество имеющихся у населения рублей, что понизило цену рубля по отношению к доллару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7 рублей = 1 доллар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Инсайдерская</a:t>
            </a:r>
            <a:r>
              <a:rPr lang="ru-RU" dirty="0" smtClean="0"/>
              <a:t> информация: инвесторы проявляют интерес к доллару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Прибыль компаний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Продуктовый магазин «Фантик»: банкрот</a:t>
            </a:r>
          </a:p>
          <a:p>
            <a:pPr>
              <a:buNone/>
            </a:pPr>
            <a:r>
              <a:rPr lang="ru-RU" dirty="0" smtClean="0"/>
              <a:t>Кирпичный завод: +10 рублей</a:t>
            </a:r>
          </a:p>
          <a:p>
            <a:pPr>
              <a:buNone/>
            </a:pPr>
            <a:r>
              <a:rPr lang="ru-RU" dirty="0" smtClean="0"/>
              <a:t>Туристическая компания: +20 рублей</a:t>
            </a:r>
          </a:p>
          <a:p>
            <a:pPr>
              <a:buNone/>
            </a:pPr>
            <a:r>
              <a:rPr lang="ru-RU" dirty="0" smtClean="0"/>
              <a:t>Финансовая компания: банкрот</a:t>
            </a:r>
          </a:p>
          <a:p>
            <a:pPr>
              <a:buNone/>
            </a:pPr>
            <a:r>
              <a:rPr lang="ru-RU" dirty="0" smtClean="0"/>
              <a:t>Супермаркет: +30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Налог на прибыль: 10%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ПРИВАТИЗАЦИЯ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Продуктовый магазин «Золушка»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Минимальная стоимость: 7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Ожидаемая прибыль: 15 рублей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ПРИВАТИЗАЦИЯ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It-</a:t>
            </a:r>
            <a:r>
              <a:rPr lang="ru-RU" dirty="0" smtClean="0"/>
              <a:t>компания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Минимальная стоимость: 15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Ожидаемая прибыль: + 40 рублей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НАЦИОНАЛИЗАЦИЯ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Правительство готово купить любые предприятия по цене 15 рублей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Время для продаж друг другу (2 минуты)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Пятый раунд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Завершение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Изменение структуры рынка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Продуктовый магазин «Золушка» не смог выиграть конкурентную борьбу у супермаркета и обанкротился (ВЕРНИТЕ КАРТОЧКУ: КОМПАНИЯ БОЛЕЕ НЕ ТОРГУЕТСЯ)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связи с монопольным положением на рынке прибыль супермаркета выросла до 40 рублей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381000"/>
          <a:ext cx="8229600" cy="5745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Прибыль компаний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Продуктовый магазин «Фантик»: банкрот</a:t>
            </a:r>
          </a:p>
          <a:p>
            <a:pPr>
              <a:buNone/>
            </a:pPr>
            <a:r>
              <a:rPr lang="ru-RU" dirty="0" smtClean="0"/>
              <a:t>Кирпичный завод: +10 рублей</a:t>
            </a:r>
          </a:p>
          <a:p>
            <a:pPr>
              <a:buNone/>
            </a:pPr>
            <a:r>
              <a:rPr lang="ru-RU" dirty="0" smtClean="0"/>
              <a:t>Туристическая компания: +20 рублей</a:t>
            </a:r>
          </a:p>
          <a:p>
            <a:pPr>
              <a:buNone/>
            </a:pPr>
            <a:r>
              <a:rPr lang="ru-RU" dirty="0" smtClean="0"/>
              <a:t>Финансовая компания: банкрот</a:t>
            </a:r>
          </a:p>
          <a:p>
            <a:pPr>
              <a:buNone/>
            </a:pPr>
            <a:r>
              <a:rPr lang="ru-RU" dirty="0" smtClean="0"/>
              <a:t>Супермаркет: +40 рублей</a:t>
            </a:r>
          </a:p>
          <a:p>
            <a:pPr>
              <a:buNone/>
            </a:pPr>
            <a:r>
              <a:rPr lang="ru-RU" dirty="0" smtClean="0"/>
              <a:t>Продуктовый магазин «Золушка»: банкрот</a:t>
            </a:r>
          </a:p>
          <a:p>
            <a:pPr>
              <a:buNone/>
            </a:pPr>
            <a:r>
              <a:rPr lang="en-US" dirty="0" smtClean="0"/>
              <a:t>It</a:t>
            </a:r>
            <a:r>
              <a:rPr lang="ru-RU" dirty="0" smtClean="0"/>
              <a:t>-компания: + 40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Налог на прибыль: 10%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Центральный банк </a:t>
            </a:r>
            <a:r>
              <a:rPr lang="ru-RU" dirty="0" err="1" smtClean="0"/>
              <a:t>Школяндии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Покупка </a:t>
            </a:r>
            <a:r>
              <a:rPr lang="ru-RU" smtClean="0"/>
              <a:t>инвесторами </a:t>
            </a:r>
            <a:r>
              <a:rPr lang="ru-RU" smtClean="0"/>
              <a:t>долларов повысила </a:t>
            </a:r>
            <a:r>
              <a:rPr lang="ru-RU" dirty="0" smtClean="0"/>
              <a:t>его стоимость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10 рублей = 1 доллар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Стоимость предприятий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Продуктовый магазин «Фантик»: банкрот</a:t>
            </a:r>
          </a:p>
          <a:p>
            <a:pPr>
              <a:buNone/>
            </a:pPr>
            <a:r>
              <a:rPr lang="ru-RU" dirty="0" smtClean="0"/>
              <a:t>Кирпичный завод: 5 рублей</a:t>
            </a:r>
          </a:p>
          <a:p>
            <a:pPr>
              <a:buNone/>
            </a:pPr>
            <a:r>
              <a:rPr lang="ru-RU" dirty="0" smtClean="0"/>
              <a:t>Туристическая компания: 30 рублей</a:t>
            </a:r>
          </a:p>
          <a:p>
            <a:pPr>
              <a:buNone/>
            </a:pPr>
            <a:r>
              <a:rPr lang="ru-RU" dirty="0" smtClean="0"/>
              <a:t>Финансовая компания: банкрот</a:t>
            </a:r>
          </a:p>
          <a:p>
            <a:pPr>
              <a:buNone/>
            </a:pPr>
            <a:r>
              <a:rPr lang="ru-RU" dirty="0" smtClean="0"/>
              <a:t>Супермаркет: 25 рублей</a:t>
            </a:r>
          </a:p>
          <a:p>
            <a:pPr>
              <a:buNone/>
            </a:pPr>
            <a:r>
              <a:rPr lang="ru-RU" dirty="0" smtClean="0"/>
              <a:t>Продуктовый магазин «Золушка»: банкрот</a:t>
            </a:r>
          </a:p>
          <a:p>
            <a:pPr>
              <a:buNone/>
            </a:pPr>
            <a:r>
              <a:rPr lang="en-US" dirty="0" smtClean="0"/>
              <a:t>It-</a:t>
            </a:r>
            <a:r>
              <a:rPr lang="ru-RU" dirty="0" smtClean="0"/>
              <a:t>компания: 15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+ количество денежных средств</a:t>
            </a:r>
          </a:p>
          <a:p>
            <a:pPr>
              <a:buNone/>
            </a:pPr>
            <a:r>
              <a:rPr lang="ru-RU" dirty="0" smtClean="0"/>
              <a:t>+ стоимость иностранной валюты (1доллар = 10 рублей)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Первый раунд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ПРИВАТИЗАЦИЯ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Продуктовый магазин «Фантик»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Минимальная цена: 5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Ожидаемая прибыль: 10 рублей в раунд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ПРИВАТИЗАЦИЯ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Кирпичный завод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Минимальная цена: 5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Ожидаемая прибыль: 10 рублей в раунд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Центральный банк </a:t>
            </a:r>
            <a:r>
              <a:rPr lang="ru-RU" dirty="0" err="1" smtClean="0"/>
              <a:t>Школяндии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Курс валюты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5 рублей = 1 доллар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Инсайдерская</a:t>
            </a:r>
            <a:r>
              <a:rPr lang="ru-RU" dirty="0" smtClean="0"/>
              <a:t> информация: </a:t>
            </a:r>
          </a:p>
          <a:p>
            <a:pPr>
              <a:buNone/>
            </a:pPr>
            <a:r>
              <a:rPr lang="ru-RU" dirty="0" smtClean="0"/>
              <a:t>ожидается рост общего спроса на доллар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Время для продаж друг другу (2 минуты)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Второй раунд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623</Words>
  <Application>Microsoft Office PowerPoint</Application>
  <PresentationFormat>Экран (4:3)</PresentationFormat>
  <Paragraphs>149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Office Theme</vt:lpstr>
      <vt:lpstr>Экономическая игра</vt:lpstr>
      <vt:lpstr>Правила игры</vt:lpstr>
      <vt:lpstr>Слайд 3</vt:lpstr>
      <vt:lpstr>Первый раунд</vt:lpstr>
      <vt:lpstr>ПРИВАТИЗАЦИЯ</vt:lpstr>
      <vt:lpstr>ПРИВАТИЗАЦИЯ</vt:lpstr>
      <vt:lpstr>Центральный банк Школяндии</vt:lpstr>
      <vt:lpstr>Время для продаж друг другу (2 минуты)</vt:lpstr>
      <vt:lpstr>Второй раунд</vt:lpstr>
      <vt:lpstr>Центральный банк Школяндии</vt:lpstr>
      <vt:lpstr>Прибыль компаний</vt:lpstr>
      <vt:lpstr>ПРИВАТИЗАЦИЯ</vt:lpstr>
      <vt:lpstr>ПРИВАТИЗАЦИЯ</vt:lpstr>
      <vt:lpstr>Время для продаж друг другу (2 минуты)</vt:lpstr>
      <vt:lpstr>Третий раунд</vt:lpstr>
      <vt:lpstr>Центральный банк Школяндии</vt:lpstr>
      <vt:lpstr>Прибыль компаний</vt:lpstr>
      <vt:lpstr>ПРИВАТИЗАЦИЯ</vt:lpstr>
      <vt:lpstr>Время для продаж друг другу (2 минуты)</vt:lpstr>
      <vt:lpstr>Четвертый раунд</vt:lpstr>
      <vt:lpstr>Изменение структуры рынка</vt:lpstr>
      <vt:lpstr>Центральный банк Школяндии</vt:lpstr>
      <vt:lpstr>Прибыль компаний</vt:lpstr>
      <vt:lpstr>ПРИВАТИЗАЦИЯ</vt:lpstr>
      <vt:lpstr>ПРИВАТИЗАЦИЯ</vt:lpstr>
      <vt:lpstr>НАЦИОНАЛИЗАЦИЯ</vt:lpstr>
      <vt:lpstr>Время для продаж друг другу (2 минуты)</vt:lpstr>
      <vt:lpstr>Пятый раунд</vt:lpstr>
      <vt:lpstr>Изменение структуры рынка</vt:lpstr>
      <vt:lpstr>Прибыль компаний</vt:lpstr>
      <vt:lpstr>Центральный банк Школяндии</vt:lpstr>
      <vt:lpstr>Стоимость предприятий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Экономическая игра</dc:title>
  <dc:creator>803442</dc:creator>
  <cp:lastModifiedBy>803442</cp:lastModifiedBy>
  <cp:revision>15</cp:revision>
  <dcterms:created xsi:type="dcterms:W3CDTF">2018-05-16T23:14:35Z</dcterms:created>
  <dcterms:modified xsi:type="dcterms:W3CDTF">2021-05-11T19:40:01Z</dcterms:modified>
</cp:coreProperties>
</file>