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725A3E-C822-4571-9580-F7D1C15108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FDAF36-C69B-4288-8526-7ADB06901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017707-BC59-4F7E-BB5B-688D8AE3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A7EDCF-31AA-49B1-A501-B487626F8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3E2D6C-CC73-4E18-AB8F-C408DF63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2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5BBD6-FD9C-4E59-B601-3FBAFA2E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D8D592A-DCC8-4F64-A34E-8659AD7AE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51C996-3377-49B2-8F9C-AA5E2E969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82AEA9-8C83-44A2-A602-0A32F7B7A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DE6DFF-7E2A-4E51-8784-07F739C18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68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902B22C-021B-421A-89E7-2855347D08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A36AE5-53A2-4626-9586-158D557A81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1512FB-1F4E-47A7-AFAD-983BEDEF5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345B8F-2E4A-4C9D-980C-E73967C90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A6E3FE-C74D-41DD-9F96-3B869C58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6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A2D227-F945-4655-A4C5-ACDB61A43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BDFE77-6D76-4458-B37A-6427804DD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FF21FC-3BF6-4871-A377-BC6E80059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211C3A-E3D2-4294-A1A5-2362C3E4E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FF4988-240A-4CEB-81E2-BEB1F4C7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45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F8F3C-5FCC-46C1-B9BC-441EC9630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A4BCC6-C39E-4296-BDAB-13F74F9C6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D8DF36-5E0B-4456-A75A-EC3F3841D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6C7D4F-291E-4963-ABD5-229A5A405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D94D70-2190-4E7A-8319-A62E11CC1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0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410BAA-7E57-426E-B9A9-DF63F3AE2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397795-46D5-4A51-8B55-6D050330BA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A1CBAF-81A8-4B80-8DA2-21019A8648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21E10C-2A78-414F-9242-A09B163B3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6396D7-E88C-447C-9EF4-4C00B9E8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2C7BBC-F751-4286-B39E-DD2C71D51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9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3F81C-A6C8-4515-B993-DE8530102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1F1C68-2878-4375-8705-4E35D8F5A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0FD83A-39FA-47EA-BE5D-652D44AA6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DED886-6811-4B82-A507-BF55A54D15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C0ADFEF-D390-4CEB-9FFE-70439B9A7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CA6B473-4AC6-41C1-854F-12498FEC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9527D3F-0888-4735-9CEF-2BE3C6573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4589B5-A5BD-4992-B2E4-235ADA15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63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6721F-1394-4CBD-B801-B9DC2B7B4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9B8391-7468-4B1A-A25F-BCE732A42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6BE2F5-7028-4B17-91BA-E1FCAFA0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BB46A6-58DD-4B94-8D2A-BABEE9DFC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5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D5EF7-E14A-42AF-AB99-BA9E0231B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61E6B3-2215-4383-ACF8-464F72310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E2435A8-2A8E-4339-90B5-893EC09EA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9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9C850-9E73-4F10-BDA1-70415BA5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F55278-97D9-4A50-A1E2-F9054E71D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D3CCB4-78C5-468C-89F5-39547356F0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0ACAA6-76BC-4D8C-B353-354A2F7D4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3566B1-D0EE-45DC-827A-C4E03462C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42D717-ED7C-453E-BEC1-B3479B984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0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384FB8-B1C1-4C8B-8BBC-F9D7F4548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C90F1F-8B63-4C86-8310-D085A238CC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173E9A-EF8A-4EEC-8801-7EC8F54A77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07FCBC-7A86-4318-AFED-FB1F2E283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23A628-E2C6-423A-BDB2-A60B65F8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17E56D-29F8-446D-BE71-9D5FCD257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939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8B1E7-FDB5-4315-908D-BBF43104C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40E236-5D8E-43A9-850F-5A7BA8D6E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F66C00-1034-453B-B6FF-EB77818F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6C02-2E0B-4CF2-9020-D33716E4ED8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B8FC9E-829F-4116-B204-CC251412F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D2E764-0ED3-48C6-A324-69C8D4966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3CB7-4B4B-445F-A7EF-FA864B5B6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3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F8E9CFD-8953-4956-B214-DFC60DEE9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226"/>
            <a:ext cx="12192000" cy="692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8DCEE5-AA6B-48E0-B89A-FFF2ACDC3EE5}"/>
              </a:ext>
            </a:extLst>
          </p:cNvPr>
          <p:cNvSpPr txBox="1"/>
          <p:nvPr/>
        </p:nvSpPr>
        <p:spPr>
          <a:xfrm>
            <a:off x="-552995" y="1168862"/>
            <a:ext cx="10350137" cy="4704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635" indent="-6350" algn="ctr">
              <a:lnSpc>
                <a:spcPct val="107000"/>
              </a:lnSpc>
              <a:spcAft>
                <a:spcPts val="875"/>
              </a:spcAft>
            </a:pP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«Формирование основ финансовой грамотности у детей </a:t>
            </a:r>
            <a:endParaRPr lang="ru-RU" sz="4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14780" marR="1270" indent="-6350" algn="l">
              <a:lnSpc>
                <a:spcPct val="107000"/>
              </a:lnSpc>
              <a:spcAft>
                <a:spcPts val="2035"/>
              </a:spcAft>
            </a:pPr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старшего дошкольного возраста» 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414780" marR="1270" indent="-6350" algn="l">
              <a:lnSpc>
                <a:spcPct val="107000"/>
              </a:lnSpc>
              <a:spcAft>
                <a:spcPts val="2035"/>
              </a:spcAft>
            </a:pPr>
            <a:r>
              <a:rPr lang="ru-RU" sz="3600" b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</a:t>
            </a:r>
            <a:r>
              <a:rPr lang="ru-RU" sz="3600" b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414780" marR="1270" indent="-6350" algn="l">
              <a:lnSpc>
                <a:spcPct val="107000"/>
              </a:lnSpc>
              <a:spcAft>
                <a:spcPts val="2035"/>
              </a:spcAft>
            </a:pPr>
            <a:r>
              <a:rPr lang="ru-RU" sz="2400" b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хочешь быть богатым,     нужно быть финансово грамотным»  </a:t>
            </a:r>
            <a:endParaRPr lang="ru-RU" sz="2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2540" indent="-6350" algn="r">
              <a:lnSpc>
                <a:spcPct val="107000"/>
              </a:lnSpc>
              <a:spcAft>
                <a:spcPts val="80"/>
              </a:spcAft>
            </a:pPr>
            <a:r>
              <a:rPr lang="ru-RU" sz="2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Роберт </a:t>
            </a:r>
            <a:r>
              <a:rPr lang="ru-RU" sz="2400" b="1" i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Кийосаки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07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433635-F720-433C-B29E-6D44C9493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CF8FD9-3C38-44B3-A210-541B81C9DD59}"/>
              </a:ext>
            </a:extLst>
          </p:cNvPr>
          <p:cNvSpPr txBox="1"/>
          <p:nvPr/>
        </p:nvSpPr>
        <p:spPr>
          <a:xfrm>
            <a:off x="944881" y="1079788"/>
            <a:ext cx="7284720" cy="2888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12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Богатство и бедность: </a:t>
            </a:r>
            <a:endParaRPr lang="ru-RU" sz="4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8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Хочу купить все,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Наше богатство,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167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Жадность и щедрость. </a:t>
            </a:r>
          </a:p>
        </p:txBody>
      </p:sp>
    </p:spTree>
    <p:extLst>
      <p:ext uri="{BB962C8B-B14F-4D97-AF65-F5344CB8AC3E}">
        <p14:creationId xmlns:p14="http://schemas.microsoft.com/office/powerpoint/2010/main" val="2984920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C8875A-087D-4440-946E-08B7BFF44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0F3F5C-24A1-45E1-A330-534994C77074}"/>
              </a:ext>
            </a:extLst>
          </p:cNvPr>
          <p:cNvSpPr txBox="1"/>
          <p:nvPr/>
        </p:nvSpPr>
        <p:spPr>
          <a:xfrm>
            <a:off x="104503" y="279452"/>
            <a:ext cx="8834846" cy="5670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1270" indent="-6350" algn="just">
              <a:lnSpc>
                <a:spcPct val="107000"/>
              </a:lnSpc>
              <a:spcAft>
                <a:spcPts val="920"/>
              </a:spcAft>
            </a:pPr>
            <a:r>
              <a:rPr lang="ru-RU" sz="2000" b="1" dirty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 сможет: </a:t>
            </a:r>
            <a:endParaRPr lang="ru-RU" sz="2400" b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07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разбираться в значении основных экономических и финансовых понятий;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четко осознавать, что труд – основа жизни, любой труд – это хорошо, плохо – сидеть без дела;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знать, что деньги зарабатываются трудом, являются мерой оценки труда, универсальным средством обмена;  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понимать, что бережливость  и экономия – это разумное отношение к расходам (они не бессмысленны, а направлены на достижение конкретных целей), умение ценить результаты труда, умение делиться и отдавать, в случае острой необходимости прийти на помощь ближнему, делиться своими сбережениями, порой абсолютно бескорыстно;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осознавать необходимость выделения главного (умение видеть преимущества того или иного предмета, действия).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286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5B7321-BE6F-4340-8AEC-45936F4B4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DB1AF5-5043-4E5E-AB9A-DBE5B0143354}"/>
              </a:ext>
            </a:extLst>
          </p:cNvPr>
          <p:cNvSpPr txBox="1"/>
          <p:nvPr/>
        </p:nvSpPr>
        <p:spPr>
          <a:xfrm>
            <a:off x="287383" y="658882"/>
            <a:ext cx="8321040" cy="5540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</a:pPr>
            <a:r>
              <a:rPr lang="ru-RU" sz="20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 сможет:</a:t>
            </a: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освоить начальные навыки обращения с деньгами, осознать необходимость грамотно и бережно относиться к ним;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научиться принимать свои первые финансовые решения относительно расходов и трат, соотносить понятия хочу и могу. Понимать, что тратить можно мудро, с пользой для себя, а можно напрасно, без толку, бесполезно, бессмысленно;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освоить начальные навыки планирования: интересно и с пользой использовать свободное время, принадлежащие ребенку вещи (игрушки, канцтовары и пр.); - заложить нравственно – эстетические привычки (возвращать долги, уважать свой и чужой труд, сопереживать, делиться), которые в будущем будут способствовать управлению личными финансами. </a:t>
            </a:r>
            <a:endParaRPr lang="ru-RU" sz="20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30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5B8199C-78DA-4A65-A7A5-A62C06F30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CC7A2B-30E2-44E7-AD11-03372DD1BFC8}"/>
              </a:ext>
            </a:extLst>
          </p:cNvPr>
          <p:cNvSpPr txBox="1"/>
          <p:nvPr/>
        </p:nvSpPr>
        <p:spPr>
          <a:xfrm>
            <a:off x="422366" y="446521"/>
            <a:ext cx="9296399" cy="3147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117475" indent="-6350" algn="l">
              <a:lnSpc>
                <a:spcPct val="160000"/>
              </a:lnSpc>
              <a:spcAft>
                <a:spcPts val="810"/>
              </a:spcAft>
            </a:pPr>
            <a:r>
              <a:rPr lang="ru-RU" sz="1800" dirty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зря говорят: 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17475" indent="-6350" algn="l">
              <a:lnSpc>
                <a:spcPct val="112000"/>
              </a:lnSpc>
              <a:spcAft>
                <a:spcPts val="75"/>
              </a:spcAft>
            </a:pP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научиться плавать на берегу, нельзя научиться ездить верхом, ни разу не сев на лошадь. Навыки должны совершенствоваться в постоянной практике. 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6E0C7B-D685-4AFA-812C-4CEBB7CE28AD}"/>
              </a:ext>
            </a:extLst>
          </p:cNvPr>
          <p:cNvSpPr txBox="1"/>
          <p:nvPr/>
        </p:nvSpPr>
        <p:spPr>
          <a:xfrm>
            <a:off x="126274" y="4312177"/>
            <a:ext cx="898289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9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68C3E54-2719-421D-B962-B59BBE929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F13C2E-13EB-4480-95E8-200B561FD349}"/>
              </a:ext>
            </a:extLst>
          </p:cNvPr>
          <p:cNvSpPr txBox="1"/>
          <p:nvPr/>
        </p:nvSpPr>
        <p:spPr>
          <a:xfrm>
            <a:off x="121920" y="584791"/>
            <a:ext cx="8800011" cy="5688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270" lvl="0" indent="-342900" algn="just" fontAlgn="base">
              <a:lnSpc>
                <a:spcPct val="107000"/>
              </a:lnSpc>
              <a:spcAft>
                <a:spcPts val="925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дошкольников с денежной сферой жизни;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раскрыть взаимосвязь понятий: труд – продукт (как результат труда) – деньги, подготовить к восприятию денег как жизненно необходимого, но </a:t>
            </a:r>
            <a:r>
              <a:rPr lang="ru-RU" sz="1800" b="1" dirty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ограниченного ресурса, труда как честного способа их заработать; </a:t>
            </a:r>
            <a:endParaRPr lang="ru-RU" sz="2000" b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начальные навыки обращения с деньгами</a:t>
            </a:r>
            <a:r>
              <a:rPr lang="ru-RU" b="1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07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подготовить к принятию своих первых финансовых решений;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заложить азы ответственного отношения к денежным ресурсам, мотивацию к бережливости, накоплению, полезным тратам;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обогащать словарный запас и познакомить с понятиями – трудиться, работать, зарабатывать, деньги, доходы, покупать, тратить, копить, сберегать, одалживать, возвращать, экономить. 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подготовить детей к жизненному этапу, когда будут появляться карманные (личные)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419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BCB6041-5547-4B39-9C3C-4EE90E76C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C42457-C931-4DEE-BB25-2AD7E4EC60B0}"/>
              </a:ext>
            </a:extLst>
          </p:cNvPr>
          <p:cNvSpPr txBox="1"/>
          <p:nvPr/>
        </p:nvSpPr>
        <p:spPr>
          <a:xfrm>
            <a:off x="413655" y="1238196"/>
            <a:ext cx="8024949" cy="398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270" lvl="0" indent="-342900" algn="just" fontAlgn="base">
              <a:lnSpc>
                <a:spcPct val="107000"/>
              </a:lnSpc>
              <a:spcAft>
                <a:spcPts val="925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активизировать коммуникативную деятельность детей;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07000"/>
              </a:lnSpc>
              <a:spcAft>
                <a:spcPts val="93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стимулировать интерес к изучению мира финансов;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положительную мотивацию к формированию финансовой культуры и овладению финансовой грамотности;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повышению ответственности и самоконтроля – качеств, необходимых для достижения успеха в жизни;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60000"/>
              </a:lnSpc>
              <a:spcAft>
                <a:spcPts val="1065"/>
              </a:spcAft>
              <a:buClr>
                <a:srgbClr val="000066"/>
              </a:buClr>
              <a:buSzPts val="14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1800" b="1" u="none" strike="noStrike" dirty="0" err="1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18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педагогическую поддержку семьи и повышение компетентности родителей в вопросах формирования финансовой культуры ребенка. </a:t>
            </a:r>
            <a:endParaRPr lang="ru-RU" sz="2000" b="1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30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DBE70D-5A61-45D2-93C4-56498A412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76EE53-795B-4C5C-9D8B-6A235DF91F29}"/>
              </a:ext>
            </a:extLst>
          </p:cNvPr>
          <p:cNvSpPr txBox="1"/>
          <p:nvPr/>
        </p:nvSpPr>
        <p:spPr>
          <a:xfrm>
            <a:off x="256903" y="770871"/>
            <a:ext cx="8695509" cy="4871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12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труда нет жизни на земле:  </a:t>
            </a:r>
            <a:endParaRPr lang="ru-RU" sz="36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9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Труд – основа жизни. 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8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Работать и зарабатывать. 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7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Все работы хороши - выбирай на вкус.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9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Трудолюбие и лень</a:t>
            </a:r>
            <a:r>
              <a:rPr lang="ru-RU" sz="3600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36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2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Без труда не вытащишь и рыбку из пруда</a:t>
            </a: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0046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DDCF81-D7DE-4205-A9F3-0FB5EA920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A55680-BBFE-42ED-BF79-29B5CCB3609A}"/>
              </a:ext>
            </a:extLst>
          </p:cNvPr>
          <p:cNvSpPr txBox="1"/>
          <p:nvPr/>
        </p:nvSpPr>
        <p:spPr>
          <a:xfrm>
            <a:off x="304800" y="129681"/>
            <a:ext cx="9797142" cy="6458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12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деньги, откуда они берутся и зачем они нужны: </a:t>
            </a:r>
            <a:endParaRPr lang="ru-RU" sz="44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8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 придумали деньги</a:t>
            </a:r>
            <a:r>
              <a:rPr lang="ru-RU" sz="3600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36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5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Какие бывают деньги, как они выглядят и откуда берутся. </a:t>
            </a:r>
          </a:p>
          <a:p>
            <a:pPr marL="742950" marR="1270" lvl="1" indent="-285750" algn="just" fontAlgn="base">
              <a:lnSpc>
                <a:spcPct val="15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 деньги попадают к нам в дом. </a:t>
            </a:r>
          </a:p>
          <a:p>
            <a:pPr marL="742950" marR="1270" lvl="1" indent="-285750" algn="just" fontAlgn="base">
              <a:lnSpc>
                <a:spcPct val="15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Трудовая денежка всегда крепка.  </a:t>
            </a:r>
          </a:p>
          <a:p>
            <a:pPr marL="742950" marR="1270" lvl="1" indent="-285750" algn="just" fontAlgn="base">
              <a:lnSpc>
                <a:spcPct val="15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Где живут деньги. </a:t>
            </a:r>
          </a:p>
        </p:txBody>
      </p:sp>
    </p:spTree>
    <p:extLst>
      <p:ext uri="{BB962C8B-B14F-4D97-AF65-F5344CB8AC3E}">
        <p14:creationId xmlns:p14="http://schemas.microsoft.com/office/powerpoint/2010/main" val="58113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C3B048-857B-4D9D-87D4-B1DB9B63B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C96BE7-517B-44FE-8623-B06392C5DBBC}"/>
              </a:ext>
            </a:extLst>
          </p:cNvPr>
          <p:cNvSpPr txBox="1"/>
          <p:nvPr/>
        </p:nvSpPr>
        <p:spPr>
          <a:xfrm>
            <a:off x="552993" y="699089"/>
            <a:ext cx="9035144" cy="4824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Покупаем, продаем, обмениваем: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и желания.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покупают и продают разные товары.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и цена товара.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Выгодно – невыгодно.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Русская ярмарка. </a:t>
            </a:r>
          </a:p>
        </p:txBody>
      </p:sp>
    </p:spTree>
    <p:extLst>
      <p:ext uri="{BB962C8B-B14F-4D97-AF65-F5344CB8AC3E}">
        <p14:creationId xmlns:p14="http://schemas.microsoft.com/office/powerpoint/2010/main" val="367178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189200-CA07-4BE0-8D3E-7B303E700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8169C-9E26-4B11-BA71-9CC9808459F2}"/>
              </a:ext>
            </a:extLst>
          </p:cNvPr>
          <p:cNvSpPr txBox="1"/>
          <p:nvPr/>
        </p:nvSpPr>
        <p:spPr>
          <a:xfrm>
            <a:off x="335281" y="619002"/>
            <a:ext cx="8904514" cy="4970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12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Тратим разумно, сберегаем и экономим: </a:t>
            </a:r>
            <a:endParaRPr lang="ru-RU" sz="44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7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Тратим разумно, экономим.</a:t>
            </a:r>
          </a:p>
          <a:p>
            <a:pPr marL="742950" marR="1270" lvl="1" indent="-285750" algn="just" fontAlgn="base">
              <a:lnSpc>
                <a:spcPct val="150000"/>
              </a:lnSpc>
              <a:spcAft>
                <a:spcPts val="79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Копим и сберегаем.</a:t>
            </a:r>
          </a:p>
          <a:p>
            <a:pPr marL="742950" marR="1270" lvl="1" indent="-28575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Мишкина копилка.</a:t>
            </a:r>
          </a:p>
          <a:p>
            <a:pPr marL="742950" marR="1270" lvl="1" indent="-28575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День рождения.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3388431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2DD156-B081-4953-9D0D-8219FD1A5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96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EBC54F-4AF5-41A8-A250-13FB619F3A4D}"/>
              </a:ext>
            </a:extLst>
          </p:cNvPr>
          <p:cNvSpPr txBox="1"/>
          <p:nvPr/>
        </p:nvSpPr>
        <p:spPr>
          <a:xfrm>
            <a:off x="239486" y="1010887"/>
            <a:ext cx="9531532" cy="4008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Учимся занимать и отдавать долги: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65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Занимаем и одалживаем.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80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Долги.</a:t>
            </a:r>
          </a:p>
          <a:p>
            <a:pPr marL="742950" marR="1270" lvl="1" indent="-28575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Заплатить долг скорее, жить будет веселее. </a:t>
            </a:r>
          </a:p>
          <a:p>
            <a:pPr marL="742950" marR="1270" lvl="1" indent="-285750" algn="just" fontAlgn="base">
              <a:lnSpc>
                <a:spcPct val="160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Долг платежом красен.</a:t>
            </a:r>
          </a:p>
        </p:txBody>
      </p:sp>
    </p:spTree>
    <p:extLst>
      <p:ext uri="{BB962C8B-B14F-4D97-AF65-F5344CB8AC3E}">
        <p14:creationId xmlns:p14="http://schemas.microsoft.com/office/powerpoint/2010/main" val="204451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FAA817-CD63-43D7-B886-A23F29DDB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BAA85B-EFAE-4681-B4E0-354ACA18288B}"/>
              </a:ext>
            </a:extLst>
          </p:cNvPr>
          <p:cNvSpPr txBox="1"/>
          <p:nvPr/>
        </p:nvSpPr>
        <p:spPr>
          <a:xfrm>
            <a:off x="552993" y="1131322"/>
            <a:ext cx="7876903" cy="408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70" lvl="0" algn="l" fontAlgn="base">
              <a:lnSpc>
                <a:spcPct val="107000"/>
              </a:lnSpc>
              <a:spcAft>
                <a:spcPts val="1015"/>
              </a:spcAft>
              <a:buClr>
                <a:srgbClr val="000066"/>
              </a:buClr>
              <a:buSzPts val="1400"/>
            </a:pPr>
            <a:r>
              <a:rPr lang="ru-RU" sz="4400" b="1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Учимся планировать: </a:t>
            </a:r>
            <a:endParaRPr lang="ru-RU" sz="44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Все по плану.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8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Ставим цели. </a:t>
            </a: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80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Сделал дело – гуляй смело</a:t>
            </a:r>
            <a:r>
              <a:rPr lang="ru-RU" sz="3600" dirty="0">
                <a:solidFill>
                  <a:srgbClr val="00006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3600" u="none" strike="noStrike" dirty="0">
              <a:solidFill>
                <a:srgbClr val="000066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marR="1270" lvl="1" indent="-285750" algn="just" fontAlgn="base">
              <a:lnSpc>
                <a:spcPct val="107000"/>
              </a:lnSpc>
              <a:spcAft>
                <a:spcPts val="730"/>
              </a:spcAft>
              <a:buClr>
                <a:srgbClr val="000066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 помогает план человеку в жизни</a:t>
            </a:r>
            <a:r>
              <a:rPr lang="ru-RU" sz="3600" u="none" strike="noStrike" dirty="0">
                <a:solidFill>
                  <a:srgbClr val="000066"/>
                </a:solidFill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53570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669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Белоусова</dc:creator>
  <cp:lastModifiedBy>Наталья Белоусова</cp:lastModifiedBy>
  <cp:revision>3</cp:revision>
  <dcterms:created xsi:type="dcterms:W3CDTF">2022-03-18T02:12:01Z</dcterms:created>
  <dcterms:modified xsi:type="dcterms:W3CDTF">2022-04-26T08:52:13Z</dcterms:modified>
</cp:coreProperties>
</file>