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75" r:id="rId8"/>
    <p:sldId id="276" r:id="rId9"/>
    <p:sldId id="261" r:id="rId10"/>
    <p:sldId id="277" r:id="rId11"/>
    <p:sldId id="278" r:id="rId12"/>
    <p:sldId id="262" r:id="rId13"/>
    <p:sldId id="279" r:id="rId14"/>
    <p:sldId id="280" r:id="rId15"/>
    <p:sldId id="281" r:id="rId16"/>
    <p:sldId id="263" r:id="rId17"/>
    <p:sldId id="269" r:id="rId18"/>
    <p:sldId id="270" r:id="rId19"/>
    <p:sldId id="271" r:id="rId20"/>
    <p:sldId id="272" r:id="rId21"/>
    <p:sldId id="282" r:id="rId22"/>
    <p:sldId id="265" r:id="rId23"/>
    <p:sldId id="266" r:id="rId24"/>
    <p:sldId id="267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11" Type="http://schemas.openxmlformats.org/officeDocument/2006/relationships/image" Target="../media/image20.png"/><Relationship Id="rId5" Type="http://schemas.microsoft.com/office/2007/relationships/hdphoto" Target="../media/hdphoto2.wdp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5208" y="2924944"/>
            <a:ext cx="4933056" cy="3614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31639" y="1268760"/>
            <a:ext cx="68379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ИГРОВЫЕ МЕТОДЫ И ПРИЕМЫ НА ЭТАПЕ АВТОМАТИЗАЦИИ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299601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269"/>
            <a:ext cx="8229600" cy="9075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effectLst/>
              </a:rPr>
              <a:t>Упражнение « Рыбалка».</a:t>
            </a:r>
            <a:endParaRPr lang="ru-RU" sz="36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9"/>
            <a:ext cx="8229600" cy="2160240"/>
          </a:xfrm>
        </p:spPr>
        <p:txBody>
          <a:bodyPr/>
          <a:lstStyle/>
          <a:p>
            <a:pPr marL="0" lvl="0" indent="457200" algn="just"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В аквариуме находятся  «рыбки» на которых прикреплены картинки. С помощью удочки с магнитиком мы вытаскиваем «рыбку». Ребенок называет предмет, изображённый на картинке,  определяет «позицию звука в слове». </a:t>
            </a:r>
          </a:p>
          <a:p>
            <a:endParaRPr lang="ru-RU" dirty="0"/>
          </a:p>
        </p:txBody>
      </p:sp>
      <p:pic>
        <p:nvPicPr>
          <p:cNvPr id="4" name="Picture 2" descr="http://www.maam.ru/upload/blogs/detsad-216256-13993109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140968"/>
            <a:ext cx="4536504" cy="34023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441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76470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</a:rPr>
              <a:t>Упражнение « Выложи дорожку из слов».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980728"/>
            <a:ext cx="3549080" cy="4536504"/>
          </a:xfrm>
        </p:spPr>
        <p:txBody>
          <a:bodyPr>
            <a:normAutofit lnSpcReduction="10000"/>
          </a:bodyPr>
          <a:lstStyle/>
          <a:p>
            <a:pPr marL="0" lvl="0" indent="-182880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9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	</a:t>
            </a:r>
            <a:r>
              <a:rPr lang="ru-RU" sz="2000" i="1" dirty="0" smtClean="0">
                <a:solidFill>
                  <a:schemeClr val="tx1"/>
                </a:solidFill>
                <a:latin typeface="Trebuchet MS"/>
              </a:rPr>
              <a:t>Цель</a:t>
            </a:r>
            <a:r>
              <a:rPr lang="ru-RU" sz="2000" i="1" dirty="0">
                <a:solidFill>
                  <a:schemeClr val="tx1"/>
                </a:solidFill>
                <a:latin typeface="Trebuchet MS"/>
              </a:rPr>
              <a:t>: автоматизация звуков в словах.</a:t>
            </a:r>
          </a:p>
          <a:p>
            <a:pPr marL="0" lvl="0" indent="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rebuchet MS"/>
              </a:rPr>
              <a:t>	1</a:t>
            </a:r>
            <a:r>
              <a:rPr lang="ru-RU" sz="2000" i="1" dirty="0">
                <a:solidFill>
                  <a:schemeClr val="tx1"/>
                </a:solidFill>
                <a:latin typeface="Trebuchet MS"/>
              </a:rPr>
              <a:t>. Ребёнок выкладывает дорожку из картинок на заданный звук от животного, в названии которого есть этот же звук до домика.</a:t>
            </a:r>
          </a:p>
          <a:p>
            <a:pPr marL="0" lvl="0" indent="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rebuchet MS"/>
              </a:rPr>
              <a:t>	2</a:t>
            </a:r>
            <a:r>
              <a:rPr lang="ru-RU" sz="2000" i="1" dirty="0">
                <a:solidFill>
                  <a:schemeClr val="tx1"/>
                </a:solidFill>
                <a:latin typeface="Trebuchet MS"/>
              </a:rPr>
              <a:t>. Выкладывание зёрнышек (бусинок) на дорожку с проговариванием слов на заданный звук.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764705"/>
            <a:ext cx="2304256" cy="307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90582" y="3140968"/>
            <a:ext cx="2268251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7651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>
            <a:noAutofit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предложениях.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Автоматизация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звука в предложениях проводится на базе отработанных слов. Вначале предлагаются предложения с умеренным включением звука, в дальнейшем автоматизация проводится на речевом материале, насыщенном данным звуком (в каждом слове предложения есть автоматизируемый звук).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 Сани длинные усы.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Соня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катается на самокате.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 Сони новые осенние сапоги.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Оксана спускается с горки на санках.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311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63488"/>
          </a:xfrm>
        </p:spPr>
        <p:txBody>
          <a:bodyPr/>
          <a:lstStyle/>
          <a:p>
            <a:r>
              <a:rPr lang="ru-RU" sz="3200" b="1" dirty="0">
                <a:ln w="11430"/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Упражнение «Рифмы»</a:t>
            </a:r>
            <a:endParaRPr lang="ru-RU" sz="66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417646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ln w="11430"/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Педагог </a:t>
            </a:r>
            <a:r>
              <a:rPr lang="ru-RU" sz="2800" i="1" dirty="0">
                <a:ln w="11430"/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проговаривает первую часть </a:t>
            </a:r>
            <a:r>
              <a:rPr lang="ru-RU" sz="2800" i="1" dirty="0" err="1">
                <a:ln w="11430"/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чистоговорки</a:t>
            </a:r>
            <a:r>
              <a:rPr lang="ru-RU" sz="2800" i="1" dirty="0">
                <a:ln w="11430"/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а ребёнок заканчивает, подбирая последнее слово с автоматизируемым звуком в рифму. </a:t>
            </a:r>
            <a:endParaRPr lang="ru-RU" sz="3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55976" y="908720"/>
            <a:ext cx="4536503" cy="5390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4569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81"/>
            <a:ext cx="8229600" cy="763488"/>
          </a:xfrm>
        </p:spPr>
        <p:txBody>
          <a:bodyPr/>
          <a:lstStyle/>
          <a:p>
            <a:pPr marL="228600" lvl="0" indent="-182880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rebuchet MS"/>
                <a:ea typeface="+mn-ea"/>
                <a:cs typeface="+mn-cs"/>
              </a:rPr>
              <a:t>Игра «Живые предложения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rebuchet MS"/>
                <a:ea typeface="+mn-ea"/>
                <a:cs typeface="+mn-cs"/>
              </a:rPr>
              <a:t>»</a:t>
            </a:r>
            <a:endParaRPr lang="ru-RU" sz="72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2304256"/>
          </a:xfrm>
        </p:spPr>
        <p:txBody>
          <a:bodyPr/>
          <a:lstStyle/>
          <a:p>
            <a:pPr marL="0" lvl="0" indent="457200" algn="just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игре участвуют несколько детей.  Педагог каждому ребёнку даёт какое-то слово из предложения и предлагает им встать в том порядке, в каком стоят слова в предложении и в таком же порядке каждому назвать свое слово. Водящий проговаривает получившееся предложение полностью.</a:t>
            </a:r>
          </a:p>
          <a:p>
            <a:endParaRPr lang="ru-RU" dirty="0"/>
          </a:p>
        </p:txBody>
      </p:sp>
      <p:pic>
        <p:nvPicPr>
          <p:cNvPr id="4" name="Picture 2" descr="http://3.bp.blogspot.com/-Eh_KEShefLM/VjsdzaEgoZI/AAAAAAAAEQ0/XLhuP1T_jqo/s1600/1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3573016"/>
            <a:ext cx="4860033" cy="19379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0584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356" y="-7354"/>
            <a:ext cx="8229600" cy="6280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</a:pPr>
            <a:r>
              <a:rPr lang="ru-RU" sz="3200" b="1" dirty="0">
                <a:ln w="11430"/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Упражнение «</a:t>
            </a:r>
            <a:r>
              <a:rPr lang="ru-RU" sz="3200" b="1" dirty="0">
                <a:ln w="11430"/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Волшебный мешочек</a:t>
            </a:r>
            <a:r>
              <a:rPr lang="ru-RU" sz="3200" b="1" dirty="0" smtClean="0">
                <a:ln w="11430"/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  <a:endParaRPr lang="ru-RU" sz="60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84766"/>
            <a:ext cx="648072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93796" y="700542"/>
            <a:ext cx="1800913" cy="2144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69531"/>
            <a:ext cx="602258" cy="782598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7244" y="1005636"/>
            <a:ext cx="728213" cy="71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5807" y="1005636"/>
            <a:ext cx="792088" cy="805794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6936" y="973397"/>
            <a:ext cx="826990" cy="850682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5539" y="994970"/>
            <a:ext cx="716632" cy="746492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5979" y="1025572"/>
            <a:ext cx="744537" cy="81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93796" y="2435387"/>
            <a:ext cx="874846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	Цель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. Автоматизация звука “Ш” в словах и предложениях. Развивать мелкую моторику пальцев рук.</a:t>
            </a: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	Оборудование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“Волшебный мешочек”, сложенный из подарочной бумаги. Прямоугольные полоски картона, на которые наклеены картинки со звуком “Ш” (в начале слова, в прямых слогах, в словах со стечением согласных). Эти полоски вставляются в “Волшебный мешочек”.</a:t>
            </a: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	Описание 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игры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. Педагог предлагает поискать в “Волшебном мешочке” слова, в названии которых есть звук “Ш”. Ребенок вытягивает полоску, называя предметы изображенные на ней. Когда вся полоска оказывается вынутой, педагог спрашивает: “</a:t>
            </a:r>
            <a:r>
              <a:rPr lang="ru-RU" sz="2000" i="1" dirty="0">
                <a:solidFill>
                  <a:prstClr val="black"/>
                </a:solidFill>
                <a:latin typeface="Times New Roman"/>
                <a:ea typeface="Times New Roman"/>
              </a:rPr>
              <a:t>Что ты нашел в “Волшебном мешочке”?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Ребенок: “</a:t>
            </a:r>
            <a:r>
              <a:rPr lang="ru-RU" sz="2000" i="1" dirty="0">
                <a:solidFill>
                  <a:prstClr val="black"/>
                </a:solidFill>
                <a:latin typeface="Times New Roman"/>
                <a:ea typeface="Times New Roman"/>
              </a:rPr>
              <a:t>Я нашел в “Волшебном мешочке” шапку, шубу, лапшу, подушку, ландыш, шляпу”.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Одновременно прижимает пальцы последовательно один за другим к называемым картинкам.</a:t>
            </a:r>
          </a:p>
        </p:txBody>
      </p:sp>
    </p:spTree>
    <p:extLst>
      <p:ext uri="{BB962C8B-B14F-4D97-AF65-F5344CB8AC3E}">
        <p14:creationId xmlns:p14="http://schemas.microsoft.com/office/powerpoint/2010/main" xmlns="" val="3967916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517632" cy="6120680"/>
          </a:xfrm>
        </p:spPr>
        <p:txBody>
          <a:bodyPr>
            <a:normAutofit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</a:t>
            </a:r>
            <a:r>
              <a:rPr lang="ru-RU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чистоговорках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скороговорках и стихах.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Ребенку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предлагается повторить или заучить </a:t>
            </a:r>
            <a:r>
              <a:rPr lang="ru-RU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чистоговорки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скороговорки и стихи.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Ас – ас – ас – у нас дома ананас.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Ос – ос – ос – у Сони в сумке кокос.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Ус – ус – ус – на окне у Сони фикус.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Ыс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lang="ru-RU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ыс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– </a:t>
            </a:r>
            <a:r>
              <a:rPr lang="ru-RU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ыс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– Денис, пей кумыс.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 Сони и Сани в сетях сом с усами.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саду темно, все спят давно. Одна сова не спит, на суку сидит.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5926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194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</a:rPr>
              <a:t>Автоматизация изолированного звука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5" descr="C:\Users\елена\Desktop\лена\фотки\P1150595 —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99178" y="1229214"/>
            <a:ext cx="2232248" cy="2743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lib2.podelise.ru/tw_files2/urls_889/4/d-3163/7z-docs/1_html_m51137c6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55617" y="1700808"/>
            <a:ext cx="2434217" cy="1800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764704"/>
            <a:ext cx="4508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Упражнение « Улитка».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4149080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/>
              <a:t>Упражнение направлено на отработку длительного и короткого произнесения звуков.  </a:t>
            </a:r>
          </a:p>
          <a:p>
            <a:r>
              <a:rPr lang="ru-RU" sz="2000" dirty="0" smtClean="0"/>
              <a:t>	</a:t>
            </a:r>
            <a:r>
              <a:rPr lang="ru-RU" sz="2000" dirty="0" err="1" smtClean="0"/>
              <a:t>Понадябится</a:t>
            </a:r>
            <a:r>
              <a:rPr lang="ru-RU" sz="2000" dirty="0" smtClean="0"/>
              <a:t> игровое поле « Улитка» и пять картинок- символов.</a:t>
            </a:r>
          </a:p>
          <a:p>
            <a:r>
              <a:rPr lang="ru-RU" sz="2000" dirty="0" smtClean="0"/>
              <a:t>	На игровое поле </a:t>
            </a:r>
            <a:r>
              <a:rPr lang="ru-RU" sz="2000" dirty="0" err="1" smtClean="0"/>
              <a:t>выкладыватся</a:t>
            </a:r>
            <a:r>
              <a:rPr lang="ru-RU" sz="2000" dirty="0" smtClean="0"/>
              <a:t>  определенный символ. Педагог дает образец выполнения задания. Ребенок должен добраться до </a:t>
            </a:r>
            <a:r>
              <a:rPr lang="ru-RU" sz="2000" dirty="0" err="1" smtClean="0"/>
              <a:t>уентра</a:t>
            </a:r>
            <a:r>
              <a:rPr lang="ru-RU" sz="2000" dirty="0" smtClean="0"/>
              <a:t> спирали </a:t>
            </a:r>
            <a:r>
              <a:rPr lang="ru-RU" sz="2000" dirty="0" err="1" smtClean="0"/>
              <a:t>улитки,произнося</a:t>
            </a:r>
            <a:r>
              <a:rPr lang="ru-RU" sz="2000" dirty="0" smtClean="0"/>
              <a:t> нужный звук. Палец ребенка движется только при правильном произнесении.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13428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35496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  <a:effectLst/>
              </a:rPr>
              <a:t>Упражнение «Дорожки».</a:t>
            </a:r>
            <a:endParaRPr lang="ru-RU" sz="40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064896" cy="1816634"/>
          </a:xfrm>
        </p:spPr>
        <p:txBody>
          <a:bodyPr>
            <a:noAutofit/>
          </a:bodyPr>
          <a:lstStyle/>
          <a:p>
            <a:pPr marL="0" lvl="0" indent="450000" algn="just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>
                <a:solidFill>
                  <a:srgbClr val="212745"/>
                </a:solidFill>
                <a:latin typeface="Trebuchet MS"/>
              </a:rPr>
              <a:t>Используются изображения различных животных, насекомых и т.д. Ребёнку даётся задание: дай косточку щенку, посади бабочку на цветок (одновременно произносится автоматизируемый звук).</a:t>
            </a:r>
          </a:p>
          <a:p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3403825"/>
            <a:ext cx="5040560" cy="29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00266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Упражнение « Полянка».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26876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124744"/>
            <a:ext cx="88569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Упражнение направлено на отработку произнесения звуков</a:t>
            </a:r>
            <a:r>
              <a:rPr lang="en-US" sz="2000" dirty="0" smtClean="0"/>
              <a:t> </a:t>
            </a:r>
            <a:r>
              <a:rPr lang="ru-RU" sz="2000" dirty="0"/>
              <a:t>[ </a:t>
            </a:r>
            <a:r>
              <a:rPr lang="ru-RU" sz="2000" dirty="0" smtClean="0"/>
              <a:t>ц] </a:t>
            </a:r>
            <a:r>
              <a:rPr lang="ru-RU" sz="2000" dirty="0"/>
              <a:t>, [ </a:t>
            </a:r>
            <a:r>
              <a:rPr lang="ru-RU" sz="2000" dirty="0" smtClean="0"/>
              <a:t>ч] </a:t>
            </a:r>
            <a:r>
              <a:rPr lang="ru-RU" sz="2000" dirty="0"/>
              <a:t>, </a:t>
            </a:r>
            <a:r>
              <a:rPr lang="ru-RU" sz="2000" dirty="0" smtClean="0"/>
              <a:t>[ж] . Понадобится игровое поле с изображением цветов.</a:t>
            </a:r>
            <a:r>
              <a:rPr lang="en-US" sz="2000" dirty="0" smtClean="0"/>
              <a:t>   </a:t>
            </a:r>
          </a:p>
          <a:p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smtClean="0"/>
              <a:t> </a:t>
            </a:r>
            <a:r>
              <a:rPr lang="ru-RU" sz="2000" dirty="0" smtClean="0"/>
              <a:t>	Ребенок должен перелететь с цветка на цветок, имитируя жужжание – </a:t>
            </a:r>
            <a:r>
              <a:rPr lang="ru-RU" sz="2000" dirty="0"/>
              <a:t>для звука [ </a:t>
            </a:r>
            <a:r>
              <a:rPr lang="ru-RU" sz="2000" dirty="0" smtClean="0"/>
              <a:t>ж] ; перепрыгнуть с цветка на цветок со </a:t>
            </a:r>
            <a:r>
              <a:rPr lang="ru-RU" sz="2000" dirty="0"/>
              <a:t>звукоподражанием – для [ </a:t>
            </a:r>
            <a:r>
              <a:rPr lang="ru-RU" sz="2000" dirty="0" smtClean="0"/>
              <a:t>ц]  и [ч] .</a:t>
            </a:r>
            <a:endParaRPr lang="ru-RU" sz="2000" dirty="0"/>
          </a:p>
        </p:txBody>
      </p:sp>
      <p:pic>
        <p:nvPicPr>
          <p:cNvPr id="9" name="Picture 2" descr="http://festival.1september.ru/articles/650152/Image7707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11660" y="3257862"/>
            <a:ext cx="5904656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742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809832"/>
          </a:xfrm>
        </p:spPr>
        <p:txBody>
          <a:bodyPr>
            <a:normAutofit/>
          </a:bodyPr>
          <a:lstStyle/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Дорогие 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родители!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Вы обеспокоены состоянием речи своего ребёнка? Ваш ребёнок ходит (или ходил) на занятия к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логопеду,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 звукопроизношение до сих пор не исправлено. </a:t>
            </a:r>
            <a:endParaRPr lang="ru-RU" sz="28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В кабинете учителя-логопеда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(или при просьбе повторить правильно) звуки получаются чёткими, а в произвольной речи эти же звуки ребёнок произносит искажённо. </a:t>
            </a:r>
            <a:endParaRPr lang="ru-RU" sz="28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Значит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процесс коррекции звукопроизношения находится на этапе так называемой «автоматизации».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9465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4728"/>
            <a:ext cx="8229600" cy="907504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  <a:effectLst/>
              </a:rPr>
              <a:t>Упражнение « Узоры».</a:t>
            </a:r>
            <a:endParaRPr lang="ru-RU" sz="40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5"/>
            <a:ext cx="8640960" cy="2520280"/>
          </a:xfrm>
        </p:spPr>
        <p:txBody>
          <a:bodyPr>
            <a:normAutofit lnSpcReduction="10000"/>
          </a:bodyPr>
          <a:lstStyle/>
          <a:p>
            <a:pPr marL="0" lvl="0" indent="450000">
              <a:spcBef>
                <a:spcPts val="0"/>
              </a:spcBef>
              <a:buNone/>
            </a:pP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Упражнение направлено на автоматизацию изолированного звука.</a:t>
            </a:r>
          </a:p>
          <a:p>
            <a:pPr marL="0" lvl="0" indent="450000">
              <a:spcBef>
                <a:spcPts val="0"/>
              </a:spcBef>
              <a:buNone/>
            </a:pP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Ребёнок ведёт пальчиком по дорожке (узору), одновременно произнося автоматизируемый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звук.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logoped-pavlodar.ru/wp-content/uploads/2016/02/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3356992"/>
            <a:ext cx="5400600" cy="3317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8321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69872"/>
          </a:xfrm>
        </p:spPr>
        <p:txBody>
          <a:bodyPr>
            <a:normAutofit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Советы </a:t>
            </a:r>
            <a:endParaRPr lang="ru-RU" sz="26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Работа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над звуком, от его постановки до употребления в самостоятельной речи, - это выработка нового сложного навыка. И как любой навык он требует усилий, времени и определенной системы в занятиях, в том числе и при выполнении упражнений на закрепление «трудного» звука в домашних условиях. Результат занятий во многом зависит от того, насколько удастся превратить скучную работу над звуком в 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совместную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и уже, поэтому увлекательную игру.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Предлагаю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вам несколько удачных и часто используемых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9794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385896"/>
          </a:xfrm>
        </p:spPr>
        <p:txBody>
          <a:bodyPr>
            <a:normAutofit fontScale="85000" lnSpcReduction="10000"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«Загадки» («Узнай по описанию»).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Для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этой игры вам потребуются: 6-7 картинок или игрушек, в названии которых прячется закрепляемый звук. Вместе с ребенком назовите их, выделяя голосом нужный звук. Затем опишите любую из них, ребенок должен догадаться, о чем идет речь и назвать нужную картинку или игрушку. Повторите игру несколько раз. А теперь предложите ребенку роль ведущего. Ваши возможные ошибки наверняка повысят интерес малыша к игре.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«Чего не стало?».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Можете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использовать те же картинки или игрушки. Предложите ребенку еще раз внимательно рассмотреть картинки, назвать их, запомнить и закрыть глаза. В это время уберите одну или две картинки. Ребенок, открыв глаза, должен сказать чего не стало. Повторите игру несколько раз, меняясь с ребенком ролями.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«Найди ошибку».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Эта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учит ребенка обращать внимание на смысл высказывания. Он должен найти смысловую ошибку в предложении и исправить ее. Примеры предложений: «Пол стоит на столе», «Дом сторожит собаку», «Капуста ест козу».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8194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313888"/>
          </a:xfrm>
        </p:spPr>
        <p:txBody>
          <a:bodyPr>
            <a:normAutofit fontScale="85000" lnSpcReduction="10000"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«Что лишнее?».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Подберите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картинки так, чтобы их можно было сгруппировать по разным признакам (можно использовать картинки из лото, выбрав из них те, в названии которых есть нужный звук). Попросите ребенка найти и назвать лишний предмет и объяснить свой выбор.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Игра «Слова вокруг нас».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Попросите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ребенка внимательно посмотреть вокруг и назвать все предметы, в названии которых спрятался нужный звук. Слова называйте по очереди, не забывайте иногда ошибаться и давать ребенку возможность заметить Вашу ошибку и исправить ее. Затем усложните игру - вспоминайте слова с закрепляемым звуком по какой-то определенной теме, например: «Назови животных, в названии которых есть звук Р» (зебра, носорог, тигр, пантера, кенгуру, жираф) или «Назови «зимнее» слово со звуком «С» (снег, снеговик, Снегурочка, снегирь, снегоход, снежки, стужа, санки).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В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эту игру вы можете играть где угодно, используя любую свободную минутку: по пути в детский сад, в транспорте, в очереди. Дома в эту игру можно играть с мячом.</a:t>
            </a:r>
            <a:endParaRPr lang="ru-RU" sz="20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89012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9144000" cy="6165304"/>
          </a:xfrm>
        </p:spPr>
        <p:txBody>
          <a:bodyPr>
            <a:normAutofit fontScale="92500"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E74C3C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35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Помните</a:t>
            </a:r>
            <a:r>
              <a:rPr lang="ru-RU" sz="35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!</a:t>
            </a:r>
            <a:r>
              <a:rPr lang="ru-RU" sz="35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35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Звук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автоматизирован тогда, когда мы произносим его, не задумываясь. Никогда не торопите ребёнка, старайтесь внимательно его выслушать. Если, отвечая на вопрос, он забыл правильно произнести звук, обязательно поправьте его, не упрекая и не отвлекая от мысли. </a:t>
            </a:r>
            <a:endParaRPr lang="ru-RU" sz="24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Делайте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это доброжелательно, не повышая голоса, а лучше – поиграйте в фанты. Правила просты: договорившись с ребёнком, что когда ребёнок будет забывать правильно произносить звук, он должен будет отдать вам фант (магнитик). Сосчитав фанты вместе, вы узнаете, сколько ошибок сделал ребёнок. </a:t>
            </a:r>
            <a:endParaRPr lang="ru-RU" sz="24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109728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Дальше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предложите ему «отработать» фанты. Чтобы получить их назад, надо выполнить задание: назвать слова со звуком (например, по 3 за каждый фант). Придумать предложение из 2-3 слов, чтобы в каждом был звук (Вера рисует. Рекс рычит. Барсук роет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нору.)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68017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132856"/>
            <a:ext cx="6347048" cy="204367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9240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Автоматизировать 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звук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– это значит ввести его в слоги, слова, предложения, связную речь. Поставленный звук еще очень хрупкий. К автоматизации поставленного звука можно переходить лишь тогда, когда ребенок произносит его изолированно совершенно правильно и четко при продолжительном или многократном повторении.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906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313888"/>
          </a:xfrm>
        </p:spPr>
        <p:txBody>
          <a:bodyPr>
            <a:normAutofit lnSpcReduction="10000"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поставленного звука должна проводиться в строгой последовательности:</a:t>
            </a:r>
            <a:endParaRPr lang="ru-RU" sz="28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слогах (прямых, обратных, со стечением согласных);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словах (в начале слова, середине, конце);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предложениях;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</a:t>
            </a:r>
            <a:r>
              <a:rPr lang="ru-RU" sz="28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чистоговорках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скороговорках и стихах;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коротких, а затем длинных рассказах;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разговорной речи.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494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809832"/>
          </a:xfrm>
        </p:spPr>
        <p:txBody>
          <a:bodyPr>
            <a:normAutofit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звука в слогах.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109728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Прежде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всего проводится включение звука в слоги. Произнесение слоговых сочетаний с одновременным движением пальцев рук способствует развитию мелкой моторики. В домашних условиях автоматизировать звук в слогах можно в таких играх: «Пальчики шагают», «Собери пирамидку», «Нанизываем бусы», «Развяжи узелки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», «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Запомни и повтори», «Назови ступеньку», «Подскажи последний слог».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9810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332656"/>
            <a:ext cx="8229600" cy="69148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</a:rPr>
              <a:t>Упражнение « Слоговые дорожки».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1540767"/>
          </a:xfrm>
        </p:spPr>
        <p:txBody>
          <a:bodyPr/>
          <a:lstStyle/>
          <a:p>
            <a:pPr marL="0" lvl="0" indent="450000" algn="just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i="1" dirty="0">
                <a:solidFill>
                  <a:srgbClr val="212745"/>
                </a:solidFill>
                <a:latin typeface="Trebuchet MS"/>
              </a:rPr>
              <a:t>При автоматизации звука в слогах, когда ещё нет возможности применять предметные и сюжетные картинки с заданным звуком, для привлечения интереса детей можно использовать следующие приёмы и упражнения</a:t>
            </a:r>
            <a:r>
              <a:rPr lang="ru-RU" sz="1700" i="1" dirty="0">
                <a:solidFill>
                  <a:srgbClr val="212745"/>
                </a:solidFill>
                <a:latin typeface="Trebuchet MS"/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2" descr="http://pandia.ru/text/77/493/images/image003_21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894243"/>
            <a:ext cx="4680520" cy="3420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5183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592" y="188640"/>
            <a:ext cx="8229600" cy="69148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1"/>
                </a:solidFill>
                <a:effectLst/>
              </a:rPr>
              <a:t>Упражнение «музыкант».</a:t>
            </a:r>
            <a:endParaRPr lang="ru-RU" sz="40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6" descr="http://avatars.yandex.net/get-afisha-gallery/401357a9c2ed955140af01bfde872909/gallery-bi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176" y="4409243"/>
            <a:ext cx="3240603" cy="1956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176" y="1052737"/>
            <a:ext cx="823801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3514746"/>
            <a:ext cx="8238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latin typeface="Times New Roman"/>
                <a:ea typeface="Times New Roman"/>
              </a:rPr>
              <a:t>	«</a:t>
            </a:r>
            <a:r>
              <a:rPr lang="ru-RU" sz="2400" b="1" dirty="0" err="1">
                <a:latin typeface="Times New Roman"/>
                <a:ea typeface="Times New Roman"/>
              </a:rPr>
              <a:t>Пропевание</a:t>
            </a:r>
            <a:r>
              <a:rPr lang="ru-RU" sz="2400" b="1" dirty="0">
                <a:latin typeface="Times New Roman"/>
                <a:ea typeface="Times New Roman"/>
              </a:rPr>
              <a:t> слога под музыку» -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например, под музыку песни «Вместе весело шагать» проговаривать слоги (СА-СА-СА-СА и т.д.)</a:t>
            </a:r>
          </a:p>
        </p:txBody>
      </p:sp>
    </p:spTree>
    <p:extLst>
      <p:ext uri="{BB962C8B-B14F-4D97-AF65-F5344CB8AC3E}">
        <p14:creationId xmlns:p14="http://schemas.microsoft.com/office/powerpoint/2010/main" xmlns="" val="2863641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63488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Trebuchet MS"/>
                <a:cs typeface="Aharoni" pitchFamily="2" charset="-79"/>
              </a:rPr>
              <a:t>Упражнение «Слоговое лото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rebuchet MS"/>
                <a:cs typeface="Aharoni" pitchFamily="2" charset="-79"/>
              </a:rPr>
              <a:t>»</a:t>
            </a:r>
            <a:endParaRPr lang="ru-RU" sz="6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1"/>
            <a:ext cx="8507288" cy="2016224"/>
          </a:xfrm>
        </p:spPr>
        <p:txBody>
          <a:bodyPr/>
          <a:lstStyle/>
          <a:p>
            <a:pPr marL="4572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rebuchet MS"/>
              </a:rPr>
              <a:t>Цель</a:t>
            </a:r>
            <a:r>
              <a:rPr lang="ru-RU" dirty="0">
                <a:solidFill>
                  <a:schemeClr val="tx1"/>
                </a:solidFill>
                <a:latin typeface="Trebuchet MS"/>
              </a:rPr>
              <a:t>: автоматизация звука в слогах и словах.</a:t>
            </a:r>
          </a:p>
          <a:p>
            <a:pPr marL="4572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 smtClean="0">
                <a:solidFill>
                  <a:schemeClr val="tx1"/>
                </a:solidFill>
                <a:latin typeface="Trebuchet MS"/>
              </a:rPr>
              <a:t>	Ребёнку </a:t>
            </a:r>
            <a:r>
              <a:rPr lang="ru-RU" dirty="0">
                <a:solidFill>
                  <a:schemeClr val="tx1"/>
                </a:solidFill>
                <a:latin typeface="Trebuchet MS"/>
              </a:rPr>
              <a:t>предлагаются изображения каких-либо предметов со слогами. При сложении этих изображений (предметов) должно получиться целое слово.</a:t>
            </a:r>
          </a:p>
          <a:p>
            <a:endParaRPr lang="ru-RU" dirty="0"/>
          </a:p>
        </p:txBody>
      </p:sp>
      <p:pic>
        <p:nvPicPr>
          <p:cNvPr id="4" name="Picture 6" descr="C:\Users\Александр\Desktop\hello_html_8d9e1f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2996952"/>
            <a:ext cx="3168352" cy="3606068"/>
          </a:xfrm>
          <a:prstGeom prst="rect">
            <a:avLst/>
          </a:prstGeom>
          <a:noFill/>
        </p:spPr>
      </p:pic>
      <p:pic>
        <p:nvPicPr>
          <p:cNvPr id="5" name="Содержимое 7" descr="IMG_00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2996952"/>
            <a:ext cx="3000041" cy="357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821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13888"/>
          </a:xfrm>
        </p:spPr>
        <p:txBody>
          <a:bodyPr>
            <a:normAutofit/>
          </a:bodyPr>
          <a:lstStyle/>
          <a:p>
            <a:pPr marL="109728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1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звуков в словах</a:t>
            </a:r>
            <a:r>
              <a:rPr lang="ru-RU" sz="31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109728" lvl="0" indent="0" algn="just">
              <a:lnSpc>
                <a:spcPct val="107000"/>
              </a:lnSpc>
              <a:spcAft>
                <a:spcPts val="800"/>
              </a:spcAft>
              <a:buClr>
                <a:srgbClr val="A04DA3"/>
              </a:buCl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sz="23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</a:t>
            </a:r>
            <a:r>
              <a:rPr lang="ru-RU" sz="23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звука в словах </a:t>
            </a:r>
            <a:r>
              <a:rPr lang="ru-RU" sz="2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– это выработка нового навыка, требующая длительной систематической тренировки. За одно занятие дается минимум 10–16 слов, при этом каждое проговаривается 4–5 раз с выделением автоматизируемого звука (он произносится более длительно</a:t>
            </a:r>
            <a:r>
              <a:rPr lang="ru-RU" sz="23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).</a:t>
            </a:r>
            <a:r>
              <a:rPr lang="ru-RU" sz="2300" dirty="0" smtClean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3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Автоматизация </a:t>
            </a:r>
            <a:r>
              <a:rPr lang="ru-RU" sz="2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словах сначала осуществляется с опорой на слоги (</a:t>
            </a:r>
            <a:r>
              <a:rPr lang="ru-RU" sz="23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са</a:t>
            </a:r>
            <a:r>
              <a:rPr lang="ru-RU" sz="2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– сад). </a:t>
            </a:r>
            <a:endParaRPr lang="ru-RU" sz="23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109728" lvl="0" indent="0" algn="ctr">
              <a:lnSpc>
                <a:spcPct val="107000"/>
              </a:lnSpc>
              <a:spcAft>
                <a:spcPts val="800"/>
              </a:spcAft>
              <a:buClr>
                <a:srgbClr val="A04DA3"/>
              </a:buClr>
              <a:buNone/>
            </a:pPr>
            <a:r>
              <a:rPr lang="ru-RU" sz="23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sz="23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автоматизации звука в словах можно использовать такие игры и игровые упражнения:</a:t>
            </a:r>
            <a:endParaRPr lang="ru-RU" sz="2300" b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«Повтори за мной» (ребёнок за взрослым повторяет слова);</a:t>
            </a:r>
            <a:endParaRPr lang="ru-RU" sz="23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«Назвать слова по картинке»;</a:t>
            </a:r>
            <a:endParaRPr lang="ru-RU" sz="23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«Я знаю 5 слов» (придумать слова, которые начинаются на заданный звук (заданный звук в середине слова, в конце слова)).</a:t>
            </a:r>
            <a:endParaRPr lang="ru-RU" sz="23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5546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132</TotalTime>
  <Words>330</Words>
  <Application>Microsoft Office PowerPoint</Application>
  <PresentationFormat>Экран (4:3)</PresentationFormat>
  <Paragraphs>88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Исполнительная</vt:lpstr>
      <vt:lpstr>Слайд 1</vt:lpstr>
      <vt:lpstr>Слайд 2</vt:lpstr>
      <vt:lpstr>Слайд 3</vt:lpstr>
      <vt:lpstr>Слайд 4</vt:lpstr>
      <vt:lpstr>Слайд 5</vt:lpstr>
      <vt:lpstr>Упражнение « Слоговые дорожки».</vt:lpstr>
      <vt:lpstr>Упражнение «музыкант».</vt:lpstr>
      <vt:lpstr>Упражнение «Слоговое лото»</vt:lpstr>
      <vt:lpstr>Слайд 9</vt:lpstr>
      <vt:lpstr>Упражнение « Рыбалка».</vt:lpstr>
      <vt:lpstr>Упражнение « Выложи дорожку из слов».</vt:lpstr>
      <vt:lpstr>Слайд 12</vt:lpstr>
      <vt:lpstr>Упражнение «Рифмы»</vt:lpstr>
      <vt:lpstr>Игра «Живые предложения»</vt:lpstr>
      <vt:lpstr>Упражнение «Волшебный мешочек»</vt:lpstr>
      <vt:lpstr>Слайд 16</vt:lpstr>
      <vt:lpstr>Автоматизация изолированного звука</vt:lpstr>
      <vt:lpstr>Упражнение «Дорожки».</vt:lpstr>
      <vt:lpstr>Упражнение « Полянка».</vt:lpstr>
      <vt:lpstr>Упражнение « Узоры».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звуков в домашних условиях</dc:title>
  <dc:creator>Елена Шакирзянова</dc:creator>
  <cp:lastModifiedBy>User</cp:lastModifiedBy>
  <cp:revision>13</cp:revision>
  <dcterms:created xsi:type="dcterms:W3CDTF">2020-12-05T11:37:09Z</dcterms:created>
  <dcterms:modified xsi:type="dcterms:W3CDTF">2022-04-22T20:42:41Z</dcterms:modified>
</cp:coreProperties>
</file>