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5" r:id="rId20"/>
    <p:sldId id="277" r:id="rId21"/>
    <p:sldId id="281" r:id="rId22"/>
    <p:sldId id="282" r:id="rId23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7"/>
    <p:restoredTop sz="94615"/>
  </p:normalViewPr>
  <p:slideViewPr>
    <p:cSldViewPr snapToGrid="0" snapToObjects="1">
      <p:cViewPr varScale="1">
        <p:scale>
          <a:sx n="106" d="100"/>
          <a:sy n="106" d="100"/>
        </p:scale>
        <p:origin x="17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>
                <a:latin typeface="Arial"/>
              </a:rPr>
              <a:t>Для правки формата примечаний щёлкните мышью</a:t>
            </a:r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>
                <a:latin typeface="Times New Roman"/>
              </a:rPr>
              <a:t>&lt;заголовок&gt;</a:t>
            </a:r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DB6FF739-3D80-4E7E-81D6-548B97CEEF9C}" type="slidenum">
              <a:rPr lang="ru-RU" sz="1400">
                <a:latin typeface="Times New Roman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body"/>
          </p:nvPr>
        </p:nvSpPr>
        <p:spPr>
          <a:xfrm>
            <a:off x="720000" y="4680000"/>
            <a:ext cx="6114600" cy="50346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939" strike="noStrike">
                <a:latin typeface="Arial"/>
              </a:rPr>
              <a:t>МБОУ «СОШ №4 г,Льгова»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5" name="Рисунок 34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6" name="Рисунок 35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2" name="Рисунок 71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3" name="Рисунок 72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73"/>
          <p:cNvPicPr/>
          <p:nvPr/>
        </p:nvPicPr>
        <p:blipFill>
          <a:blip r:embed="rId14"/>
          <a:stretch/>
        </p:blipFill>
        <p:spPr>
          <a:xfrm>
            <a:off x="0" y="0"/>
            <a:ext cx="9141480" cy="6855840"/>
          </a:xfrm>
          <a:prstGeom prst="rect">
            <a:avLst/>
          </a:prstGeom>
          <a:ln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73"/>
          <p:cNvPicPr/>
          <p:nvPr/>
        </p:nvPicPr>
        <p:blipFill>
          <a:blip r:embed="rId14"/>
          <a:stretch/>
        </p:blipFill>
        <p:spPr>
          <a:xfrm>
            <a:off x="0" y="0"/>
            <a:ext cx="9141480" cy="6855840"/>
          </a:xfrm>
          <a:prstGeom prst="rect">
            <a:avLst/>
          </a:prstGeom>
          <a:ln>
            <a:noFill/>
          </a:ln>
        </p:spPr>
      </p:pic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456840"/>
            <a:ext cx="7768800" cy="75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80" name="CustomShape 2"/>
          <p:cNvSpPr/>
          <p:nvPr/>
        </p:nvSpPr>
        <p:spPr>
          <a:xfrm>
            <a:off x="696600" y="1821960"/>
            <a:ext cx="7006680" cy="487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3200" b="1" strike="noStrike" dirty="0">
                <a:solidFill>
                  <a:srgbClr val="002060"/>
                </a:solidFill>
                <a:latin typeface="Arial"/>
                <a:ea typeface="DejaVu Sans"/>
              </a:rPr>
              <a:t>«Школа России»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r>
              <a:rPr lang="ru-RU" sz="3200" b="1" strike="noStrike" dirty="0">
                <a:solidFill>
                  <a:srgbClr val="002060"/>
                </a:solidFill>
                <a:latin typeface="Arial"/>
                <a:ea typeface="DejaVu Sans"/>
              </a:rPr>
              <a:t>2 класс 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r>
              <a:rPr lang="ru-RU" sz="3200" b="1" strike="noStrike" dirty="0">
                <a:solidFill>
                  <a:srgbClr val="002060"/>
                </a:solidFill>
                <a:latin typeface="Arial"/>
                <a:ea typeface="DejaVu Sans"/>
              </a:rPr>
              <a:t>Урок русского языка </a:t>
            </a:r>
            <a:endParaRPr dirty="0"/>
          </a:p>
          <a:p>
            <a:pPr algn="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r>
              <a:rPr lang="ru-RU" sz="2000" b="1" strike="noStrike" dirty="0">
                <a:solidFill>
                  <a:srgbClr val="002060"/>
                </a:solidFill>
                <a:latin typeface="Arial"/>
                <a:ea typeface="DejaVu Sans"/>
              </a:rPr>
              <a:t>Составила: Кулагина Н.Е</a:t>
            </a:r>
          </a:p>
          <a:p>
            <a:pPr algn="ctr">
              <a:lnSpc>
                <a:spcPct val="100000"/>
              </a:lnSpc>
            </a:pPr>
            <a:r>
              <a:rPr lang="ru-RU" sz="2000" b="1" strike="noStrike" dirty="0">
                <a:solidFill>
                  <a:srgbClr val="002060"/>
                </a:solidFill>
                <a:latin typeface="Arial"/>
                <a:ea typeface="DejaVu Sans"/>
              </a:rPr>
              <a:t>учитель начальных классов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4934520" y="1368000"/>
            <a:ext cx="3847680" cy="514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 b="1" strike="noStrike">
                <a:solidFill>
                  <a:srgbClr val="000000"/>
                </a:solidFill>
                <a:latin typeface="Arial"/>
                <a:ea typeface="DejaVu Sans"/>
              </a:rPr>
              <a:t>Узнать  …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 b="1" strike="noStrike">
                <a:solidFill>
                  <a:srgbClr val="000000"/>
                </a:solidFill>
                <a:latin typeface="Arial"/>
                <a:ea typeface="DejaVu Sans"/>
              </a:rPr>
              <a:t>Зачем ...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 b="1" strike="noStrike">
                <a:solidFill>
                  <a:srgbClr val="000000"/>
                </a:solidFill>
                <a:latin typeface="Arial"/>
                <a:ea typeface="DejaVu Sans"/>
              </a:rPr>
              <a:t>Будем учиться ...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03" name="CustomShape 2"/>
          <p:cNvSpPr/>
          <p:nvPr/>
        </p:nvSpPr>
        <p:spPr>
          <a:xfrm>
            <a:off x="457200" y="223920"/>
            <a:ext cx="8389080" cy="515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C00000"/>
                </a:solidFill>
                <a:latin typeface="Arial"/>
                <a:ea typeface="DejaVu Sans"/>
              </a:rPr>
              <a:t>На какие вопросы мы должны ответить на уроке?</a:t>
            </a:r>
            <a:endParaRPr/>
          </a:p>
        </p:txBody>
      </p:sp>
      <p:pic>
        <p:nvPicPr>
          <p:cNvPr id="104" name="Рисунок 101"/>
          <p:cNvPicPr/>
          <p:nvPr/>
        </p:nvPicPr>
        <p:blipFill>
          <a:blip r:embed="rId2"/>
          <a:stretch/>
        </p:blipFill>
        <p:spPr>
          <a:xfrm>
            <a:off x="792000" y="2466720"/>
            <a:ext cx="3670200" cy="4156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753840" y="1063440"/>
            <a:ext cx="7987680" cy="539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600" strike="noStrike">
                <a:solidFill>
                  <a:srgbClr val="000000"/>
                </a:solidFill>
                <a:latin typeface="Times New Roman"/>
                <a:ea typeface="DejaVu Sans"/>
              </a:rPr>
              <a:t>Прочитайте стихотворение В.Степанова о слоне.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4000" strike="noStrike">
                <a:solidFill>
                  <a:srgbClr val="FF3333"/>
                </a:solidFill>
                <a:latin typeface="Times New Roman"/>
                <a:ea typeface="DejaVu Sans"/>
              </a:rPr>
              <a:t>На арену вышел </a:t>
            </a:r>
            <a:r>
              <a:rPr lang="ru-RU" sz="4000" strike="noStrike">
                <a:solidFill>
                  <a:srgbClr val="002060"/>
                </a:solidFill>
                <a:latin typeface="Times New Roman"/>
                <a:ea typeface="DejaVu Sans"/>
              </a:rPr>
              <a:t>слон.</a:t>
            </a:r>
            <a:endParaRPr/>
          </a:p>
          <a:p>
            <a:pPr>
              <a:lnSpc>
                <a:spcPct val="100000"/>
              </a:lnSpc>
            </a:pPr>
            <a:r>
              <a:rPr lang="ru-RU" sz="4000" strike="noStrike">
                <a:solidFill>
                  <a:srgbClr val="FF3333"/>
                </a:solidFill>
                <a:latin typeface="Times New Roman"/>
                <a:ea typeface="DejaVu Sans"/>
              </a:rPr>
              <a:t>К нам пришел с подарком </a:t>
            </a:r>
            <a:r>
              <a:rPr lang="ru-RU" sz="4000" strike="noStrike">
                <a:solidFill>
                  <a:srgbClr val="002060"/>
                </a:solidFill>
                <a:latin typeface="Times New Roman"/>
                <a:ea typeface="DejaVu Sans"/>
              </a:rPr>
              <a:t>он</a:t>
            </a:r>
            <a:endParaRPr/>
          </a:p>
          <a:p>
            <a:pPr>
              <a:lnSpc>
                <a:spcPct val="100000"/>
              </a:lnSpc>
            </a:pPr>
            <a:r>
              <a:rPr lang="ru-RU" sz="4000" strike="noStrike">
                <a:solidFill>
                  <a:srgbClr val="FF3333"/>
                </a:solidFill>
                <a:latin typeface="Times New Roman"/>
                <a:ea typeface="DejaVu Sans"/>
              </a:rPr>
              <a:t>Он принес друзьям цветок</a:t>
            </a:r>
            <a:endParaRPr/>
          </a:p>
          <a:p>
            <a:pPr>
              <a:lnSpc>
                <a:spcPct val="100000"/>
              </a:lnSpc>
            </a:pPr>
            <a:r>
              <a:rPr lang="ru-RU" sz="4000" strike="noStrike">
                <a:solidFill>
                  <a:srgbClr val="FF3333"/>
                </a:solidFill>
                <a:latin typeface="Times New Roman"/>
                <a:ea typeface="DejaVu Sans"/>
              </a:rPr>
              <a:t>Красный, словно огонек.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6048000" y="522720"/>
            <a:ext cx="2516040" cy="323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5000" strike="noStrike">
                <a:solidFill>
                  <a:srgbClr val="FF0000"/>
                </a:solidFill>
                <a:latin typeface="Rockwell Extra Bold"/>
                <a:ea typeface="DejaVu Sans"/>
              </a:rPr>
              <a:t>он</a:t>
            </a:r>
            <a:endParaRPr/>
          </a:p>
        </p:txBody>
      </p:sp>
      <p:sp>
        <p:nvSpPr>
          <p:cNvPr id="107" name="CustomShape 2"/>
          <p:cNvSpPr/>
          <p:nvPr/>
        </p:nvSpPr>
        <p:spPr>
          <a:xfrm>
            <a:off x="1259640" y="5373000"/>
            <a:ext cx="2571120" cy="133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8800" strike="noStrike">
                <a:solidFill>
                  <a:srgbClr val="10243E"/>
                </a:solidFill>
                <a:latin typeface="Times New Roman"/>
                <a:ea typeface="DejaVu Sans"/>
              </a:rPr>
              <a:t>Кто?</a:t>
            </a:r>
            <a:endParaRPr/>
          </a:p>
        </p:txBody>
      </p:sp>
      <p:sp>
        <p:nvSpPr>
          <p:cNvPr id="108" name="CustomShape 3"/>
          <p:cNvSpPr/>
          <p:nvPr/>
        </p:nvSpPr>
        <p:spPr>
          <a:xfrm>
            <a:off x="5967000" y="5470920"/>
            <a:ext cx="2566080" cy="95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8800" strike="noStrike">
                <a:solidFill>
                  <a:srgbClr val="10243E"/>
                </a:solidFill>
                <a:latin typeface="Times New Roman"/>
                <a:ea typeface="DejaVu Sans"/>
              </a:rPr>
              <a:t>Кто?</a:t>
            </a:r>
            <a:endParaRPr/>
          </a:p>
        </p:txBody>
      </p:sp>
      <p:sp>
        <p:nvSpPr>
          <p:cNvPr id="109" name="CustomShape 4"/>
          <p:cNvSpPr/>
          <p:nvPr/>
        </p:nvSpPr>
        <p:spPr>
          <a:xfrm>
            <a:off x="3174840" y="2991960"/>
            <a:ext cx="1690200" cy="758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4400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/>
          </a:p>
        </p:txBody>
      </p:sp>
      <p:sp>
        <p:nvSpPr>
          <p:cNvPr id="110" name="CustomShape 5"/>
          <p:cNvSpPr/>
          <p:nvPr/>
        </p:nvSpPr>
        <p:spPr>
          <a:xfrm rot="16200000">
            <a:off x="2339640" y="4439880"/>
            <a:ext cx="975600" cy="481680"/>
          </a:xfrm>
          <a:prstGeom prst="righ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1" name="CustomShape 6"/>
          <p:cNvSpPr/>
          <p:nvPr/>
        </p:nvSpPr>
        <p:spPr>
          <a:xfrm rot="16200000">
            <a:off x="6577920" y="3915360"/>
            <a:ext cx="2024640" cy="481680"/>
          </a:xfrm>
          <a:prstGeom prst="righ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12" name="Picture 2"/>
          <p:cNvPicPr/>
          <p:nvPr/>
        </p:nvPicPr>
        <p:blipFill>
          <a:blip r:embed="rId2"/>
          <a:stretch/>
        </p:blipFill>
        <p:spPr>
          <a:xfrm>
            <a:off x="293040" y="717120"/>
            <a:ext cx="4351680" cy="343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323640" y="1688400"/>
            <a:ext cx="8279280" cy="2660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4800" b="1" strike="noStrike">
                <a:solidFill>
                  <a:srgbClr val="FF3333"/>
                </a:solidFill>
                <a:latin typeface="Times New Roman"/>
                <a:ea typeface="DejaVu Sans"/>
              </a:rPr>
              <a:t>К нам пришёл с подарком он</a:t>
            </a:r>
            <a:endParaRPr/>
          </a:p>
          <a:p>
            <a:pPr>
              <a:lnSpc>
                <a:spcPct val="100000"/>
              </a:lnSpc>
            </a:pPr>
            <a:r>
              <a:rPr lang="ru-RU" sz="4800" b="1" strike="noStrike">
                <a:solidFill>
                  <a:srgbClr val="FF3333"/>
                </a:solidFill>
                <a:latin typeface="Times New Roman"/>
                <a:ea typeface="DejaVu Sans"/>
              </a:rPr>
              <a:t>Он принёс друзьям цветок</a:t>
            </a:r>
            <a:endParaRPr/>
          </a:p>
          <a:p>
            <a:pPr>
              <a:lnSpc>
                <a:spcPct val="100000"/>
              </a:lnSpc>
            </a:pPr>
            <a:r>
              <a:rPr lang="ru-RU" sz="4800" b="1" strike="noStrike">
                <a:solidFill>
                  <a:srgbClr val="FF3333"/>
                </a:solidFill>
                <a:latin typeface="Times New Roman"/>
                <a:ea typeface="DejaVu Sans"/>
              </a:rPr>
              <a:t>Красный, словно огонёк.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576000" y="720000"/>
            <a:ext cx="7487280" cy="381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800" strike="noStrike">
                <a:solidFill>
                  <a:srgbClr val="111111"/>
                </a:solidFill>
                <a:latin typeface="Arial"/>
                <a:ea typeface="DejaVu Sans"/>
              </a:rPr>
              <a:t>Что такое местоимение?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50000"/>
              </a:lnSpc>
            </a:pPr>
            <a:r>
              <a:rPr lang="ru-RU" sz="2800" strike="noStrike">
                <a:solidFill>
                  <a:srgbClr val="FF3333"/>
                </a:solidFill>
                <a:latin typeface="Arial"/>
                <a:ea typeface="DejaVu Sans"/>
              </a:rPr>
              <a:t>Местоимение — </a:t>
            </a:r>
            <a:r>
              <a:rPr lang="ru-RU" sz="2800" strike="noStrike">
                <a:solidFill>
                  <a:srgbClr val="3333FF"/>
                </a:solidFill>
                <a:latin typeface="Arial"/>
                <a:ea typeface="DejaVu Sans"/>
              </a:rPr>
              <a:t>это часть речи, которая указывает</a:t>
            </a:r>
            <a:endParaRPr/>
          </a:p>
          <a:p>
            <a:pPr algn="ctr">
              <a:lnSpc>
                <a:spcPct val="150000"/>
              </a:lnSpc>
            </a:pPr>
            <a:r>
              <a:rPr lang="ru-RU" sz="2800" strike="noStrike">
                <a:solidFill>
                  <a:srgbClr val="3333FF"/>
                </a:solidFill>
                <a:latin typeface="Arial"/>
                <a:ea typeface="DejaVu Sans"/>
              </a:rPr>
              <a:t>на предмет, но не называет его.</a:t>
            </a:r>
            <a:endParaRPr/>
          </a:p>
        </p:txBody>
      </p:sp>
      <p:pic>
        <p:nvPicPr>
          <p:cNvPr id="117" name="Рисунок 116"/>
          <p:cNvPicPr/>
          <p:nvPr/>
        </p:nvPicPr>
        <p:blipFill>
          <a:blip r:embed="rId2"/>
          <a:stretch/>
        </p:blipFill>
        <p:spPr>
          <a:xfrm>
            <a:off x="6120000" y="3643200"/>
            <a:ext cx="2879280" cy="312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755640" y="189000"/>
            <a:ext cx="7913520" cy="3809880"/>
          </a:xfrm>
          <a:prstGeom prst="wedgeRoundRectCallout">
            <a:avLst>
              <a:gd name="adj1" fmla="val -35329"/>
              <a:gd name="adj2" fmla="val 72296"/>
              <a:gd name="adj3" fmla="val 16667"/>
            </a:avLst>
          </a:prstGeom>
          <a:solidFill>
            <a:schemeClr val="accent1"/>
          </a:solidFill>
          <a:ln w="9360">
            <a:solidFill>
              <a:schemeClr val="tx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9" name="CustomShape 2"/>
          <p:cNvSpPr/>
          <p:nvPr/>
        </p:nvSpPr>
        <p:spPr>
          <a:xfrm>
            <a:off x="179280" y="0"/>
            <a:ext cx="8958240" cy="4359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7200" b="1" strike="noStrike">
                <a:solidFill>
                  <a:srgbClr val="000000"/>
                </a:solidFill>
                <a:latin typeface="Arial"/>
                <a:ea typeface="DejaVu Sans"/>
              </a:rPr>
              <a:t>Я, ТЫ, МЫ, ВЫ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7200" b="1" strike="noStrike">
                <a:solidFill>
                  <a:srgbClr val="000000"/>
                </a:solidFill>
                <a:latin typeface="Arial"/>
                <a:ea typeface="DejaVu Sans"/>
              </a:rPr>
              <a:t>ОН, ОНА, ОНИ, ОНО</a:t>
            </a:r>
            <a:endParaRPr/>
          </a:p>
        </p:txBody>
      </p:sp>
      <p:sp>
        <p:nvSpPr>
          <p:cNvPr id="120" name="CustomShape 3"/>
          <p:cNvSpPr/>
          <p:nvPr/>
        </p:nvSpPr>
        <p:spPr>
          <a:xfrm>
            <a:off x="-541440" y="4797360"/>
            <a:ext cx="6394320" cy="174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8000" b="1" strike="noStrike">
                <a:solidFill>
                  <a:srgbClr val="FF0000"/>
                </a:solidFill>
                <a:latin typeface="Arial"/>
                <a:ea typeface="DejaVu Sans"/>
              </a:rPr>
              <a:t>ЛИЧНЫЕ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str">
                                      <p:cBhvr additive="repl">
                                        <p:cTn id="7" dur="80"/>
                                        <p:tgtEl>
                                          <p:spTgt spid="11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rgb(-103,51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-103,-103,0)"/>
                                          </p:val>
                                        </p:tav>
                                      </p:tavLst>
                                    </p:anim>
                                    <p:anim calcmode="discrete" valueType="str">
                                      <p:cBhvr additive="repl">
                                        <p:cTn id="8" dur="80"/>
                                        <p:tgtEl>
                                          <p:spTgt spid="11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rgb(-103,51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-103,-103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9"/>
                                        </p:tgtEl>
                                      </p:cBhvr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 additive="repl">
                                        <p:cTn id="1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19" dur="500" fill="hold"/>
                                        <p:tgtEl>
                                          <p:spTgt spid="120">
                                            <p:txEl>
                                              <p:pRg st="0" end="7"/>
                                            </p:txEl>
                                          </p:spTgt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20" dur="500" fill="hold"/>
                                        <p:tgtEl>
                                          <p:spTgt spid="120">
                                            <p:txEl>
                                              <p:pRg st="0" end="7"/>
                                            </p:txEl>
                                          </p:spTgt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1" dur="500"/>
                                        <p:tgtEl>
                                          <p:spTgt spid="120">
                                            <p:txEl>
                                              <p:p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504000" y="504000"/>
            <a:ext cx="7916760" cy="5396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Times New Roman"/>
                <a:ea typeface="DejaVu Sans"/>
              </a:rPr>
              <a:t>Прочитайте предложения. 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600" strike="noStrike">
                <a:solidFill>
                  <a:srgbClr val="0000FF"/>
                </a:solidFill>
                <a:latin typeface="Times New Roman"/>
                <a:ea typeface="DejaVu Sans"/>
              </a:rPr>
              <a:t>На небе появилось солнце.</a:t>
            </a:r>
            <a:endParaRPr/>
          </a:p>
          <a:p>
            <a:pPr>
              <a:lnSpc>
                <a:spcPct val="100000"/>
              </a:lnSpc>
            </a:pPr>
            <a:r>
              <a:rPr lang="ru-RU" sz="3600" strike="noStrike">
                <a:solidFill>
                  <a:srgbClr val="0000FF"/>
                </a:solidFill>
                <a:latin typeface="Times New Roman"/>
                <a:ea typeface="DejaVu Sans"/>
              </a:rPr>
              <a:t>Солнце ярко засияло.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600" strike="noStrike">
                <a:solidFill>
                  <a:srgbClr val="0000FF"/>
                </a:solidFill>
                <a:latin typeface="Times New Roman"/>
                <a:ea typeface="DejaVu Sans"/>
              </a:rPr>
              <a:t>Юра идет гулять.</a:t>
            </a:r>
            <a:endParaRPr/>
          </a:p>
          <a:p>
            <a:pPr>
              <a:lnSpc>
                <a:spcPct val="100000"/>
              </a:lnSpc>
            </a:pPr>
            <a:r>
              <a:rPr lang="ru-RU" sz="3600" strike="noStrike">
                <a:solidFill>
                  <a:srgbClr val="0000FF"/>
                </a:solidFill>
                <a:latin typeface="Times New Roman"/>
                <a:ea typeface="DejaVu Sans"/>
              </a:rPr>
              <a:t>Юра будет запускать кораблик.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600" strike="noStrike">
                <a:solidFill>
                  <a:srgbClr val="0000FF"/>
                </a:solidFill>
                <a:latin typeface="Times New Roman"/>
                <a:ea typeface="DejaVu Sans"/>
              </a:rPr>
              <a:t>Нина помогает маме.</a:t>
            </a:r>
            <a:endParaRPr/>
          </a:p>
          <a:p>
            <a:pPr>
              <a:lnSpc>
                <a:spcPct val="100000"/>
              </a:lnSpc>
            </a:pPr>
            <a:r>
              <a:rPr lang="ru-RU" sz="3600" strike="noStrike">
                <a:solidFill>
                  <a:srgbClr val="0000FF"/>
                </a:solidFill>
                <a:latin typeface="Times New Roman"/>
                <a:ea typeface="DejaVu Sans"/>
              </a:rPr>
              <a:t>Нина любит трудиться.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1008000" y="1008000"/>
            <a:ext cx="6908760" cy="4709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600" strike="noStrike">
                <a:solidFill>
                  <a:srgbClr val="FF3333"/>
                </a:solidFill>
                <a:latin typeface="Times New Roman"/>
                <a:ea typeface="DejaVu Sans"/>
              </a:rPr>
              <a:t>На небе появилось солнце.</a:t>
            </a:r>
            <a:endParaRPr/>
          </a:p>
          <a:p>
            <a:pPr>
              <a:lnSpc>
                <a:spcPct val="100000"/>
              </a:lnSpc>
            </a:pPr>
            <a:r>
              <a:rPr lang="ru-RU" sz="3600" strike="noStrike">
                <a:solidFill>
                  <a:srgbClr val="FF3333"/>
                </a:solidFill>
                <a:latin typeface="Times New Roman"/>
                <a:ea typeface="DejaVu Sans"/>
              </a:rPr>
              <a:t>Оно ярко засияло.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600" strike="noStrike">
                <a:solidFill>
                  <a:srgbClr val="FF3333"/>
                </a:solidFill>
                <a:latin typeface="Times New Roman"/>
                <a:ea typeface="DejaVu Sans"/>
              </a:rPr>
              <a:t>Юра идёт гулять.</a:t>
            </a:r>
            <a:endParaRPr/>
          </a:p>
          <a:p>
            <a:pPr>
              <a:lnSpc>
                <a:spcPct val="100000"/>
              </a:lnSpc>
            </a:pPr>
            <a:r>
              <a:rPr lang="ru-RU" sz="3600" strike="noStrike">
                <a:solidFill>
                  <a:srgbClr val="FF3333"/>
                </a:solidFill>
                <a:latin typeface="Times New Roman"/>
                <a:ea typeface="DejaVu Sans"/>
              </a:rPr>
              <a:t>Он будет запускать кораблик.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600" strike="noStrike">
                <a:solidFill>
                  <a:srgbClr val="FF3333"/>
                </a:solidFill>
                <a:latin typeface="Times New Roman"/>
                <a:ea typeface="DejaVu Sans"/>
              </a:rPr>
              <a:t>Нина помогает маме.</a:t>
            </a:r>
            <a:endParaRPr/>
          </a:p>
          <a:p>
            <a:pPr>
              <a:lnSpc>
                <a:spcPct val="100000"/>
              </a:lnSpc>
            </a:pPr>
            <a:r>
              <a:rPr lang="ru-RU" sz="3600" strike="noStrike">
                <a:solidFill>
                  <a:srgbClr val="FF3333"/>
                </a:solidFill>
                <a:latin typeface="Times New Roman"/>
                <a:ea typeface="DejaVu Sans"/>
              </a:rPr>
              <a:t>Она любит трудиться.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Рисунок 133"/>
          <p:cNvPicPr/>
          <p:nvPr/>
        </p:nvPicPr>
        <p:blipFill>
          <a:blip r:embed="rId2"/>
          <a:stretch/>
        </p:blipFill>
        <p:spPr>
          <a:xfrm>
            <a:off x="15120" y="30240"/>
            <a:ext cx="9141120" cy="6855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-92160" y="144000"/>
            <a:ext cx="8223120" cy="1136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600" strike="noStrike">
                <a:solidFill>
                  <a:srgbClr val="000000"/>
                </a:solidFill>
                <a:latin typeface="Times New Roman"/>
                <a:ea typeface="DejaVu Sans"/>
              </a:rPr>
              <a:t>         1)   </a:t>
            </a:r>
            <a:r>
              <a:rPr lang="ru-RU" sz="3200" strike="noStrike">
                <a:solidFill>
                  <a:srgbClr val="FF3333"/>
                </a:solidFill>
                <a:latin typeface="Times New Roman"/>
                <a:ea typeface="DejaVu Sans"/>
              </a:rPr>
              <a:t>Он</a:t>
            </a:r>
            <a:r>
              <a:rPr lang="ru-RU" sz="3200" strike="noStrike">
                <a:solidFill>
                  <a:srgbClr val="000000"/>
                </a:solidFill>
                <a:latin typeface="Times New Roman"/>
                <a:ea typeface="DejaVu Sans"/>
              </a:rPr>
              <a:t>…шипит, а </a:t>
            </a:r>
            <a:r>
              <a:rPr lang="ru-RU" sz="3200" strike="noStrike">
                <a:solidFill>
                  <a:srgbClr val="FF3333"/>
                </a:solidFill>
                <a:latin typeface="Times New Roman"/>
                <a:ea typeface="DejaVu Sans"/>
              </a:rPr>
              <a:t>ты</a:t>
            </a:r>
            <a:r>
              <a:rPr lang="ru-RU" sz="3200" strike="noStrike">
                <a:solidFill>
                  <a:srgbClr val="000000"/>
                </a:solidFill>
                <a:latin typeface="Times New Roman"/>
                <a:ea typeface="DejaVu Sans"/>
              </a:rPr>
              <a:t>…   не трусь. Это    белый,  белый…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29" name="CustomShape 2"/>
          <p:cNvSpPr/>
          <p:nvPr/>
        </p:nvSpPr>
        <p:spPr>
          <a:xfrm>
            <a:off x="571320" y="785880"/>
            <a:ext cx="1065240" cy="75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" name="CustomShape 3"/>
          <p:cNvSpPr/>
          <p:nvPr/>
        </p:nvSpPr>
        <p:spPr>
          <a:xfrm>
            <a:off x="4000320" y="785880"/>
            <a:ext cx="1065240" cy="69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4000" b="1" strike="noStrike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endParaRPr/>
          </a:p>
        </p:txBody>
      </p:sp>
      <p:pic>
        <p:nvPicPr>
          <p:cNvPr id="131" name="Picture 2"/>
          <p:cNvPicPr/>
          <p:nvPr/>
        </p:nvPicPr>
        <p:blipFill>
          <a:blip r:embed="rId2"/>
          <a:stretch/>
        </p:blipFill>
        <p:spPr>
          <a:xfrm>
            <a:off x="7786800" y="857160"/>
            <a:ext cx="1069920" cy="1422360"/>
          </a:xfrm>
          <a:prstGeom prst="rect">
            <a:avLst/>
          </a:prstGeom>
          <a:ln>
            <a:noFill/>
          </a:ln>
        </p:spPr>
      </p:pic>
      <p:sp>
        <p:nvSpPr>
          <p:cNvPr id="132" name="CustomShape 4"/>
          <p:cNvSpPr/>
          <p:nvPr/>
        </p:nvSpPr>
        <p:spPr>
          <a:xfrm>
            <a:off x="0" y="2643120"/>
            <a:ext cx="8137440" cy="142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600" strike="noStrike">
                <a:solidFill>
                  <a:srgbClr val="000000"/>
                </a:solidFill>
                <a:latin typeface="Times New Roman"/>
                <a:ea typeface="DejaVu Sans"/>
              </a:rPr>
              <a:t> 2)  В воде </a:t>
            </a:r>
            <a:r>
              <a:rPr lang="ru-RU" sz="3600" strike="noStrike">
                <a:solidFill>
                  <a:srgbClr val="FF3333"/>
                </a:solidFill>
                <a:latin typeface="Times New Roman"/>
                <a:ea typeface="DejaVu Sans"/>
              </a:rPr>
              <a:t>она</a:t>
            </a:r>
            <a:r>
              <a:rPr lang="ru-RU" sz="3600" strike="noStrike">
                <a:solidFill>
                  <a:srgbClr val="000000"/>
                </a:solidFill>
                <a:latin typeface="Times New Roman"/>
                <a:ea typeface="DejaVu Sans"/>
              </a:rPr>
              <a:t>… живёт, нет клюва, а клюёт</a:t>
            </a:r>
            <a:r>
              <a:rPr lang="ru-RU" sz="3600" b="1" strike="noStrike">
                <a:solidFill>
                  <a:srgbClr val="000000"/>
                </a:solidFill>
                <a:latin typeface="Times New Roman"/>
                <a:ea typeface="DejaVu Sans"/>
              </a:rPr>
              <a:t>.</a:t>
            </a:r>
            <a:endParaRPr/>
          </a:p>
        </p:txBody>
      </p:sp>
      <p:sp>
        <p:nvSpPr>
          <p:cNvPr id="133" name="CustomShape 5"/>
          <p:cNvSpPr/>
          <p:nvPr/>
        </p:nvSpPr>
        <p:spPr>
          <a:xfrm>
            <a:off x="2857320" y="2643120"/>
            <a:ext cx="1422360" cy="69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34" name="Picture 3"/>
          <p:cNvPicPr/>
          <p:nvPr/>
        </p:nvPicPr>
        <p:blipFill>
          <a:blip r:embed="rId3"/>
          <a:stretch/>
        </p:blipFill>
        <p:spPr>
          <a:xfrm>
            <a:off x="6958080" y="3198240"/>
            <a:ext cx="1855800" cy="1152360"/>
          </a:xfrm>
          <a:prstGeom prst="rect">
            <a:avLst/>
          </a:prstGeom>
          <a:ln>
            <a:noFill/>
          </a:ln>
        </p:spPr>
      </p:pic>
      <p:sp>
        <p:nvSpPr>
          <p:cNvPr id="135" name="CustomShape 6"/>
          <p:cNvSpPr/>
          <p:nvPr/>
        </p:nvSpPr>
        <p:spPr>
          <a:xfrm>
            <a:off x="146880" y="4752000"/>
            <a:ext cx="9137520" cy="142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600" strike="noStrike">
                <a:solidFill>
                  <a:srgbClr val="000000"/>
                </a:solidFill>
                <a:latin typeface="Times New Roman"/>
                <a:ea typeface="DejaVu Sans"/>
              </a:rPr>
              <a:t>3) </a:t>
            </a:r>
            <a:r>
              <a:rPr lang="ru-RU" sz="3600" strike="noStrike">
                <a:solidFill>
                  <a:srgbClr val="FF3333"/>
                </a:solidFill>
                <a:latin typeface="Times New Roman"/>
                <a:ea typeface="DejaVu Sans"/>
              </a:rPr>
              <a:t>Мы...</a:t>
            </a:r>
            <a:r>
              <a:rPr lang="ru-RU" sz="3600" strike="noStrike">
                <a:solidFill>
                  <a:srgbClr val="000000"/>
                </a:solidFill>
                <a:latin typeface="Times New Roman"/>
                <a:ea typeface="DejaVu Sans"/>
              </a:rPr>
              <a:t>бьём исправно каждый час,</a:t>
            </a:r>
            <a:endParaRPr/>
          </a:p>
          <a:p>
            <a:pPr>
              <a:lnSpc>
                <a:spcPct val="100000"/>
              </a:lnSpc>
            </a:pPr>
            <a:r>
              <a:rPr lang="ru-RU" sz="3600" strike="noStrike">
                <a:solidFill>
                  <a:srgbClr val="000000"/>
                </a:solidFill>
                <a:latin typeface="Times New Roman"/>
                <a:ea typeface="DejaVu Sans"/>
              </a:rPr>
              <a:t> а </a:t>
            </a:r>
            <a:r>
              <a:rPr lang="ru-RU" sz="3600" strike="noStrike">
                <a:solidFill>
                  <a:srgbClr val="FF3333"/>
                </a:solidFill>
                <a:latin typeface="Times New Roman"/>
                <a:ea typeface="DejaVu Sans"/>
              </a:rPr>
              <a:t>вы...</a:t>
            </a:r>
            <a:r>
              <a:rPr lang="ru-RU" sz="3600" strike="noStrike">
                <a:solidFill>
                  <a:srgbClr val="000000"/>
                </a:solidFill>
                <a:latin typeface="Times New Roman"/>
                <a:ea typeface="DejaVu Sans"/>
              </a:rPr>
              <a:t>, друзья, не бейте нас! </a:t>
            </a:r>
            <a:r>
              <a:rPr lang="ru-RU" sz="4400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/>
          </a:p>
        </p:txBody>
      </p:sp>
      <p:sp>
        <p:nvSpPr>
          <p:cNvPr id="136" name="CustomShape 7"/>
          <p:cNvSpPr/>
          <p:nvPr/>
        </p:nvSpPr>
        <p:spPr>
          <a:xfrm>
            <a:off x="1368000" y="4968000"/>
            <a:ext cx="1279440" cy="69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7" name="CustomShape 8"/>
          <p:cNvSpPr/>
          <p:nvPr/>
        </p:nvSpPr>
        <p:spPr>
          <a:xfrm>
            <a:off x="642960" y="5286240"/>
            <a:ext cx="993600" cy="75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4400" strike="noStrike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endParaRPr/>
          </a:p>
        </p:txBody>
      </p:sp>
      <p:pic>
        <p:nvPicPr>
          <p:cNvPr id="138" name="Picture 4"/>
          <p:cNvPicPr/>
          <p:nvPr/>
        </p:nvPicPr>
        <p:blipFill>
          <a:blip r:embed="rId4"/>
          <a:stretch/>
        </p:blipFill>
        <p:spPr>
          <a:xfrm>
            <a:off x="7477200" y="4957200"/>
            <a:ext cx="1303200" cy="1303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freeze">
                      <p:stCondLst>
                        <p:cond delay="indefinite"/>
                      </p:stCondLst>
                      <p:childTnLst>
                        <p:par>
                          <p:cTn id="4" fill="freeze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7" dur="500" fill="hold"/>
                                        <p:tgtEl>
                                          <p:spTgt spid="12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" dur="500" fill="hold"/>
                                        <p:tgtEl>
                                          <p:spTgt spid="12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freeze">
                      <p:stCondLst>
                        <p:cond delay="indefinite"/>
                      </p:stCondLst>
                      <p:childTnLst>
                        <p:par>
                          <p:cTn id="10" fill="freeze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13" dur="500" fill="hold"/>
                                        <p:tgtEl>
                                          <p:spTgt spid="130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4" dur="500" fill="hold"/>
                                        <p:tgtEl>
                                          <p:spTgt spid="130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freeze">
                      <p:stCondLst>
                        <p:cond delay="indefinite"/>
                      </p:stCondLst>
                      <p:childTnLst>
                        <p:par>
                          <p:cTn id="16" fill="freeze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19" dur="500" fill="hold"/>
                                        <p:tgtEl>
                                          <p:spTgt spid="131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20" dur="500" fill="hold"/>
                                        <p:tgtEl>
                                          <p:spTgt spid="131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freeze">
                      <p:stCondLst>
                        <p:cond delay="indefinite"/>
                      </p:stCondLst>
                      <p:childTnLst>
                        <p:par>
                          <p:cTn id="22" fill="freeze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25" dur="500" fill="hold"/>
                                        <p:tgtEl>
                                          <p:spTgt spid="133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26" dur="500" fill="hold"/>
                                        <p:tgtEl>
                                          <p:spTgt spid="133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freeze">
                      <p:stCondLst>
                        <p:cond delay="indefinite"/>
                      </p:stCondLst>
                      <p:childTnLst>
                        <p:par>
                          <p:cTn id="28" fill="freeze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31" dur="500" fill="hold"/>
                                        <p:tgtEl>
                                          <p:spTgt spid="134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32" dur="500" fill="hold"/>
                                        <p:tgtEl>
                                          <p:spTgt spid="134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freeze">
                      <p:stCondLst>
                        <p:cond delay="indefinite"/>
                      </p:stCondLst>
                      <p:childTnLst>
                        <p:par>
                          <p:cTn id="34" fill="freeze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37" dur="500" fill="hold"/>
                                        <p:tgtEl>
                                          <p:spTgt spid="136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38" dur="500" fill="hold"/>
                                        <p:tgtEl>
                                          <p:spTgt spid="136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freeze">
                      <p:stCondLst>
                        <p:cond delay="indefinite"/>
                      </p:stCondLst>
                      <p:childTnLst>
                        <p:par>
                          <p:cTn id="40" fill="freeze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43" dur="500" fill="hold"/>
                                        <p:tgtEl>
                                          <p:spTgt spid="137">
                                            <p:txEl>
                                              <p:pRg st="0" end="2"/>
                                            </p:txEl>
                                          </p:spTgt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44" dur="500" fill="hold"/>
                                        <p:tgtEl>
                                          <p:spTgt spid="137">
                                            <p:txEl>
                                              <p:pRg st="0" end="2"/>
                                            </p:txEl>
                                          </p:spTgt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freeze">
                      <p:stCondLst>
                        <p:cond delay="indefinite"/>
                      </p:stCondLst>
                      <p:childTnLst>
                        <p:par>
                          <p:cTn id="46" fill="freeze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49" dur="500" fill="hold"/>
                                        <p:tgtEl>
                                          <p:spTgt spid="138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50" dur="500" fill="hold"/>
                                        <p:tgtEl>
                                          <p:spTgt spid="138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2304000" y="1008000"/>
            <a:ext cx="4214160" cy="4758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4000" strike="noStrike">
                <a:solidFill>
                  <a:srgbClr val="003333"/>
                </a:solidFill>
                <a:latin typeface="Arial"/>
                <a:ea typeface="DejaVu Sans"/>
              </a:rPr>
              <a:t>Девиз</a:t>
            </a:r>
            <a:r>
              <a:rPr lang="ru-RU" sz="6000" strike="noStrike">
                <a:solidFill>
                  <a:srgbClr val="003333"/>
                </a:solidFill>
                <a:latin typeface="Arial"/>
                <a:ea typeface="DejaVu Sans"/>
              </a:rPr>
              <a:t>:</a:t>
            </a:r>
            <a:endParaRPr/>
          </a:p>
          <a:p>
            <a:pPr>
              <a:lnSpc>
                <a:spcPct val="100000"/>
              </a:lnSpc>
            </a:pPr>
            <a:r>
              <a:rPr lang="ru-RU" sz="6000" strike="noStrike">
                <a:solidFill>
                  <a:srgbClr val="3333FF"/>
                </a:solidFill>
                <a:latin typeface="Arial"/>
                <a:ea typeface="DejaVu Sans"/>
              </a:rPr>
              <a:t>« Учитесь </a:t>
            </a:r>
            <a:endParaRPr/>
          </a:p>
          <a:p>
            <a:pPr>
              <a:lnSpc>
                <a:spcPct val="100000"/>
              </a:lnSpc>
            </a:pPr>
            <a:r>
              <a:rPr lang="ru-RU" sz="6000" strike="noStrike">
                <a:solidFill>
                  <a:srgbClr val="3333FF"/>
                </a:solidFill>
                <a:latin typeface="Arial"/>
                <a:ea typeface="DejaVu Sans"/>
              </a:rPr>
              <a:t>тайны</a:t>
            </a:r>
            <a:endParaRPr/>
          </a:p>
          <a:p>
            <a:pPr>
              <a:lnSpc>
                <a:spcPct val="100000"/>
              </a:lnSpc>
            </a:pPr>
            <a:r>
              <a:rPr lang="ru-RU" sz="6000" strike="noStrike">
                <a:solidFill>
                  <a:srgbClr val="3333FF"/>
                </a:solidFill>
                <a:latin typeface="Arial"/>
                <a:ea typeface="DejaVu Sans"/>
              </a:rPr>
              <a:t>открывать»</a:t>
            </a:r>
            <a:endParaRPr/>
          </a:p>
        </p:txBody>
      </p:sp>
      <p:pic>
        <p:nvPicPr>
          <p:cNvPr id="82" name="Рисунок 81"/>
          <p:cNvPicPr/>
          <p:nvPr/>
        </p:nvPicPr>
        <p:blipFill>
          <a:blip r:embed="rId2"/>
          <a:stretch/>
        </p:blipFill>
        <p:spPr>
          <a:xfrm>
            <a:off x="72000" y="4608000"/>
            <a:ext cx="2159280" cy="2159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2"/>
          <p:cNvPicPr/>
          <p:nvPr/>
        </p:nvPicPr>
        <p:blipFill>
          <a:blip r:embed="rId2"/>
          <a:stretch/>
        </p:blipFill>
        <p:spPr>
          <a:xfrm>
            <a:off x="5076000" y="4005000"/>
            <a:ext cx="3309480" cy="2774880"/>
          </a:xfrm>
          <a:prstGeom prst="rect">
            <a:avLst/>
          </a:prstGeom>
          <a:ln>
            <a:noFill/>
          </a:ln>
        </p:spPr>
      </p:pic>
      <p:pic>
        <p:nvPicPr>
          <p:cNvPr id="145" name="Рисунок 4"/>
          <p:cNvPicPr/>
          <p:nvPr/>
        </p:nvPicPr>
        <p:blipFill>
          <a:blip r:embed="rId3"/>
          <a:stretch/>
        </p:blipFill>
        <p:spPr>
          <a:xfrm>
            <a:off x="380880" y="380880"/>
            <a:ext cx="1798560" cy="1793880"/>
          </a:xfrm>
          <a:prstGeom prst="rect">
            <a:avLst/>
          </a:prstGeom>
          <a:ln>
            <a:noFill/>
          </a:ln>
        </p:spPr>
      </p:pic>
      <p:pic>
        <p:nvPicPr>
          <p:cNvPr id="146" name="Рисунок 6"/>
          <p:cNvPicPr/>
          <p:nvPr/>
        </p:nvPicPr>
        <p:blipFill>
          <a:blip r:embed="rId4"/>
          <a:stretch/>
        </p:blipFill>
        <p:spPr>
          <a:xfrm>
            <a:off x="428760" y="2571840"/>
            <a:ext cx="1779480" cy="1793880"/>
          </a:xfrm>
          <a:prstGeom prst="rect">
            <a:avLst/>
          </a:prstGeom>
          <a:ln>
            <a:noFill/>
          </a:ln>
        </p:spPr>
      </p:pic>
      <p:pic>
        <p:nvPicPr>
          <p:cNvPr id="147" name="Рисунок 5"/>
          <p:cNvPicPr/>
          <p:nvPr/>
        </p:nvPicPr>
        <p:blipFill>
          <a:blip r:embed="rId5"/>
          <a:stretch/>
        </p:blipFill>
        <p:spPr>
          <a:xfrm>
            <a:off x="457200" y="4648320"/>
            <a:ext cx="1779480" cy="1793520"/>
          </a:xfrm>
          <a:prstGeom prst="rect">
            <a:avLst/>
          </a:prstGeom>
          <a:ln>
            <a:noFill/>
          </a:ln>
        </p:spPr>
      </p:pic>
      <p:sp>
        <p:nvSpPr>
          <p:cNvPr id="148" name="CustomShape 1"/>
          <p:cNvSpPr/>
          <p:nvPr/>
        </p:nvSpPr>
        <p:spPr>
          <a:xfrm>
            <a:off x="2286000" y="533520"/>
            <a:ext cx="6321240" cy="5209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ru-RU" sz="2800" b="1" strike="noStrike">
                <a:solidFill>
                  <a:srgbClr val="002060"/>
                </a:solidFill>
                <a:latin typeface="Times New Roman"/>
                <a:ea typeface="Times New Roman"/>
              </a:rPr>
              <a:t>Я понял, </a:t>
            </a:r>
            <a:r>
              <a:rPr lang="ru-RU" sz="2800" strike="noStrike">
                <a:solidFill>
                  <a:srgbClr val="002060"/>
                </a:solidFill>
                <a:latin typeface="Times New Roman"/>
                <a:ea typeface="Times New Roman"/>
              </a:rPr>
              <a:t>что такое местоимения,</a:t>
            </a:r>
            <a:endParaRPr/>
          </a:p>
          <a:p>
            <a:pPr>
              <a:lnSpc>
                <a:spcPct val="100000"/>
              </a:lnSpc>
            </a:pPr>
            <a:r>
              <a:rPr lang="ru-RU" sz="2800" b="1" strike="noStrike">
                <a:solidFill>
                  <a:srgbClr val="002060"/>
                </a:solidFill>
                <a:latin typeface="Times New Roman"/>
                <a:ea typeface="Times New Roman"/>
              </a:rPr>
              <a:t>и могу это объяснить</a:t>
            </a:r>
            <a:r>
              <a:rPr lang="ru-RU" sz="2800" strike="noStrike">
                <a:solidFill>
                  <a:srgbClr val="002060"/>
                </a:solidFill>
                <a:latin typeface="Times New Roman"/>
                <a:ea typeface="Times New Roman"/>
              </a:rPr>
              <a:t> одноклассникам.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ru-RU" sz="2800" strike="noStrike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2800" b="1" strike="noStrike">
                <a:solidFill>
                  <a:srgbClr val="002060"/>
                </a:solidFill>
                <a:latin typeface="Times New Roman"/>
                <a:ea typeface="Times New Roman"/>
              </a:rPr>
              <a:t>Я понял</a:t>
            </a:r>
            <a:r>
              <a:rPr lang="ru-RU" sz="2800" strike="noStrike">
                <a:solidFill>
                  <a:srgbClr val="002060"/>
                </a:solidFill>
                <a:latin typeface="Times New Roman"/>
                <a:ea typeface="Times New Roman"/>
              </a:rPr>
              <a:t>, что  такое личные местоимения,</a:t>
            </a:r>
            <a:endParaRPr/>
          </a:p>
          <a:p>
            <a:pPr>
              <a:lnSpc>
                <a:spcPct val="100000"/>
              </a:lnSpc>
            </a:pPr>
            <a:r>
              <a:rPr lang="ru-RU" sz="2800" b="1" strike="noStrike">
                <a:solidFill>
                  <a:srgbClr val="002060"/>
                </a:solidFill>
                <a:latin typeface="Times New Roman"/>
                <a:ea typeface="Times New Roman"/>
              </a:rPr>
              <a:t>но не уверен,</a:t>
            </a:r>
            <a:r>
              <a:rPr lang="ru-RU" sz="2800" strike="noStrike">
                <a:solidFill>
                  <a:srgbClr val="002060"/>
                </a:solidFill>
                <a:latin typeface="Times New Roman"/>
                <a:ea typeface="Times New Roman"/>
              </a:rPr>
              <a:t> что объясню другому.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Times New Roman"/>
              <a:buChar char="•"/>
            </a:pPr>
            <a:r>
              <a:rPr lang="ru-RU" sz="2800" b="1" strike="noStrike">
                <a:solidFill>
                  <a:srgbClr val="002060"/>
                </a:solidFill>
                <a:latin typeface="Times New Roman"/>
                <a:ea typeface="Times New Roman"/>
              </a:rPr>
              <a:t>Я не совсем понял,</a:t>
            </a:r>
            <a:r>
              <a:rPr lang="ru-RU" sz="2800" strike="noStrike">
                <a:solidFill>
                  <a:srgbClr val="002060"/>
                </a:solidFill>
                <a:latin typeface="Times New Roman"/>
                <a:ea typeface="Times New Roman"/>
              </a:rPr>
              <a:t> что такое личные местоимения.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500040" y="500040"/>
            <a:ext cx="4065480" cy="3717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6000" b="1" i="1" strike="noStrike">
                <a:solidFill>
                  <a:srgbClr val="FF0000"/>
                </a:solidFill>
                <a:latin typeface="Arial"/>
                <a:ea typeface="DejaVu Sans"/>
              </a:rPr>
              <a:t>                                          </a:t>
            </a:r>
            <a:endParaRPr/>
          </a:p>
          <a:p>
            <a:pPr>
              <a:lnSpc>
                <a:spcPct val="100000"/>
              </a:lnSpc>
            </a:pPr>
            <a:r>
              <a:rPr lang="ru-RU" sz="6600" b="1" i="1" strike="noStrike">
                <a:solidFill>
                  <a:srgbClr val="FF00FF"/>
                </a:solidFill>
                <a:latin typeface="Arial"/>
                <a:ea typeface="DejaVu Sans"/>
              </a:rPr>
              <a:t>Спасибо</a:t>
            </a:r>
            <a:endParaRPr/>
          </a:p>
          <a:p>
            <a:pPr>
              <a:lnSpc>
                <a:spcPct val="100000"/>
              </a:lnSpc>
            </a:pPr>
            <a:r>
              <a:rPr lang="ru-RU" sz="6600" b="1" i="1" strike="noStrike">
                <a:solidFill>
                  <a:srgbClr val="FF00FF"/>
                </a:solidFill>
                <a:latin typeface="Arial"/>
                <a:ea typeface="DejaVu Sans"/>
              </a:rPr>
              <a:t> за </a:t>
            </a:r>
            <a:endParaRPr/>
          </a:p>
          <a:p>
            <a:pPr>
              <a:lnSpc>
                <a:spcPct val="100000"/>
              </a:lnSpc>
            </a:pPr>
            <a:r>
              <a:rPr lang="ru-RU" sz="6600" b="1" i="1" strike="noStrike">
                <a:solidFill>
                  <a:srgbClr val="FF00FF"/>
                </a:solidFill>
                <a:latin typeface="Arial"/>
                <a:ea typeface="DejaVu Sans"/>
              </a:rPr>
              <a:t>работу !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id="150" name="Picture 2"/>
          <p:cNvPicPr/>
          <p:nvPr/>
        </p:nvPicPr>
        <p:blipFill>
          <a:blip r:embed="rId2"/>
          <a:stretch/>
        </p:blipFill>
        <p:spPr>
          <a:xfrm>
            <a:off x="4929120" y="571320"/>
            <a:ext cx="4003560" cy="357660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7" dur="500" fill="hold"/>
                                        <p:tgtEl>
                                          <p:spTgt spid="14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" dur="500" fill="hold"/>
                                        <p:tgtEl>
                                          <p:spTgt spid="149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Рисунок 81"/>
          <p:cNvPicPr/>
          <p:nvPr/>
        </p:nvPicPr>
        <p:blipFill>
          <a:blip r:embed="rId2"/>
          <a:stretch/>
        </p:blipFill>
        <p:spPr>
          <a:xfrm>
            <a:off x="0" y="1700640"/>
            <a:ext cx="9120600" cy="5154480"/>
          </a:xfrm>
          <a:prstGeom prst="rect">
            <a:avLst/>
          </a:prstGeom>
          <a:ln>
            <a:noFill/>
          </a:ln>
        </p:spPr>
      </p:pic>
      <p:pic>
        <p:nvPicPr>
          <p:cNvPr id="84" name="Picture 2"/>
          <p:cNvPicPr/>
          <p:nvPr/>
        </p:nvPicPr>
        <p:blipFill>
          <a:blip r:embed="rId3"/>
          <a:stretch/>
        </p:blipFill>
        <p:spPr>
          <a:xfrm>
            <a:off x="2329920" y="331560"/>
            <a:ext cx="3645720" cy="2620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792000" y="1872000"/>
            <a:ext cx="7698960" cy="109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600" strike="noStrike">
                <a:solidFill>
                  <a:srgbClr val="000000"/>
                </a:solidFill>
                <a:latin typeface="Times New Roman"/>
                <a:ea typeface="DejaVu Sans"/>
              </a:rPr>
              <a:t>Работа, голубой,он, пишет, медведь, </a:t>
            </a:r>
            <a:endParaRPr/>
          </a:p>
          <a:p>
            <a:pPr>
              <a:lnSpc>
                <a:spcPct val="100000"/>
              </a:lnSpc>
            </a:pPr>
            <a:r>
              <a:rPr lang="ru-RU" sz="3600" strike="noStrike">
                <a:solidFill>
                  <a:srgbClr val="000000"/>
                </a:solidFill>
                <a:latin typeface="Times New Roman"/>
                <a:ea typeface="DejaVu Sans"/>
              </a:rPr>
              <a:t>ты, храбрая, я, косят.</a:t>
            </a:r>
            <a:endParaRPr/>
          </a:p>
        </p:txBody>
      </p:sp>
      <p:pic>
        <p:nvPicPr>
          <p:cNvPr id="86" name="Picture 2"/>
          <p:cNvPicPr/>
          <p:nvPr/>
        </p:nvPicPr>
        <p:blipFill>
          <a:blip r:embed="rId2"/>
          <a:stretch/>
        </p:blipFill>
        <p:spPr>
          <a:xfrm>
            <a:off x="22320" y="0"/>
            <a:ext cx="9141120" cy="6971760"/>
          </a:xfrm>
          <a:prstGeom prst="rect">
            <a:avLst/>
          </a:prstGeom>
          <a:ln>
            <a:noFill/>
          </a:ln>
        </p:spPr>
      </p:pic>
      <p:sp>
        <p:nvSpPr>
          <p:cNvPr id="87" name="CustomShape 2"/>
          <p:cNvSpPr/>
          <p:nvPr/>
        </p:nvSpPr>
        <p:spPr>
          <a:xfrm>
            <a:off x="22320" y="-34560"/>
            <a:ext cx="5915880" cy="1157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6000" b="1" strike="noStrike">
                <a:solidFill>
                  <a:srgbClr val="FF0000"/>
                </a:solidFill>
                <a:latin typeface="Times New Roman"/>
                <a:ea typeface="DejaVu Sans"/>
              </a:rPr>
              <a:t>       Игра </a:t>
            </a:r>
            <a:endParaRPr/>
          </a:p>
          <a:p>
            <a:pPr>
              <a:lnSpc>
                <a:spcPct val="100000"/>
              </a:lnSpc>
            </a:pPr>
            <a:r>
              <a:rPr lang="ru-RU" sz="6000" b="1" strike="noStrike">
                <a:solidFill>
                  <a:srgbClr val="FF0000"/>
                </a:solidFill>
                <a:latin typeface="Times New Roman"/>
                <a:ea typeface="DejaVu Sans"/>
              </a:rPr>
              <a:t>«Рыбалка»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" name="Table 1"/>
          <p:cNvGraphicFramePr/>
          <p:nvPr/>
        </p:nvGraphicFramePr>
        <p:xfrm>
          <a:off x="395640" y="620640"/>
          <a:ext cx="8092440" cy="4630680"/>
        </p:xfrm>
        <a:graphic>
          <a:graphicData uri="http://schemas.openxmlformats.org/drawingml/2006/table">
            <a:tbl>
              <a:tblPr/>
              <a:tblGrid>
                <a:gridCol w="26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85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3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28000">
                <a:tc>
                  <a:txBody>
                    <a:bodyPr/>
                    <a:lstStyle/>
                    <a:p>
                      <a:r>
                        <a:rPr lang="ru-RU" sz="2400" b="1" strike="noStrike">
                          <a:solidFill>
                            <a:srgbClr val="10243E"/>
                          </a:solidFill>
                          <a:latin typeface="Times New Roman"/>
                        </a:rPr>
                        <a:t>Имя существительное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strike="noStrike">
                          <a:solidFill>
                            <a:srgbClr val="10243E"/>
                          </a:solidFill>
                          <a:latin typeface="Times New Roman"/>
                        </a:rPr>
                        <a:t>Имя прилагательное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strike="noStrike">
                          <a:solidFill>
                            <a:srgbClr val="10243E"/>
                          </a:solidFill>
                          <a:latin typeface="Times New Roman"/>
                        </a:rPr>
                        <a:t>Глагол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3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3200" b="1" strike="noStrike">
                          <a:solidFill>
                            <a:srgbClr val="000000"/>
                          </a:solidFill>
                          <a:latin typeface="Arial"/>
                        </a:rPr>
                        <a:t>работа</a:t>
                      </a:r>
                      <a:endParaRPr/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3200" b="1" strike="noStrike">
                          <a:solidFill>
                            <a:srgbClr val="000000"/>
                          </a:solidFill>
                          <a:latin typeface="Arial"/>
                        </a:rPr>
                        <a:t>медведь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3200" b="1" strike="noStrike">
                          <a:solidFill>
                            <a:srgbClr val="000000"/>
                          </a:solidFill>
                          <a:latin typeface="Arial"/>
                        </a:rPr>
                        <a:t>голубой</a:t>
                      </a:r>
                      <a:endParaRPr/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3200" b="1" strike="noStrike">
                          <a:solidFill>
                            <a:srgbClr val="000000"/>
                          </a:solidFill>
                          <a:latin typeface="Arial"/>
                        </a:rPr>
                        <a:t>храбрая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3200" b="1" strike="noStrike">
                          <a:solidFill>
                            <a:srgbClr val="000000"/>
                          </a:solidFill>
                          <a:latin typeface="Arial"/>
                        </a:rPr>
                        <a:t>пишет</a:t>
                      </a:r>
                      <a:endParaRPr/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3200" b="1" strike="noStrike">
                          <a:solidFill>
                            <a:srgbClr val="000000"/>
                          </a:solidFill>
                          <a:latin typeface="Arial"/>
                        </a:rPr>
                        <a:t>косят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457200" y="274680"/>
            <a:ext cx="7823160" cy="5148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400" b="1" strike="noStrike">
                <a:solidFill>
                  <a:srgbClr val="FF0000"/>
                </a:solidFill>
                <a:latin typeface="Arial"/>
                <a:ea typeface="DejaVu Sans"/>
              </a:rPr>
              <a:t>Цель урока: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4400" b="1" strike="noStrike">
                <a:solidFill>
                  <a:srgbClr val="000099"/>
                </a:solidFill>
                <a:latin typeface="Arial"/>
                <a:ea typeface="DejaVu Sans"/>
              </a:rPr>
              <a:t>Открыть тайну новой части речи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0" y="220680"/>
            <a:ext cx="8228520" cy="1249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r>
              <a:rPr lang="ru-RU" sz="5400" strike="noStrike">
                <a:solidFill>
                  <a:srgbClr val="003333"/>
                </a:solidFill>
                <a:latin typeface="Times New Roman"/>
                <a:ea typeface="DejaVu Sans"/>
              </a:rPr>
              <a:t>    Сравни  тексты</a:t>
            </a:r>
            <a:endParaRPr/>
          </a:p>
        </p:txBody>
      </p:sp>
      <p:sp>
        <p:nvSpPr>
          <p:cNvPr id="91" name="CustomShape 2"/>
          <p:cNvSpPr/>
          <p:nvPr/>
        </p:nvSpPr>
        <p:spPr>
          <a:xfrm>
            <a:off x="179640" y="2413440"/>
            <a:ext cx="8812080" cy="350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buFont typeface="StarSymbol"/>
              <a:buAutoNum type="arabicPeriod"/>
            </a:pPr>
            <a:r>
              <a:rPr lang="ru-RU" sz="3200" strike="noStrike">
                <a:solidFill>
                  <a:srgbClr val="254061"/>
                </a:solidFill>
                <a:latin typeface="Times New Roman"/>
                <a:ea typeface="DejaVu Sans"/>
              </a:rPr>
              <a:t>Подснежник – цветок. Подснежники распускаются ранней весной. Подснежники бывают белыми, фиолетовыми, голубыми.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3200" strike="noStrike">
                <a:solidFill>
                  <a:srgbClr val="7030A0"/>
                </a:solidFill>
                <a:latin typeface="Times New Roman"/>
                <a:ea typeface="DejaVu Sans"/>
              </a:rPr>
              <a:t>2. Он – цветок. Они распускаются ранней весной. Они бывают белыми, фиолетовыми, голубыми</a:t>
            </a:r>
            <a:r>
              <a:rPr lang="ru-RU" sz="3200" strike="noStrike">
                <a:solidFill>
                  <a:srgbClr val="000000"/>
                </a:solidFill>
                <a:latin typeface="Times New Roman"/>
                <a:ea typeface="DejaVu Sans"/>
              </a:rPr>
              <a:t>.</a:t>
            </a:r>
            <a:endParaRPr/>
          </a:p>
        </p:txBody>
      </p:sp>
      <p:pic>
        <p:nvPicPr>
          <p:cNvPr id="92" name="Picture 3"/>
          <p:cNvPicPr/>
          <p:nvPr/>
        </p:nvPicPr>
        <p:blipFill>
          <a:blip r:embed="rId2"/>
          <a:stretch/>
        </p:blipFill>
        <p:spPr>
          <a:xfrm>
            <a:off x="6269760" y="361440"/>
            <a:ext cx="2441880" cy="2051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Picture 13"/>
          <p:cNvPicPr/>
          <p:nvPr/>
        </p:nvPicPr>
        <p:blipFill>
          <a:blip r:embed="rId2"/>
          <a:stretch/>
        </p:blipFill>
        <p:spPr>
          <a:xfrm>
            <a:off x="857160" y="785880"/>
            <a:ext cx="2779560" cy="3346200"/>
          </a:xfrm>
          <a:prstGeom prst="rect">
            <a:avLst/>
          </a:prstGeom>
          <a:ln w="9360">
            <a:noFill/>
          </a:ln>
        </p:spPr>
      </p:pic>
      <p:sp>
        <p:nvSpPr>
          <p:cNvPr id="94" name="CustomShape 1"/>
          <p:cNvSpPr/>
          <p:nvPr/>
        </p:nvSpPr>
        <p:spPr>
          <a:xfrm>
            <a:off x="4876920" y="1523880"/>
            <a:ext cx="2965320" cy="220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3600" b="1" strike="noStrike">
                <a:solidFill>
                  <a:srgbClr val="336699"/>
                </a:solidFill>
                <a:latin typeface="Times New Roman"/>
                <a:ea typeface="DejaVu Sans"/>
              </a:rPr>
              <a:t>Тема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3600" b="1" strike="noStrike">
                <a:solidFill>
                  <a:srgbClr val="336699"/>
                </a:solidFill>
                <a:latin typeface="Times New Roman"/>
                <a:ea typeface="DejaVu Sans"/>
              </a:rPr>
              <a:t>урока:</a:t>
            </a:r>
            <a:endParaRPr/>
          </a:p>
        </p:txBody>
      </p:sp>
      <p:sp>
        <p:nvSpPr>
          <p:cNvPr id="95" name="CustomShape 2"/>
          <p:cNvSpPr/>
          <p:nvPr/>
        </p:nvSpPr>
        <p:spPr>
          <a:xfrm>
            <a:off x="152280" y="4724280"/>
            <a:ext cx="8832600" cy="109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3600" b="1" strike="noStrike">
                <a:solidFill>
                  <a:srgbClr val="FF0000"/>
                </a:solidFill>
                <a:latin typeface="Times New Roman"/>
                <a:ea typeface="DejaVu Sans"/>
              </a:rPr>
              <a:t>Местоимение как часть речи.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2095200" y="500040"/>
            <a:ext cx="5085360" cy="1089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6600" b="1" strike="noStrike">
                <a:solidFill>
                  <a:srgbClr val="C00000"/>
                </a:solidFill>
                <a:latin typeface="Times New Roman"/>
                <a:ea typeface="DejaVu Sans"/>
              </a:rPr>
              <a:t>местоимение</a:t>
            </a:r>
            <a:endParaRPr/>
          </a:p>
        </p:txBody>
      </p:sp>
      <p:sp>
        <p:nvSpPr>
          <p:cNvPr id="97" name="Line 2"/>
          <p:cNvSpPr/>
          <p:nvPr/>
        </p:nvSpPr>
        <p:spPr>
          <a:xfrm flipH="1">
            <a:off x="2571480" y="1428480"/>
            <a:ext cx="1000080" cy="1214640"/>
          </a:xfrm>
          <a:prstGeom prst="line">
            <a:avLst/>
          </a:prstGeom>
          <a:ln>
            <a:noFill/>
          </a:ln>
        </p:spPr>
      </p:sp>
      <p:sp>
        <p:nvSpPr>
          <p:cNvPr id="98" name="Line 3"/>
          <p:cNvSpPr/>
          <p:nvPr/>
        </p:nvSpPr>
        <p:spPr>
          <a:xfrm>
            <a:off x="5072040" y="1357200"/>
            <a:ext cx="1071360" cy="1214280"/>
          </a:xfrm>
          <a:prstGeom prst="line">
            <a:avLst/>
          </a:prstGeom>
          <a:ln>
            <a:noFill/>
          </a:ln>
        </p:spPr>
      </p:sp>
      <p:sp>
        <p:nvSpPr>
          <p:cNvPr id="99" name="CustomShape 4"/>
          <p:cNvSpPr/>
          <p:nvPr/>
        </p:nvSpPr>
        <p:spPr>
          <a:xfrm>
            <a:off x="714240" y="2714760"/>
            <a:ext cx="2565360" cy="11365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800" strike="noStrike">
                <a:solidFill>
                  <a:srgbClr val="FF0000"/>
                </a:solidFill>
                <a:latin typeface="Times New Roman"/>
                <a:ea typeface="DejaVu Sans"/>
              </a:rPr>
              <a:t>место</a:t>
            </a:r>
            <a:endParaRPr/>
          </a:p>
        </p:txBody>
      </p:sp>
      <p:sp>
        <p:nvSpPr>
          <p:cNvPr id="100" name="CustomShape 5"/>
          <p:cNvSpPr/>
          <p:nvPr/>
        </p:nvSpPr>
        <p:spPr>
          <a:xfrm>
            <a:off x="5357880" y="2571840"/>
            <a:ext cx="2993760" cy="120780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800" strike="noStrike">
                <a:solidFill>
                  <a:srgbClr val="FF0000"/>
                </a:solidFill>
                <a:latin typeface="Times New Roman"/>
                <a:ea typeface="DejaVu Sans"/>
              </a:rPr>
              <a:t>имени</a:t>
            </a:r>
            <a:endParaRPr/>
          </a:p>
        </p:txBody>
      </p:sp>
      <p:pic>
        <p:nvPicPr>
          <p:cNvPr id="101" name="Picture 2"/>
          <p:cNvPicPr/>
          <p:nvPr/>
        </p:nvPicPr>
        <p:blipFill>
          <a:blip r:embed="rId2"/>
          <a:stretch/>
        </p:blipFill>
        <p:spPr>
          <a:xfrm>
            <a:off x="3786120" y="4071960"/>
            <a:ext cx="946080" cy="189864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381</Words>
  <Application>Microsoft Macintosh PowerPoint</Application>
  <PresentationFormat>Экран (4:3)</PresentationFormat>
  <Paragraphs>127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Rockwell Extra Bold</vt:lpstr>
      <vt:lpstr>StarSymbol</vt:lpstr>
      <vt:lpstr>Times New Roman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Microsoft Office User</cp:lastModifiedBy>
  <cp:revision>126</cp:revision>
  <dcterms:created xsi:type="dcterms:W3CDTF">2010-02-15T08:34:16Z</dcterms:created>
  <dcterms:modified xsi:type="dcterms:W3CDTF">2022-04-26T18:44:16Z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26</vt:i4>
  </property>
</Properties>
</file>