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8" r:id="rId11"/>
    <p:sldId id="269" r:id="rId12"/>
    <p:sldId id="270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756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F428F1-991A-40FA-98C9-E653E7FC4359}" type="doc">
      <dgm:prSet loTypeId="urn:microsoft.com/office/officeart/2005/8/layout/p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95EB6A4-9698-417D-A1FA-46AA6376211E}">
      <dgm:prSet/>
      <dgm:spPr/>
      <dgm:t>
        <a:bodyPr/>
        <a:lstStyle/>
        <a:p>
          <a:pPr rtl="0"/>
          <a:r>
            <a:rPr lang="ru-RU" dirty="0"/>
            <a:t>Матрёшки любят ходить гулять в лес. Вот и сейчас возьмите матрёшку и ведите ее на прогулку.</a:t>
          </a:r>
        </a:p>
      </dgm:t>
    </dgm:pt>
    <dgm:pt modelId="{0A6F56D6-8FEE-4248-A220-B453CF457786}" type="parTrans" cxnId="{C0B2F389-9D02-4BE0-93D2-981AB4931669}">
      <dgm:prSet/>
      <dgm:spPr/>
      <dgm:t>
        <a:bodyPr/>
        <a:lstStyle/>
        <a:p>
          <a:endParaRPr lang="ru-RU"/>
        </a:p>
      </dgm:t>
    </dgm:pt>
    <dgm:pt modelId="{3A834CB6-E7CB-4E51-8E71-3C0CFAB9D38A}" type="sibTrans" cxnId="{C0B2F389-9D02-4BE0-93D2-981AB4931669}">
      <dgm:prSet/>
      <dgm:spPr/>
      <dgm:t>
        <a:bodyPr/>
        <a:lstStyle/>
        <a:p>
          <a:endParaRPr lang="ru-RU"/>
        </a:p>
      </dgm:t>
    </dgm:pt>
    <dgm:pt modelId="{C42770FC-D629-4873-9A53-930001387EB5}" type="pres">
      <dgm:prSet presAssocID="{38F428F1-991A-40FA-98C9-E653E7FC4359}" presName="Name0" presStyleCnt="0">
        <dgm:presLayoutVars>
          <dgm:dir/>
          <dgm:resizeHandles val="exact"/>
        </dgm:presLayoutVars>
      </dgm:prSet>
      <dgm:spPr/>
    </dgm:pt>
    <dgm:pt modelId="{E482E519-606C-4209-AD52-42F78276B621}" type="pres">
      <dgm:prSet presAssocID="{38F428F1-991A-40FA-98C9-E653E7FC4359}" presName="bkgdShp" presStyleLbl="alignAccFollowNode1" presStyleIdx="0" presStyleCnt="1"/>
      <dgm:spPr/>
    </dgm:pt>
    <dgm:pt modelId="{A56306D2-6FC7-462A-8FE7-BC277DAB08A8}" type="pres">
      <dgm:prSet presAssocID="{38F428F1-991A-40FA-98C9-E653E7FC4359}" presName="linComp" presStyleCnt="0"/>
      <dgm:spPr/>
    </dgm:pt>
    <dgm:pt modelId="{AAB48FF0-31AF-480B-838C-D8BC7A429D87}" type="pres">
      <dgm:prSet presAssocID="{295EB6A4-9698-417D-A1FA-46AA6376211E}" presName="compNode" presStyleCnt="0"/>
      <dgm:spPr/>
    </dgm:pt>
    <dgm:pt modelId="{D1AE5701-6988-4108-8EB0-8CB5CD9E0276}" type="pres">
      <dgm:prSet presAssocID="{295EB6A4-9698-417D-A1FA-46AA6376211E}" presName="node" presStyleLbl="node1" presStyleIdx="0" presStyleCnt="1" custScaleY="66410">
        <dgm:presLayoutVars>
          <dgm:bulletEnabled val="1"/>
        </dgm:presLayoutVars>
      </dgm:prSet>
      <dgm:spPr/>
    </dgm:pt>
    <dgm:pt modelId="{1A7A5673-77A8-4FAC-A065-B18816BBC770}" type="pres">
      <dgm:prSet presAssocID="{295EB6A4-9698-417D-A1FA-46AA6376211E}" presName="invisiNode" presStyleLbl="node1" presStyleIdx="0" presStyleCnt="1"/>
      <dgm:spPr/>
    </dgm:pt>
    <dgm:pt modelId="{2D0AB43A-3C48-4E1C-86B6-19D2FB9FC1BC}" type="pres">
      <dgm:prSet presAssocID="{295EB6A4-9698-417D-A1FA-46AA6376211E}" presName="imagNode" presStyleLbl="fgImgPlace1" presStyleIdx="0" presStyleCnt="1" custScaleY="19144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34B45985-3E3B-4BD8-9DC9-ECBA9105AABC}" type="presOf" srcId="{38F428F1-991A-40FA-98C9-E653E7FC4359}" destId="{C42770FC-D629-4873-9A53-930001387EB5}" srcOrd="0" destOrd="0" presId="urn:microsoft.com/office/officeart/2005/8/layout/pList2"/>
    <dgm:cxn modelId="{C0B2F389-9D02-4BE0-93D2-981AB4931669}" srcId="{38F428F1-991A-40FA-98C9-E653E7FC4359}" destId="{295EB6A4-9698-417D-A1FA-46AA6376211E}" srcOrd="0" destOrd="0" parTransId="{0A6F56D6-8FEE-4248-A220-B453CF457786}" sibTransId="{3A834CB6-E7CB-4E51-8E71-3C0CFAB9D38A}"/>
    <dgm:cxn modelId="{1101D4D1-DFA6-4D4D-B6AF-859A32912398}" type="presOf" srcId="{295EB6A4-9698-417D-A1FA-46AA6376211E}" destId="{D1AE5701-6988-4108-8EB0-8CB5CD9E0276}" srcOrd="0" destOrd="0" presId="urn:microsoft.com/office/officeart/2005/8/layout/pList2"/>
    <dgm:cxn modelId="{CC6736B2-3C3B-4772-9F0A-6DED046D2AA3}" type="presParOf" srcId="{C42770FC-D629-4873-9A53-930001387EB5}" destId="{E482E519-606C-4209-AD52-42F78276B621}" srcOrd="0" destOrd="0" presId="urn:microsoft.com/office/officeart/2005/8/layout/pList2"/>
    <dgm:cxn modelId="{7CF20C9E-5439-461F-8941-BABADC06270C}" type="presParOf" srcId="{C42770FC-D629-4873-9A53-930001387EB5}" destId="{A56306D2-6FC7-462A-8FE7-BC277DAB08A8}" srcOrd="1" destOrd="0" presId="urn:microsoft.com/office/officeart/2005/8/layout/pList2"/>
    <dgm:cxn modelId="{405F26A0-1D6B-4D22-8726-7DC23E48D569}" type="presParOf" srcId="{A56306D2-6FC7-462A-8FE7-BC277DAB08A8}" destId="{AAB48FF0-31AF-480B-838C-D8BC7A429D87}" srcOrd="0" destOrd="0" presId="urn:microsoft.com/office/officeart/2005/8/layout/pList2"/>
    <dgm:cxn modelId="{9FED7525-0066-4774-9116-8872B0CD4613}" type="presParOf" srcId="{AAB48FF0-31AF-480B-838C-D8BC7A429D87}" destId="{D1AE5701-6988-4108-8EB0-8CB5CD9E0276}" srcOrd="0" destOrd="0" presId="urn:microsoft.com/office/officeart/2005/8/layout/pList2"/>
    <dgm:cxn modelId="{F3B223C8-2138-4026-A49A-C9EBA6EAACA7}" type="presParOf" srcId="{AAB48FF0-31AF-480B-838C-D8BC7A429D87}" destId="{1A7A5673-77A8-4FAC-A065-B18816BBC770}" srcOrd="1" destOrd="0" presId="urn:microsoft.com/office/officeart/2005/8/layout/pList2"/>
    <dgm:cxn modelId="{15D4EFF0-5DCB-4D98-876F-EF15459C8EA3}" type="presParOf" srcId="{AAB48FF0-31AF-480B-838C-D8BC7A429D87}" destId="{2D0AB43A-3C48-4E1C-86B6-19D2FB9FC1B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82E519-606C-4209-AD52-42F78276B621}">
      <dsp:nvSpPr>
        <dsp:cNvPr id="0" name=""/>
        <dsp:cNvSpPr/>
      </dsp:nvSpPr>
      <dsp:spPr>
        <a:xfrm>
          <a:off x="0" y="1561"/>
          <a:ext cx="4357718" cy="1896678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0AB43A-3C48-4E1C-86B6-19D2FB9FC1BC}">
      <dsp:nvSpPr>
        <dsp:cNvPr id="0" name=""/>
        <dsp:cNvSpPr/>
      </dsp:nvSpPr>
      <dsp:spPr>
        <a:xfrm>
          <a:off x="130731" y="4683"/>
          <a:ext cx="4096254" cy="26628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E5701-6988-4108-8EB0-8CB5CD9E0276}">
      <dsp:nvSpPr>
        <dsp:cNvPr id="0" name=""/>
        <dsp:cNvSpPr/>
      </dsp:nvSpPr>
      <dsp:spPr>
        <a:xfrm rot="10800000">
          <a:off x="130731" y="2673788"/>
          <a:ext cx="4096254" cy="1539492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Матрёшки любят ходить гулять в лес. Вот и сейчас возьмите матрёшку и ведите ее на прогулку.</a:t>
          </a:r>
        </a:p>
      </dsp:txBody>
      <dsp:txXfrm rot="10800000">
        <a:off x="178076" y="2673788"/>
        <a:ext cx="4001564" cy="1492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6"/>
            <a:ext cx="7772400" cy="1102519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B050"/>
                </a:solidFill>
              </a:rPr>
              <a:t>Дидактическая игра: «Весёлые матрешки»</a:t>
            </a:r>
          </a:p>
        </p:txBody>
      </p:sp>
      <p:pic>
        <p:nvPicPr>
          <p:cNvPr id="7" name="Рисунок 6" descr="424596.750x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643056"/>
            <a:ext cx="6786610" cy="30007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sz="3600" b="1" i="1" dirty="0">
                <a:solidFill>
                  <a:srgbClr val="7030A0"/>
                </a:solidFill>
              </a:rPr>
              <a:t>Помоги матрёшкам закончить слово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Скриншот 06-05-2021 134905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9" y="1200150"/>
            <a:ext cx="7000924" cy="33940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72"/>
            <a:ext cx="8229600" cy="857250"/>
          </a:xfrm>
        </p:spPr>
        <p:txBody>
          <a:bodyPr>
            <a:normAutofit fontScale="90000"/>
          </a:bodyPr>
          <a:lstStyle/>
          <a:p>
            <a:br>
              <a:rPr lang="ru-RU" sz="3600" b="1" i="1" dirty="0">
                <a:solidFill>
                  <a:srgbClr val="7030A0"/>
                </a:solidFill>
              </a:rPr>
            </a:br>
            <a:r>
              <a:rPr lang="ru-RU" sz="3600" b="1" i="1" dirty="0">
                <a:solidFill>
                  <a:srgbClr val="7030A0"/>
                </a:solidFill>
              </a:rPr>
              <a:t>Три слова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642924"/>
            <a:ext cx="8215370" cy="4286280"/>
          </a:xfrm>
        </p:spPr>
        <p:txBody>
          <a:bodyPr/>
          <a:lstStyle/>
          <a:p>
            <a:pPr algn="ctr"/>
            <a:r>
              <a:rPr lang="ru-RU" dirty="0"/>
              <a:t>Кто умеет летать?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Кто живет в земле?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Скриншот 06-05-2021 1403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1214428"/>
            <a:ext cx="1337991" cy="1130992"/>
          </a:xfrm>
          <a:prstGeom prst="rect">
            <a:avLst/>
          </a:prstGeom>
        </p:spPr>
      </p:pic>
      <p:pic>
        <p:nvPicPr>
          <p:cNvPr id="6" name="Рисунок 5" descr="Скриншот 06-05-2021 14045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1214428"/>
            <a:ext cx="1618953" cy="1143179"/>
          </a:xfrm>
          <a:prstGeom prst="rect">
            <a:avLst/>
          </a:prstGeom>
        </p:spPr>
      </p:pic>
      <p:pic>
        <p:nvPicPr>
          <p:cNvPr id="7" name="Рисунок 6" descr="Скриншот 06-05-2021 14051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1214428"/>
            <a:ext cx="1414220" cy="1118711"/>
          </a:xfrm>
          <a:prstGeom prst="rect">
            <a:avLst/>
          </a:prstGeom>
        </p:spPr>
      </p:pic>
      <p:pic>
        <p:nvPicPr>
          <p:cNvPr id="8" name="Рисунок 7" descr="Скриншот 06-05-2021 14063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2928940"/>
            <a:ext cx="1904762" cy="1352381"/>
          </a:xfrm>
          <a:prstGeom prst="rect">
            <a:avLst/>
          </a:prstGeom>
        </p:spPr>
      </p:pic>
      <p:pic>
        <p:nvPicPr>
          <p:cNvPr id="9" name="Рисунок 8" descr="Скриншот 06-05-2021 14070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6116" y="2928940"/>
            <a:ext cx="2628534" cy="1357322"/>
          </a:xfrm>
          <a:prstGeom prst="rect">
            <a:avLst/>
          </a:prstGeom>
        </p:spPr>
      </p:pic>
      <p:pic>
        <p:nvPicPr>
          <p:cNvPr id="10" name="Рисунок 9" descr="Скриншот 06-05-2021 14072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2198" y="2928940"/>
            <a:ext cx="1852296" cy="13573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85734"/>
            <a:ext cx="7829576" cy="40231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>
                <a:solidFill>
                  <a:srgbClr val="7030A0"/>
                </a:solidFill>
              </a:rPr>
              <a:t>Дети!</a:t>
            </a:r>
          </a:p>
          <a:p>
            <a:pPr algn="ctr">
              <a:buNone/>
            </a:pPr>
            <a:r>
              <a:rPr lang="ru-RU" sz="2400" b="1" i="1" dirty="0">
                <a:solidFill>
                  <a:srgbClr val="7030A0"/>
                </a:solidFill>
              </a:rPr>
              <a:t>Спасибо</a:t>
            </a:r>
            <a:r>
              <a:rPr lang="en-US" sz="2400" b="1" i="1" dirty="0">
                <a:solidFill>
                  <a:srgbClr val="7030A0"/>
                </a:solidFill>
              </a:rPr>
              <a:t>, </a:t>
            </a:r>
            <a:r>
              <a:rPr lang="ru-RU" sz="2400" b="1" i="1" dirty="0">
                <a:solidFill>
                  <a:srgbClr val="7030A0"/>
                </a:solidFill>
              </a:rPr>
              <a:t>что помогли матрёшкам справится с заданиями!</a:t>
            </a:r>
          </a:p>
          <a:p>
            <a:pPr algn="ctr">
              <a:buNone/>
            </a:pPr>
            <a:r>
              <a:rPr lang="ru-RU" sz="2400" b="1" i="1" dirty="0">
                <a:solidFill>
                  <a:srgbClr val="FF0000"/>
                </a:solidFill>
              </a:rPr>
              <a:t>Вы молодцы!</a:t>
            </a:r>
          </a:p>
        </p:txBody>
      </p:sp>
      <p:pic>
        <p:nvPicPr>
          <p:cNvPr id="5" name="Рисунок 4" descr="x768-disney-family-cabalgata-disney-todos-personajes-characters-princess-pr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1928808"/>
            <a:ext cx="3857652" cy="28932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00B050"/>
                </a:solidFill>
              </a:rPr>
              <a:t>Цели: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6"/>
            <a:ext cx="7358114" cy="366594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Обогатить активный словарь детей словами-названиями игрушек.</a:t>
            </a:r>
          </a:p>
          <a:p>
            <a:r>
              <a:rPr lang="ru-RU" dirty="0"/>
              <a:t>Формировать устойчивые представления о величине, форме, цвете, количестве.</a:t>
            </a:r>
          </a:p>
          <a:p>
            <a:r>
              <a:rPr lang="ru-RU" dirty="0"/>
              <a:t>Продолжать знакомить детей с геометрическими фигурами.</a:t>
            </a:r>
          </a:p>
          <a:p>
            <a:r>
              <a:rPr lang="ru-RU" dirty="0"/>
              <a:t>Учить детей составлять целое из частей.</a:t>
            </a:r>
          </a:p>
          <a:p>
            <a:r>
              <a:rPr lang="ru-RU" dirty="0"/>
              <a:t>Познакомить детей с нетрадиционным приемом рисования — рисованием ватными палочками.</a:t>
            </a:r>
          </a:p>
          <a:p>
            <a:r>
              <a:rPr lang="ru-RU" dirty="0"/>
              <a:t>Развивать мышление, мелкую и общую моторику.</a:t>
            </a:r>
          </a:p>
          <a:p>
            <a:r>
              <a:rPr lang="ru-RU" dirty="0"/>
              <a:t>Совершенствовать концентрацию и устойчивость внимания.</a:t>
            </a:r>
          </a:p>
          <a:p>
            <a:r>
              <a:rPr lang="ru-RU" dirty="0"/>
              <a:t>Воспитывать бережное отношение к игрушкам.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ff724e5a4aac221ef1587342dfcdaf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6"/>
            <a:ext cx="7929618" cy="4714908"/>
          </a:xfrm>
          <a:prstGeom prst="rect">
            <a:avLst/>
          </a:prstGeom>
        </p:spPr>
      </p:pic>
      <p:pic>
        <p:nvPicPr>
          <p:cNvPr id="6" name="Рисунок 5" descr="hello_html_m3d6542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6872278" cy="85725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7030A0"/>
                </a:solidFill>
              </a:rPr>
              <a:t>Знакомство с героями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714362"/>
            <a:ext cx="3857620" cy="207170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i="1" dirty="0">
                <a:solidFill>
                  <a:srgbClr val="FF0000"/>
                </a:solidFill>
              </a:rPr>
              <a:t>	</a:t>
            </a:r>
            <a:r>
              <a:rPr lang="ru-RU" sz="3300" b="1" i="1" dirty="0">
                <a:solidFill>
                  <a:srgbClr val="FF0000"/>
                </a:solidFill>
              </a:rPr>
              <a:t>Прячется от нас с тобой</a:t>
            </a:r>
            <a:br>
              <a:rPr lang="ru-RU" sz="3300" b="1" i="1" dirty="0">
                <a:solidFill>
                  <a:srgbClr val="FF0000"/>
                </a:solidFill>
              </a:rPr>
            </a:br>
            <a:r>
              <a:rPr lang="ru-RU" sz="3300" b="1" i="1" dirty="0">
                <a:solidFill>
                  <a:srgbClr val="FF0000"/>
                </a:solidFill>
              </a:rPr>
              <a:t>Одна куколка в другой.</a:t>
            </a:r>
            <a:br>
              <a:rPr lang="ru-RU" sz="3300" b="1" i="1" dirty="0">
                <a:solidFill>
                  <a:srgbClr val="FF0000"/>
                </a:solidFill>
              </a:rPr>
            </a:br>
            <a:r>
              <a:rPr lang="ru-RU" sz="3300" b="1" i="1" dirty="0">
                <a:solidFill>
                  <a:srgbClr val="FF0000"/>
                </a:solidFill>
              </a:rPr>
              <a:t>На косыночках горошки.</a:t>
            </a:r>
            <a:br>
              <a:rPr lang="ru-RU" sz="3300" b="1" i="1" dirty="0">
                <a:solidFill>
                  <a:srgbClr val="FF0000"/>
                </a:solidFill>
              </a:rPr>
            </a:br>
            <a:r>
              <a:rPr lang="ru-RU" sz="3300" b="1" i="1" dirty="0">
                <a:solidFill>
                  <a:srgbClr val="FF0000"/>
                </a:solidFill>
              </a:rPr>
              <a:t>Что за куколки?</a:t>
            </a:r>
            <a:br>
              <a:rPr lang="ru-RU" sz="2600" dirty="0"/>
            </a:br>
            <a:br>
              <a:rPr lang="ru-RU" sz="2600" dirty="0"/>
            </a:br>
            <a:endParaRPr lang="ru-RU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57172"/>
            <a:ext cx="7901014" cy="4237451"/>
          </a:xfrm>
        </p:spPr>
        <p:txBody>
          <a:bodyPr>
            <a:normAutofit/>
          </a:bodyPr>
          <a:lstStyle/>
          <a:p>
            <a:r>
              <a:rPr lang="ru-RU" sz="2400" dirty="0"/>
              <a:t>Ребята</a:t>
            </a:r>
            <a:r>
              <a:rPr lang="en-US" sz="2400" dirty="0"/>
              <a:t>, </a:t>
            </a:r>
            <a:r>
              <a:rPr lang="ru-RU" sz="2400" dirty="0"/>
              <a:t>матрёшки и их друзья игрушки – хотят с вами познакомиться!</a:t>
            </a:r>
          </a:p>
          <a:p>
            <a:r>
              <a:rPr lang="ru-RU" sz="2400" dirty="0"/>
              <a:t>Они приготовили для вас разные интересные и весёлые игры!</a:t>
            </a:r>
          </a:p>
          <a:p>
            <a:pPr algn="ctr">
              <a:buNone/>
            </a:pPr>
            <a:r>
              <a:rPr lang="ru-RU" sz="2800" b="1" i="1" dirty="0">
                <a:solidFill>
                  <a:srgbClr val="7030A0"/>
                </a:solidFill>
              </a:rPr>
              <a:t>Давайте играть!</a:t>
            </a:r>
          </a:p>
          <a:p>
            <a:endParaRPr lang="ru-RU" sz="2400" dirty="0"/>
          </a:p>
        </p:txBody>
      </p:sp>
      <p:pic>
        <p:nvPicPr>
          <p:cNvPr id="5" name="Рисунок 4" descr="Скриншот 06-05-2021 1340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428874"/>
            <a:ext cx="7286676" cy="23903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34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7030A0"/>
                </a:solidFill>
              </a:rPr>
              <a:t>Найди тень от игрушки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642924"/>
            <a:ext cx="7901014" cy="4286280"/>
          </a:xfrm>
        </p:spPr>
        <p:txBody>
          <a:bodyPr/>
          <a:lstStyle/>
          <a:p>
            <a:pPr>
              <a:buNone/>
            </a:pPr>
            <a:r>
              <a:rPr lang="ru-RU" dirty="0"/>
              <a:t>	</a:t>
            </a:r>
            <a:r>
              <a:rPr lang="ru-RU" sz="2400" dirty="0"/>
              <a:t>Игрушки потеряли свои тени. Найдите тень каждой игрушки.</a:t>
            </a:r>
          </a:p>
          <a:p>
            <a:pPr>
              <a:buNone/>
            </a:pPr>
            <a:r>
              <a:rPr lang="ru-RU" sz="2400" dirty="0"/>
              <a:t>	Назовите игрушки</a:t>
            </a:r>
            <a:r>
              <a:rPr lang="en-US" sz="2400" dirty="0"/>
              <a:t>, </a:t>
            </a:r>
            <a:r>
              <a:rPr lang="ru-RU" sz="2400" dirty="0"/>
              <a:t>изображенные на картинке</a:t>
            </a:r>
          </a:p>
        </p:txBody>
      </p:sp>
      <p:pic>
        <p:nvPicPr>
          <p:cNvPr id="4" name="Рисунок 3" descr="Скриншот 05-05-2021 2213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071684"/>
            <a:ext cx="5952645" cy="25717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5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7030A0"/>
                </a:solidFill>
              </a:rPr>
              <a:t>Покатаем матрёшек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857238"/>
            <a:ext cx="3257544" cy="3808823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- Вот лодки для матрёшек, но в лодку можно посадить столько матрёшек, какую цифру вы видите на лодке.</a:t>
            </a:r>
          </a:p>
          <a:p>
            <a:r>
              <a:rPr lang="ru-RU" sz="2400" dirty="0"/>
              <a:t> Берите лодки и рассаживайте матрёшек.</a:t>
            </a:r>
          </a:p>
        </p:txBody>
      </p:sp>
      <p:pic>
        <p:nvPicPr>
          <p:cNvPr id="4" name="Рисунок 3" descr="igrushki-podborka-igr-i-uprajneniy-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1071552"/>
            <a:ext cx="4065153" cy="28746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7030A0"/>
                </a:solidFill>
              </a:rPr>
              <a:t>«Матрёшки в лес пошли»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571486"/>
          <a:ext cx="435771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500562" y="342186"/>
            <a:ext cx="39290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/>
              <a:t>Вот идет матрёшка. А перед нею речка. Есть мостики? Сколько мостиков? Одинаковые мостики? </a:t>
            </a:r>
            <a:br>
              <a:rPr lang="ru-RU" sz="1700" dirty="0"/>
            </a:br>
            <a:r>
              <a:rPr lang="ru-RU" sz="1700" dirty="0"/>
              <a:t>Пошла матрёшка по узкому мостику. </a:t>
            </a:r>
            <a:br>
              <a:rPr lang="ru-RU" sz="1700" dirty="0"/>
            </a:br>
            <a:r>
              <a:rPr lang="ru-RU" sz="1700" dirty="0"/>
              <a:t>Устала и присела отдохнуть на узкий пенек. Неудобно на узком пеньке, пересела матрёшка на широкий пень. </a:t>
            </a:r>
          </a:p>
          <a:p>
            <a:r>
              <a:rPr lang="ru-RU" sz="1700" dirty="0"/>
              <a:t>А вот и кусты с ягодами. На одном кусте много ягод. А на другом мало. Подошла матрёшка к кусту, на котором ягод мало. Собрала все ягодки и сосчитала их: один, два, три. Затем пошла матрёшка к кусту, на котором много ягод.</a:t>
            </a:r>
            <a:br>
              <a:rPr lang="ru-RU" sz="1700" dirty="0"/>
            </a:br>
            <a:r>
              <a:rPr lang="ru-RU" sz="1700" dirty="0"/>
              <a:t>Пора матрёшке домой. Пошла она домой по широкому мостику. До свидания!</a:t>
            </a:r>
          </a:p>
          <a:p>
            <a:endParaRPr lang="ru-RU" sz="1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34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«Ягодки для матрёшки»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62"/>
            <a:ext cx="3400452" cy="373738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- Матрёшки захотели собрать ягоды в корзинки и принести их домой. </a:t>
            </a:r>
          </a:p>
          <a:p>
            <a:r>
              <a:rPr lang="ru-RU" dirty="0"/>
              <a:t>Давайте нарисуем ягоды.</a:t>
            </a:r>
          </a:p>
          <a:p>
            <a:r>
              <a:rPr lang="ru-RU" dirty="0"/>
              <a:t>А рисовать ягоды мы будем ватными палочками.</a:t>
            </a:r>
          </a:p>
        </p:txBody>
      </p:sp>
      <p:pic>
        <p:nvPicPr>
          <p:cNvPr id="4" name="Рисунок 3" descr="Скриншот 05-05-2021 2241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428742"/>
            <a:ext cx="2119152" cy="2198315"/>
          </a:xfrm>
          <a:prstGeom prst="rect">
            <a:avLst/>
          </a:prstGeom>
        </p:spPr>
      </p:pic>
      <p:pic>
        <p:nvPicPr>
          <p:cNvPr id="5" name="Рисунок 4" descr="EbyIMDGWsAINs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786064"/>
            <a:ext cx="2920626" cy="1928808"/>
          </a:xfrm>
          <a:prstGeom prst="rect">
            <a:avLst/>
          </a:prstGeom>
        </p:spPr>
      </p:pic>
      <p:pic>
        <p:nvPicPr>
          <p:cNvPr id="6" name="Рисунок 5" descr="Скриншот 05-05-2021 22491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785800"/>
            <a:ext cx="2928958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d654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8"/>
            <a:ext cx="5643602" cy="85725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7030A0"/>
                </a:solidFill>
              </a:rPr>
              <a:t>Конструирование «Неваляшка»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52"/>
            <a:ext cx="4643470" cy="359450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- Вот нарисована Неваляшка. </a:t>
            </a:r>
          </a:p>
          <a:p>
            <a:r>
              <a:rPr lang="ru-RU" dirty="0"/>
              <a:t>Давайте сделаем ее красивой, яркой с помощью разноцветных кругов. </a:t>
            </a:r>
          </a:p>
          <a:p>
            <a:r>
              <a:rPr lang="ru-RU" dirty="0"/>
              <a:t>Подбирайте круги подходящего размера и прикладывайте к рисунку.</a:t>
            </a:r>
          </a:p>
        </p:txBody>
      </p:sp>
      <p:pic>
        <p:nvPicPr>
          <p:cNvPr id="4" name="Рисунок 3" descr="Скриншот 05-05-2021 2253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428610"/>
            <a:ext cx="2901171" cy="40719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417</Words>
  <Application>Microsoft Office PowerPoint</Application>
  <PresentationFormat>Экран (16:9)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Дидактическая игра: «Весёлые матрешки»</vt:lpstr>
      <vt:lpstr>Цели: </vt:lpstr>
      <vt:lpstr>Знакомство с героями игры</vt:lpstr>
      <vt:lpstr>Презентация PowerPoint</vt:lpstr>
      <vt:lpstr>Найди тень от игрушки </vt:lpstr>
      <vt:lpstr>Покатаем матрёшек</vt:lpstr>
      <vt:lpstr>«Матрёшки в лес пошли» </vt:lpstr>
      <vt:lpstr>«Ягодки для матрёшки» </vt:lpstr>
      <vt:lpstr>Конструирование «Неваляшка» </vt:lpstr>
      <vt:lpstr>  Помоги матрёшкам закончить слово  </vt:lpstr>
      <vt:lpstr> Три слова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Юхнина Светлана Николаевна</cp:lastModifiedBy>
  <cp:revision>34</cp:revision>
  <dcterms:created xsi:type="dcterms:W3CDTF">2021-05-05T15:03:46Z</dcterms:created>
  <dcterms:modified xsi:type="dcterms:W3CDTF">2022-04-26T12:42:54Z</dcterms:modified>
</cp:coreProperties>
</file>