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8" autoAdjust="0"/>
    <p:restoredTop sz="94660"/>
  </p:normalViewPr>
  <p:slideViewPr>
    <p:cSldViewPr>
      <p:cViewPr varScale="1">
        <p:scale>
          <a:sx n="83" d="100"/>
          <a:sy n="83" d="100"/>
        </p:scale>
        <p:origin x="-144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3E3BD34-54E7-47E2-B82C-6634FBB7C6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63A61917-75EA-443D-90BD-48EBDBBB8A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C86ECFF-C580-4296-9C5F-4277756F7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8B6B08A-CBDC-43DD-ABD0-ECEB7E230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E253298-F578-4464-8D77-BAEFDA4F0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75919CC8-47F0-45D0-AB59-427FF0AECD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44584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C6C486F-3357-4CFD-818A-CD9FFE7CD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88EEC459-BB6F-43C3-9B49-FE50F17131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98C436D-6508-4227-86B5-C2B3491D9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1FACB60-0F43-4A09-A45E-45DFB977B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89CAA44-2430-4293-BD94-A1D2D6536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5090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70A0EA1F-126C-4820-B687-9A258DA12A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C1185F21-745B-4167-9E22-5E531A7AE1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25F2B1B-67A9-40DD-AC5C-44F64EC82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981826E-EFDF-412B-92E0-5EED84914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002AF6A-20DF-4ED4-9C28-3B006D3B1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9490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D7C3D56-6F55-49D1-A7F2-F9056DE88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00E4B7D-3419-4BF0-BF4E-DBDACF0B58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64923D2-FCD3-4BBD-AFAE-4BD0C316CA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E80F9B4-02AF-4142-B829-91D1DEF93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34B5C36-B986-47A7-858D-8878CA635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0651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E2F111F-604B-42A8-A3B5-39674ADF0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A09D935-BF83-47D1-87B6-A3AEC318D0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58ADE8D-F4D0-4B99-A5EF-99A03A9C5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32F8E83-24F7-410F-9B1E-B731FE135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DAA0E77-E287-4369-9B46-3B4BB35FB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95183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E2C3DC9-0CA2-45F5-931D-1475D2B83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2156EC9-7AB4-43BC-ADFD-6DC83D7359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55FDB0EF-0B14-486D-81B0-C08022C2E9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FAA9C32-8D38-4A3C-8FC4-0BA71CB29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8C38A25-A30A-446A-9B2C-71E9610FA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96EFE2E-EBD1-4369-A37C-81076ABC3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1566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C894EA6-9E8F-4AAB-8F1B-860E66EC8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79A0AC3-330A-4EE2-9B58-3774FA66A7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EAAE7F13-BB83-412C-BE6A-83B33C074E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7DD34A01-F016-4590-93D0-5A1E8CB85B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39DF2A1A-8CD0-4CA6-B025-DBBB87CA9E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FFF290A1-1951-49A5-895A-2ED25A4E7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C30C2E57-9003-42DC-9936-A56F58206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6E7868DA-2762-4640-8BF3-2FA44B405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9248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A272DCF-CC45-45C0-82D2-AD52FA31AB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7F4F15EE-533C-424E-8FE8-6001227EA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E58F6534-09EB-450F-BA19-959C0D563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8BFC5780-AE7E-4E47-B6B8-FF39789C0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9487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C479CBB0-0C90-4A33-A39B-0CB239360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D3ADDD47-A146-4A75-B5DD-D251BF0D0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BB36FC3D-6C5B-4C4F-9C04-FB4203CF3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39464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B4D1806-F2A8-44F2-8D2E-3547E2A0C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EF7A943-0141-4F5C-BC35-71D0F7F7E6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821D0FF6-6395-4A82-97E0-4195F9BB5A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2B1EF5D1-02BA-4E0C-822D-A11BE7F4A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60222870-19A6-48C8-A238-08B57718E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565EF9D-DEE2-4239-BA23-D9CB23334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4343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C9D8248-63B4-4DB1-9F03-033078DDE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866C5FF1-5477-4B91-A714-7ED3B45374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ED8D5A5D-9096-4ED5-AEDE-E12B5064FA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76D7A22-B707-41EA-A952-F2D92238D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7F376F1F-D964-4B02-B48F-951873A32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77B5F76-031F-4F60-BEC5-5094BE12B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4538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B581EA4-181C-4C06-9D7D-DAB6B72491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57BA5D8-3DA9-456A-A602-FF21F85FDA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A3BBD71-AB60-40AF-8A7B-1A6AFB9B2D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17ADB02-77FA-4BF9-B4F1-905F024B5D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D0A6828-16F9-48DF-BF0D-7F93FAA015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94CB5D31-8F72-4314-948A-8509FF042BF6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2495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Место урока «Музыка»</a:t>
            </a:r>
            <a:br>
              <a:rPr lang="ru-RU" sz="4000" b="1" dirty="0" smtClean="0"/>
            </a:br>
            <a:r>
              <a:rPr lang="ru-RU" sz="4000" b="1" dirty="0" smtClean="0"/>
              <a:t>в начальном общем образовании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Место предмета «Музыка» в учебном плане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Учебный предмет «Музыка» входит в предметную область «Искусство» и находится в органической связи с учебным предметом «Изобразительное искусство», а также с учебными предметами других предметных областей, такими, как «Литературное чтение», «Окружающий мир», «Основы религиозных культур и светской этики» и др. В то же время на уроках музыки происходит формирование духовно-нравственных основ личности ребенка, культуры общения со взрослыми и сверстниками, представителями разных национальностей, формируются навыки культуры устной речи.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Музыка дополняет и обогащает картину мира учащегося начальной школы, делает ее полнозвучной и многокрасочной. В процессе обучения музыке школьник на материале лучших произведений классического и современного музыкального искусства и в особых формах познавательной деятельности осмысливает понятия «Родина», «Отечество», знакомится с историей России, накапливает знания о культурных традициях населяющих ее народов, осознает место родного края как неотъемлемой частицы России. Учебный предмет «Музыка» открывает окно в мировое культурное пространство, расширяет представления учащихся о творчестве народов мира, шедеврах мировой музыкальной культуры.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Программа начального музыкального образования продолжает линию дошкольного музыкального обучения и воспитания детей и закладывает основы для изучения музыкального искусства на более высоком профессиональном уровне на последующих этапах их обучения.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начальных классах на освоение учебного предмета «Музыка» отводится 135 часов, в неделю 1 час.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Типология урока музыка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28650" y="1825625"/>
          <a:ext cx="7886700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1675"/>
                <a:gridCol w="1971675"/>
                <a:gridCol w="1971675"/>
                <a:gridCol w="1971675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Типовые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i="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Доминантный тип урока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Тематический урок</a:t>
                      </a: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Комплексный урок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используются довольно часто в практике проведения уроков музыки и включают в себя все виды музыкальной деятельности школьников.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в нем четко прослеживается преобладание одного из видов музыкальной деятельности школьников (пение, слушание, игра на музыкальных инструментах и т.д.)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отрабатывает одну тему посредством всех видов музыкальной деятельности.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объединяет не только различные виды музыкальной деятельности учащихся, но и другие виды искусства и художественного творчества (живопись, поэзия, танец и т.д.)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ah-RU" sz="2400" b="1" dirty="0" smtClean="0">
                <a:latin typeface="Times New Roman" pitchFamily="18" charset="0"/>
                <a:cs typeface="Times New Roman" pitchFamily="18" charset="0"/>
              </a:rPr>
              <a:t>Тип урока определяется с соответствии с его целью. Оно может быть связана с организацией деятельности, изучением нового материала, его закреплением, повторением,контролем.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</p:nvPr>
        </p:nvGraphicFramePr>
        <p:xfrm>
          <a:off x="628650" y="1825625"/>
          <a:ext cx="7886700" cy="448056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971675"/>
                <a:gridCol w="1971675"/>
                <a:gridCol w="1971675"/>
                <a:gridCol w="1971675"/>
              </a:tblGrid>
              <a:tr h="370840">
                <a:tc>
                  <a:txBody>
                    <a:bodyPr/>
                    <a:lstStyle/>
                    <a:p>
                      <a:r>
                        <a:rPr lang="sah-RU" dirty="0" smtClean="0"/>
                        <a:t>Организ-й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ah-RU" dirty="0" smtClean="0"/>
                        <a:t>Изучение нового материала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ah-RU" dirty="0" smtClean="0"/>
                        <a:t>Закрепления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ah-RU" dirty="0" smtClean="0"/>
                        <a:t>Повторения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Н</a:t>
                      </a:r>
                      <a:r>
                        <a:rPr lang="sah-RU" dirty="0" smtClean="0"/>
                        <a:t>ачало нового уч.года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В</a:t>
                      </a:r>
                      <a:r>
                        <a:rPr lang="sah-RU" dirty="0" smtClean="0"/>
                        <a:t>ыявление</a:t>
                      </a:r>
                      <a:r>
                        <a:rPr lang="sah-RU" baseline="0" dirty="0" smtClean="0"/>
                        <a:t> и усвоение основных понятий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Л</a:t>
                      </a:r>
                      <a:r>
                        <a:rPr lang="sah-RU" dirty="0" smtClean="0"/>
                        <a:t>ичностное присвоение и осмысление понятий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С</a:t>
                      </a:r>
                      <a:r>
                        <a:rPr lang="sah-RU" dirty="0" smtClean="0"/>
                        <a:t>равнение</a:t>
                      </a:r>
                      <a:r>
                        <a:rPr lang="sah-RU" baseline="0" dirty="0" smtClean="0"/>
                        <a:t> полученных результатов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ah-RU" dirty="0" smtClean="0"/>
                        <a:t>Контрольный 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ah-RU" dirty="0" smtClean="0"/>
                        <a:t>Коррекции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ah-RU" dirty="0" smtClean="0"/>
                        <a:t>Введение</a:t>
                      </a:r>
                      <a:r>
                        <a:rPr lang="sah-RU" baseline="0" dirty="0" smtClean="0"/>
                        <a:t> в тему</a:t>
                      </a:r>
                    </a:p>
                    <a:p>
                      <a:endParaRPr lang="sah-RU" b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В</a:t>
                      </a:r>
                      <a:r>
                        <a:rPr lang="sah-RU" dirty="0" smtClean="0"/>
                        <a:t>нешняя оценка самоконтроля и самооанализа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С</a:t>
                      </a:r>
                      <a:r>
                        <a:rPr lang="sah-RU" dirty="0" smtClean="0"/>
                        <a:t>овершенствование</a:t>
                      </a:r>
                      <a:r>
                        <a:rPr lang="sah-RU" baseline="0" dirty="0" smtClean="0"/>
                        <a:t> и улучшение результатов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А</a:t>
                      </a:r>
                      <a:r>
                        <a:rPr lang="sah-RU" dirty="0" smtClean="0"/>
                        <a:t>ктивизация имеющего опыта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У</a:t>
                      </a:r>
                      <a:r>
                        <a:rPr lang="sah-RU" dirty="0" smtClean="0"/>
                        <a:t>глубление темы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О</a:t>
                      </a:r>
                      <a:r>
                        <a:rPr lang="sah-RU" dirty="0" smtClean="0"/>
                        <a:t>бобщенное представление закрепляется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Виды уроков –определяется на основе выделения ведущей формы организации деятельности учащихся на уроке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Урок –путешествие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маршрут для совместной работы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Урок-прогулка: имеет один образ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Урок-концерт: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Урок-экскурсия: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Урок-сказка: сюжетно-образная линия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 –прелюдия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Урок-размышления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Структура школьного урока музыки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5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Тема5</Template>
  <TotalTime>39</TotalTime>
  <Words>426</Words>
  <Application>Microsoft Office PowerPoint</Application>
  <PresentationFormat>Экран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Тема5</vt:lpstr>
      <vt:lpstr>Место урока «Музыка» в начальном общем образовании</vt:lpstr>
      <vt:lpstr>Место предмета «Музыка» в учебном плане</vt:lpstr>
      <vt:lpstr>Слайд 3</vt:lpstr>
      <vt:lpstr>Слайд 4</vt:lpstr>
      <vt:lpstr>Типология урока музыка</vt:lpstr>
      <vt:lpstr>Тип урока определяется с соответствии с его целью. Оно может быть связана с организацией деятельности, изучением нового материала, его закреплением, повторением,контролем.</vt:lpstr>
      <vt:lpstr>Виды уроков –определяется на основе выделения ведущей формы организации деятельности учащихся на уроке</vt:lpstr>
      <vt:lpstr>Структура школьного урока музыки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Место урока «Музыка» в начальном общем образовании</dc:title>
  <dc:creator>User</dc:creator>
  <cp:lastModifiedBy>User</cp:lastModifiedBy>
  <cp:revision>6</cp:revision>
  <dcterms:created xsi:type="dcterms:W3CDTF">2021-12-03T05:10:03Z</dcterms:created>
  <dcterms:modified xsi:type="dcterms:W3CDTF">2022-04-26T11:21:12Z</dcterms:modified>
</cp:coreProperties>
</file>