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83" r:id="rId12"/>
    <p:sldId id="287" r:id="rId13"/>
    <p:sldId id="282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4" r:id="rId29"/>
    <p:sldId id="285" r:id="rId30"/>
    <p:sldId id="286" r:id="rId31"/>
    <p:sldId id="280" r:id="rId32"/>
    <p:sldId id="281" r:id="rId3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 «Инвестор»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Изначальный курс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акция Круга – 5 рубля;</a:t>
            </a:r>
          </a:p>
          <a:p>
            <a:r>
              <a:rPr lang="ru-RU" dirty="0" smtClean="0"/>
              <a:t>1 акция Ромба – 4 рубля;</a:t>
            </a:r>
          </a:p>
          <a:p>
            <a:r>
              <a:rPr lang="ru-RU" dirty="0" smtClean="0"/>
              <a:t>1 акция Овала – 6 рубля;</a:t>
            </a:r>
          </a:p>
          <a:p>
            <a:r>
              <a:rPr lang="ru-RU" dirty="0" smtClean="0"/>
              <a:t>1 слиток золота – 10 рублей;</a:t>
            </a:r>
          </a:p>
          <a:p>
            <a:r>
              <a:rPr lang="ru-RU" dirty="0" smtClean="0"/>
              <a:t>1 гульден – 2 рубля;</a:t>
            </a:r>
          </a:p>
          <a:p>
            <a:r>
              <a:rPr lang="ru-RU" dirty="0" smtClean="0"/>
              <a:t>1 марка – 3 рубля.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ведут себя инвесторы?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А. Умеренная диверсификация</a:t>
            </a:r>
          </a:p>
          <a:p>
            <a:pPr>
              <a:buNone/>
            </a:pPr>
            <a:r>
              <a:rPr lang="ru-RU" dirty="0" smtClean="0"/>
              <a:t>Б. Быки или медведи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mulino58.ru/wp-content/uploads/d/3/3/d333e3a09d8bfe27e5e6041cddc6c457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429000"/>
            <a:ext cx="4800600" cy="2700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Помните, что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/>
              <a:t>окупать что-либо лучше по дешевым ценам,</a:t>
            </a:r>
          </a:p>
          <a:p>
            <a:r>
              <a:rPr lang="ru-RU" dirty="0" smtClean="0"/>
              <a:t>продавать что-либо лучше по дорогим ценам,</a:t>
            </a:r>
          </a:p>
          <a:p>
            <a:r>
              <a:rPr lang="ru-RU" dirty="0" smtClean="0"/>
              <a:t>р</a:t>
            </a:r>
            <a:r>
              <a:rPr lang="ru-RU" dirty="0" smtClean="0"/>
              <a:t>ост предложения ведет к снижению цен,</a:t>
            </a:r>
          </a:p>
          <a:p>
            <a:r>
              <a:rPr lang="ru-RU" dirty="0" smtClean="0"/>
              <a:t>рост спроса ведет к росту цен.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Начало игры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Газета </a:t>
            </a:r>
            <a:r>
              <a:rPr lang="en-US" dirty="0" smtClean="0"/>
              <a:t>The New York Times</a:t>
            </a:r>
            <a:r>
              <a:rPr lang="ru-RU" dirty="0" smtClean="0"/>
              <a:t> опубликовала прогноз, согласно которому компании Индии и США в ближайшее время снизят свое присутствие на рынке бытовой техники.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Китайской правительство опубликовало данные о распространении среди населения страны нового вида вируса.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Австрия вышла на третье место по уровню жизни в Европе.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 Согласно официальной информации ВВП Германии за последний год вырос на 2,5%, однако независимые СМИ говорят о росте лишь в 2%.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На российском рынке печатной продукции произошли кардинальные изменения: разорилось крупнейшее книжное издательство «Оповещение».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Книжное издательство «Овал» приобрело на аукционе бывшие активы «Оповещения».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1. Газета «Коммерсант» сообщает, что за последний год продажи печатной продукции в России снизились на 3%: популярность набирают электронные книги.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Специалист Московской биржи высказал предположение, что в ближайшее время Австрия может отказаться от гульденов и перейти на евро.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Аналитики предсказывают рост курса рубля.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Число заражений новым вирусом в Китае выросло на 12 %.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Американские производители бытовой техники официально заявили, что не планируют покидать соответствующий рынок.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Компании по производству бытовой техники Индии, напротив, объявили о снижении объемов производства.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 Председатель Центрального банка прокомментировал слухи о курсе рубля: «резкий рост стоимости рубля может ударить по экономике, поэтому мы будем его сдерживать»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Государство готово предложить вам приобрести облигацию государственного займа.</a:t>
            </a:r>
          </a:p>
          <a:p>
            <a:pPr>
              <a:buNone/>
            </a:pPr>
            <a:r>
              <a:rPr lang="ru-RU" dirty="0" smtClean="0"/>
              <a:t>50 рублей с доходностью в 50% до конца игры.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Неблагоприятная обстановка в Китае может грозить ему дефолтом, по мнению британского аналитика.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Акционерное общество «Овал» сообщило, что не намерено выплачивать в текущем году дивиденды, чтобы вложить сэкономленные средства в производство.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Правительство Германии не намерено осуществлять дополнительную эмиссию (выпуск) марок, сообщила канцлер Германии.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ru-RU" dirty="0" smtClean="0"/>
              <a:t>Каждая команда – группа инвесторов. Играете командами.</a:t>
            </a:r>
          </a:p>
          <a:p>
            <a:r>
              <a:rPr lang="ru-RU" dirty="0" smtClean="0"/>
              <a:t>Задача: инвестировать средства в экономику, продавая и покупая ценные бумаги, драгоценный металл, иностранную валюту.</a:t>
            </a:r>
          </a:p>
          <a:p>
            <a:r>
              <a:rPr lang="ru-RU" dirty="0" smtClean="0"/>
              <a:t>Цель: максимально выгодно вложить имеющиеся средства, накопить максимальное состояние.</a:t>
            </a:r>
          </a:p>
          <a:p>
            <a:r>
              <a:rPr lang="ru-RU" dirty="0" smtClean="0"/>
              <a:t>Условная продолжительность игры: 14 дней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 Неблагоприятная обстановка в Китае может грозить ему дефолтом.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Акционерное общество «Овал» сообщило, что не намерено выплачивать в текущем году дивиденды.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На рынке валют было обнаружено большое количество фальшивых гульденов.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 По мнению главы банка «ВТВ-25» меры, принимаемые Центробанком помогут сдержать рост курса рубля, но не остановят его.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Немецкое правительство планирует снизить количество денег в обороте.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Акционерное общество «Круг» сообщило, что не намерено выплачивать в текущем году дивиденды.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В связи со сложившейся ситуацией австрийское правительство сообщило о намерении провести денежную реформу.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 Германия понижает учетную ставку.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Акционерное общество «Ромб» оповестило акционеров о предстоящих выплатах дивидендов.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Газета </a:t>
            </a:r>
            <a:r>
              <a:rPr lang="en-US" dirty="0" smtClean="0"/>
              <a:t>Financial Times</a:t>
            </a:r>
            <a:r>
              <a:rPr lang="ru-RU" dirty="0" smtClean="0"/>
              <a:t> сообщила о снижении добычи золота в странах Африки.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 Интерес к приобретению российский облигаций государственного займа проявила Германия.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 Ситуация в Китае стабилизировалась. Объемы производства практически во всех отраслях начали расти, сообщило правительство Китая.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Акционерное общество «Ромб» приобрело ряд фабрик на территории Европы.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Газета «Аргументы и факты» считает, что в связи со снижением добычи золота в Африке, российские компании также снизят его добычу.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 Акционерное общество «Круг» объявило о дополнительном выпуске акций.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Руководство акционерного общества «Овал» пересмотрело решение по вопросу дивидендов: минимальные дивиденды все же будут выпущены.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Правительство Германии планирует закупить около миллиарда марок у частных лиц.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 Российское правительство объявило, что не будет бесконтрольно выпускать облигации государственного займа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 Правительство Австрии вновь подтвердило о переходе страны с гульденов на евро, однако обещало осуществить это не ранее, чем через пять лет.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Российское правительство заявило о готовности выделить субсидии российским издательствам.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Правительство Германии отказывается комментировать ситуацию на рынке марок.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На модном показе в Милане гран-при достался модному дизайнеру из Китая.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Объем добычи золота опустился до рекордно низкой отметки.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Канцлер Австрии подал в отставку: его лично подозревают в изготовлении фальшивых гульденов.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 По прогнозам «</a:t>
            </a:r>
            <a:r>
              <a:rPr lang="en-US" dirty="0" smtClean="0"/>
              <a:t>Forbes</a:t>
            </a:r>
            <a:r>
              <a:rPr lang="ru-RU" dirty="0" smtClean="0"/>
              <a:t>» Экономический рост России в текущем году составит около 1%.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Акционерное общество «Круг» объявило о предстоящем </a:t>
            </a:r>
            <a:r>
              <a:rPr lang="ru-RU" dirty="0" err="1" smtClean="0"/>
              <a:t>ребрендинге</a:t>
            </a:r>
            <a:r>
              <a:rPr lang="ru-RU" dirty="0" smtClean="0"/>
              <a:t> (смене имиджа).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Переход на евро в Австрии возможен в ближайшие сроки в связи со скандалом на рынке валюты.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 завершения игры 2 минуты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 завершена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Команды торгуют друг с другом.</a:t>
            </a:r>
          </a:p>
          <a:p>
            <a:r>
              <a:rPr lang="ru-RU" dirty="0" smtClean="0"/>
              <a:t>Свободное ценообразование.</a:t>
            </a:r>
          </a:p>
          <a:p>
            <a:r>
              <a:rPr lang="ru-RU" dirty="0" smtClean="0"/>
              <a:t>КАЖДАЯ СДЕЛКА ДОЛЖНА БЫТЬ ДОКУМЕНТАЛЬНО ОФОРМЛЕНА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ОСОБЕННО ВНИМАТЕЛЬНО СЧИТАТЬ ЦЕНУ ЗА ОДИН ТОВАР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ДОГОВОРЫ СДАЮТСЯ ВЕДУЩЕМУ СРАЗУ ПОСЛЕ СДЕЛКИ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3000" y="1981200"/>
          <a:ext cx="5410200" cy="262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</a:tblGrid>
              <a:tr h="1981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Договор.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Объект обмена: </a:t>
                      </a:r>
                      <a:r>
                        <a:rPr lang="ru-RU" sz="2500" b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марки</a:t>
                      </a:r>
                      <a:endParaRPr lang="ru-RU" sz="2500" b="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Количество: </a:t>
                      </a:r>
                      <a:r>
                        <a:rPr lang="ru-RU" sz="2500" b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</a:rPr>
                        <a:t>15 марок</a:t>
                      </a:r>
                      <a:endParaRPr lang="ru-RU" sz="2500" b="0" dirty="0">
                        <a:solidFill>
                          <a:srgbClr val="FF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Общая цена: </a:t>
                      </a:r>
                      <a:r>
                        <a:rPr lang="ru-RU" sz="2500" b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30 рублей</a:t>
                      </a:r>
                      <a:endParaRPr lang="ru-RU" sz="2500" b="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Цена за 1 товар: </a:t>
                      </a:r>
                      <a:r>
                        <a:rPr lang="ru-RU" sz="2500" b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</a:rPr>
                        <a:t>2 рубля</a:t>
                      </a:r>
                      <a:endParaRPr lang="ru-RU" sz="2500" b="0" dirty="0">
                        <a:solidFill>
                          <a:srgbClr val="FF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Время: </a:t>
                      </a:r>
                      <a:r>
                        <a:rPr lang="ru-RU" sz="2500" b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12.35</a:t>
                      </a:r>
                      <a:endParaRPr lang="ru-RU" sz="2500" b="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Выкупаются облигации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Номинальная цена - 50 рублей </a:t>
            </a:r>
          </a:p>
          <a:p>
            <a:pPr>
              <a:buNone/>
            </a:pPr>
            <a:r>
              <a:rPr lang="ru-RU" dirty="0" smtClean="0"/>
              <a:t>+ процент (50%) – 25 рублей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Определяем победители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Рубли</a:t>
            </a:r>
          </a:p>
          <a:p>
            <a:pPr marL="514350" indent="-514350">
              <a:buAutoNum type="arabicPeriod"/>
            </a:pPr>
            <a:r>
              <a:rPr lang="ru-RU" dirty="0" smtClean="0"/>
              <a:t>Гульдены</a:t>
            </a:r>
          </a:p>
          <a:p>
            <a:pPr marL="514350" indent="-514350">
              <a:buAutoNum type="arabicPeriod"/>
            </a:pPr>
            <a:r>
              <a:rPr lang="ru-RU" dirty="0" smtClean="0"/>
              <a:t>Марки</a:t>
            </a:r>
          </a:p>
          <a:p>
            <a:pPr marL="514350" indent="-514350">
              <a:buAutoNum type="arabicPeriod"/>
            </a:pPr>
            <a:r>
              <a:rPr lang="ru-RU" dirty="0" smtClean="0"/>
              <a:t>Слитки золота</a:t>
            </a:r>
          </a:p>
          <a:p>
            <a:pPr marL="514350" indent="-514350">
              <a:buAutoNum type="arabicPeriod"/>
            </a:pPr>
            <a:r>
              <a:rPr lang="ru-RU" dirty="0" smtClean="0"/>
              <a:t>Акции Ромба</a:t>
            </a:r>
          </a:p>
          <a:p>
            <a:pPr marL="514350" indent="-514350">
              <a:buAutoNum type="arabicPeriod"/>
            </a:pPr>
            <a:r>
              <a:rPr lang="ru-RU" dirty="0" smtClean="0"/>
              <a:t>Акции Овала</a:t>
            </a:r>
          </a:p>
          <a:p>
            <a:pPr marL="514350" indent="-514350">
              <a:buAutoNum type="arabicPeriod"/>
            </a:pPr>
            <a:r>
              <a:rPr lang="ru-RU" dirty="0" smtClean="0"/>
              <a:t>Акции Круга</a:t>
            </a:r>
          </a:p>
          <a:p>
            <a:pPr marL="514350" indent="-514350"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Рыночная цена записывалась на основании ваших договоров: цена формируется под влиянием только спроса и предложения.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Информационные </a:t>
            </a:r>
            <a:r>
              <a:rPr lang="ru-RU" dirty="0" err="1" smtClean="0"/>
              <a:t>вбросы</a:t>
            </a:r>
            <a:r>
              <a:rPr lang="ru-RU" dirty="0" smtClean="0"/>
              <a:t> влияют лишь на поведение инвесторов, а уже поведение инвесторов (покупки и продажи) – на цену.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Инвестор должен опираться не на новость: он должен прогнозировать, как поведут себя другие инвесторы в этих условиях.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Главные трудности инвестирования: частая непредсказуемость поведения других инвесторов + огромное количество непрофессиональных инвесторов + огромное количество информационных </a:t>
            </a:r>
            <a:r>
              <a:rPr lang="ru-RU" dirty="0" err="1" smtClean="0"/>
              <a:t>вбросов</a:t>
            </a:r>
            <a:r>
              <a:rPr lang="ru-RU" dirty="0" smtClean="0"/>
              <a:t> + РИСК.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Сознательные упрощения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Ограниченные возможности для инвестирования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ВСЕ СДЕЛКИ ОФОРМЛЯЮТСЯ ТОЛЬКО С ПОМОЩЬЮ РУБЛЕЙ </a:t>
            </a:r>
            <a:r>
              <a:rPr lang="ru-RU" dirty="0" smtClean="0"/>
              <a:t>(можно обменивать что-либо только на рубли: например, обмен гульденов на золото в игре запрещен)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 что можно инвестировать?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Слитки золота,</a:t>
            </a:r>
          </a:p>
          <a:p>
            <a:pPr>
              <a:buNone/>
            </a:pPr>
            <a:r>
              <a:rPr lang="ru-RU" dirty="0" smtClean="0"/>
              <a:t>Акции,</a:t>
            </a:r>
          </a:p>
          <a:p>
            <a:pPr>
              <a:buNone/>
            </a:pPr>
            <a:r>
              <a:rPr lang="ru-RU" dirty="0" smtClean="0"/>
              <a:t>Облигации государственного займа,</a:t>
            </a:r>
          </a:p>
          <a:p>
            <a:pPr>
              <a:buNone/>
            </a:pPr>
            <a:r>
              <a:rPr lang="ru-RU" dirty="0" smtClean="0"/>
              <a:t>Иностранная валюта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Акции – это долевая бумага, удостоверяющая право владения долей акционерного общества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Компания Круг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Американская компания, производящая бытовую технику.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Компания Ромб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Китайская компания, специализирующаяся на производстве одежды.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Компания Овал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Крупнейшее российское издательство.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Autofit/>
          </a:bodyPr>
          <a:lstStyle/>
          <a:p>
            <a:r>
              <a:rPr lang="ru-RU" sz="3000" dirty="0" smtClean="0"/>
              <a:t>Облигации – долговая бумага, удостоверяющая право кредитора на возвращение суммы денег с установленным процентом по истечении определенного срока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Бывают именные и на предъявителя. </a:t>
            </a:r>
            <a:r>
              <a:rPr lang="ru-RU" i="1" dirty="0" smtClean="0"/>
              <a:t>В игре только на предъявителя, т.е. их можно перепродавать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Могут выпускаться частными лицами, компаниями, муниципалитетами, государством. </a:t>
            </a:r>
            <a:r>
              <a:rPr lang="ru-RU" i="1" dirty="0" smtClean="0"/>
              <a:t>В игре выпускаются только государством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Будут предложены к покупке у государства в ходе игры. ТОЛЬКО ОДИН РАЗ.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Иностранная валюта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Гульдены</a:t>
            </a:r>
          </a:p>
          <a:p>
            <a:pPr>
              <a:buNone/>
            </a:pPr>
            <a:r>
              <a:rPr lang="ru-RU" dirty="0" smtClean="0"/>
              <a:t>Австрийская валюта</a:t>
            </a:r>
          </a:p>
          <a:p>
            <a:r>
              <a:rPr lang="ru-RU" b="1" dirty="0" smtClean="0"/>
              <a:t>Марки</a:t>
            </a:r>
          </a:p>
          <a:p>
            <a:pPr>
              <a:buNone/>
            </a:pPr>
            <a:r>
              <a:rPr lang="ru-RU" dirty="0" smtClean="0"/>
              <a:t>Немецкая валюта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382000" cy="52578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Команды Свободно торгуют друг с другом.</a:t>
            </a:r>
          </a:p>
          <a:p>
            <a:r>
              <a:rPr lang="ru-RU" dirty="0" smtClean="0"/>
              <a:t>На экране будет появляться важная информация для инвесторов от СМИ, органов власти, аналитиков.</a:t>
            </a:r>
          </a:p>
          <a:p>
            <a:r>
              <a:rPr lang="ru-RU" dirty="0" smtClean="0"/>
              <a:t>На доске  - информация о текущей рыночной стоимости акций, облигаций, золота, иностранной валюты.</a:t>
            </a:r>
          </a:p>
          <a:p>
            <a:r>
              <a:rPr lang="ru-RU" dirty="0" smtClean="0"/>
              <a:t>ВСЕ СДЕЛКИ ОФОРМЛЯЮТСЯ В ВИДЕ ДОГОВОРА. ДОГОВОРЫ СДАЮТСЯ СРАЗУ ПОСЛЕ СДЕЛКИ ВЕДУЩЕМУ!!!</a:t>
            </a:r>
          </a:p>
          <a:p>
            <a:r>
              <a:rPr lang="ru-RU" dirty="0" smtClean="0"/>
              <a:t>ТОРГОВЛЯ ТОЛЬКО В РУБЛЯХ!!!</a:t>
            </a:r>
          </a:p>
          <a:p>
            <a:r>
              <a:rPr lang="ru-RU" dirty="0" smtClean="0"/>
              <a:t>Пожалуйста, соблюдаем правила игры. Их несоблюдение делает игру бессмысленной.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1276</Words>
  <Application>Microsoft Office PowerPoint</Application>
  <PresentationFormat>Экран (4:3)</PresentationFormat>
  <Paragraphs>173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Office Theme</vt:lpstr>
      <vt:lpstr>Игра «Инвестор»</vt:lpstr>
      <vt:lpstr>Слайд 2</vt:lpstr>
      <vt:lpstr>Слайд 3</vt:lpstr>
      <vt:lpstr>Сознательные упрощения</vt:lpstr>
      <vt:lpstr>Во что можно инвестировать?</vt:lpstr>
      <vt:lpstr>Акции – это долевая бумага, удостоверяющая право владения долей акционерного общества</vt:lpstr>
      <vt:lpstr>Облигации – долговая бумага, удостоверяющая право кредитора на возвращение суммы денег с установленным процентом по истечении определенного срока</vt:lpstr>
      <vt:lpstr>Иностранная валюта</vt:lpstr>
      <vt:lpstr>Ход игры</vt:lpstr>
      <vt:lpstr>Изначальный курс</vt:lpstr>
      <vt:lpstr>Как ведут себя инвесторы?</vt:lpstr>
      <vt:lpstr>Помните, что</vt:lpstr>
      <vt:lpstr>Начало игры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До завершения игры 2 минуты</vt:lpstr>
      <vt:lpstr>Игра завершена</vt:lpstr>
      <vt:lpstr>Выкупаются облигации</vt:lpstr>
      <vt:lpstr>Определяем победители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«Инвестиции»</dc:title>
  <dc:creator>803442</dc:creator>
  <cp:lastModifiedBy>803442</cp:lastModifiedBy>
  <cp:revision>10</cp:revision>
  <dcterms:created xsi:type="dcterms:W3CDTF">2020-12-02T22:00:22Z</dcterms:created>
  <dcterms:modified xsi:type="dcterms:W3CDTF">2020-12-07T21:14:35Z</dcterms:modified>
</cp:coreProperties>
</file>