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73" r:id="rId3"/>
    <p:sldId id="274" r:id="rId4"/>
    <p:sldId id="275" r:id="rId5"/>
    <p:sldId id="276" r:id="rId6"/>
    <p:sldId id="278" r:id="rId7"/>
    <p:sldId id="263" r:id="rId8"/>
    <p:sldId id="262" r:id="rId9"/>
    <p:sldId id="264" r:id="rId10"/>
    <p:sldId id="279" r:id="rId11"/>
    <p:sldId id="260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63" d="100"/>
          <a:sy n="63" d="100"/>
        </p:scale>
        <p:origin x="1051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277408-C90B-43E1-A72B-43F093AE4B9E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6CCA62-3A0E-4E5C-8C47-DD3ABBB14C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74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CCA62-3A0E-4E5C-8C47-DD3ABBB14C1B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721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836399"/>
            <a:ext cx="7120880" cy="1600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212976"/>
            <a:ext cx="9144000" cy="3430734"/>
          </a:xfrm>
          <a:solidFill>
            <a:srgbClr val="FF0000"/>
          </a:solidFill>
        </p:spPr>
        <p:txBody>
          <a:bodyPr>
            <a:noAutofit/>
          </a:bodyPr>
          <a:lstStyle/>
          <a:p>
            <a:r>
              <a:rPr lang="ru-RU" sz="7200" dirty="0"/>
              <a:t>Правила поведения в общественных местах</a:t>
            </a:r>
          </a:p>
        </p:txBody>
      </p:sp>
      <p:pic>
        <p:nvPicPr>
          <p:cNvPr id="1026" name="Picture 2" descr="C:\Users\Наталья\Desktop\ШКОЛЬНИК\0-3048_babies-school-cliparts-school-boy-and-girl-clip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42852"/>
            <a:ext cx="3714776" cy="29749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FBC84F-EB59-4104-A9EE-3DD9E4B14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Загадка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F7273C-726E-4D13-A278-D64FF38C50D5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будет 3 рубля – рублями,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рубль-пятаками,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копейки по </a:t>
            </a:r>
            <a:r>
              <a:rPr lang="ru-RU" sz="4000">
                <a:latin typeface="Times New Roman" panose="02020603050405020304" pitchFamily="18" charset="0"/>
                <a:cs typeface="Times New Roman" panose="02020603050405020304" pitchFamily="18" charset="0"/>
              </a:rPr>
              <a:t>копейки,</a:t>
            </a:r>
          </a:p>
          <a:p>
            <a:pPr marL="0" indent="0" algn="ctr">
              <a:buNone/>
            </a:pPr>
            <a:r>
              <a:rPr lang="ru-RU" sz="4000">
                <a:latin typeface="Times New Roman" panose="02020603050405020304" pitchFamily="18" charset="0"/>
                <a:cs typeface="Times New Roman" panose="02020603050405020304" pitchFamily="18" charset="0"/>
              </a:rPr>
              <a:t> рубль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пятак?</a:t>
            </a:r>
          </a:p>
        </p:txBody>
      </p:sp>
    </p:spTree>
    <p:extLst>
      <p:ext uri="{BB962C8B-B14F-4D97-AF65-F5344CB8AC3E}">
        <p14:creationId xmlns:p14="http://schemas.microsoft.com/office/powerpoint/2010/main" val="761361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assets.restoclub.ru/image/10%202012/%D0%B3%D0%B8%D1%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212976"/>
            <a:ext cx="4000500" cy="33051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/>
              <a:t>Правила поведения в театре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8219256" cy="5149552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lnSpcReduction="10000"/>
          </a:bodyPr>
          <a:lstStyle/>
          <a:p>
            <a:pPr marL="0" indent="360363">
              <a:buFont typeface="Wingdings" pitchFamily="2" charset="2"/>
              <a:buChar char="Ø"/>
            </a:pPr>
            <a:r>
              <a:rPr lang="ru-RU" dirty="0"/>
              <a:t> В театр нужно придти вовремя, желательно заранее. </a:t>
            </a:r>
          </a:p>
          <a:p>
            <a:pPr marL="0" indent="360363">
              <a:buFont typeface="Wingdings" pitchFamily="2" charset="2"/>
              <a:buChar char="Ø"/>
            </a:pPr>
            <a:r>
              <a:rPr lang="ru-RU" dirty="0"/>
              <a:t> У зеркала в гардеробе можно только поправить причёску. Причёсываться, подкрашиваться и завязывать галстук можно лишь в туалете.</a:t>
            </a:r>
          </a:p>
          <a:p>
            <a:pPr marL="0" indent="360363">
              <a:buFont typeface="Wingdings" pitchFamily="2" charset="2"/>
              <a:buChar char="Ø"/>
            </a:pPr>
            <a:r>
              <a:rPr lang="ru-RU" dirty="0"/>
              <a:t> Нельзя входить в зал после 3 звонка.</a:t>
            </a:r>
          </a:p>
          <a:p>
            <a:pPr marL="0" indent="360363">
              <a:buFont typeface="Wingdings" pitchFamily="2" charset="2"/>
              <a:buChar char="Ø"/>
            </a:pPr>
            <a:r>
              <a:rPr lang="ru-RU" dirty="0"/>
              <a:t> Нельзя есть во время спектакля.</a:t>
            </a:r>
          </a:p>
          <a:p>
            <a:pPr marL="0" indent="360363">
              <a:buFont typeface="Wingdings" pitchFamily="2" charset="2"/>
              <a:buChar char="Ø"/>
            </a:pPr>
            <a:r>
              <a:rPr lang="ru-RU" dirty="0"/>
              <a:t> Во время спектакля не разговаривай — впечатлениями можно поделиться во время антракта.</a:t>
            </a:r>
          </a:p>
          <a:p>
            <a:pPr marL="0" indent="360363">
              <a:buFont typeface="Wingdings" pitchFamily="2" charset="2"/>
              <a:buChar char="Ø"/>
            </a:pPr>
            <a:r>
              <a:rPr lang="ru-RU" dirty="0"/>
              <a:t> Проходить к своему месту нужно лицом к сидящему.</a:t>
            </a:r>
          </a:p>
        </p:txBody>
      </p:sp>
    </p:spTree>
    <p:extLst>
      <p:ext uri="{BB962C8B-B14F-4D97-AF65-F5344CB8AC3E}">
        <p14:creationId xmlns:p14="http://schemas.microsoft.com/office/powerpoint/2010/main" val="2258938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980728"/>
            <a:ext cx="8424936" cy="52550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/>
              <a:t>Естественное вхождение ребенка в общество во многом зависит от его поведения и культурных навыков: воспитанному человеку намного легче влиться в коллектив, наладить отношения с окружающими, завоевать уважение и признание взрослых и сверстников. Поэтому обучение правилам поведения ребенка в обществе – одна из ключевых задач воспитания детей.</a:t>
            </a:r>
          </a:p>
        </p:txBody>
      </p:sp>
    </p:spTree>
    <p:extLst>
      <p:ext uri="{BB962C8B-B14F-4D97-AF65-F5344CB8AC3E}">
        <p14:creationId xmlns:p14="http://schemas.microsoft.com/office/powerpoint/2010/main" val="2858701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0956A9-757A-4044-82D9-418428977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ЭТИКЕТ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052555-02D9-8A4B-9A67-CC1ADBDD6BA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Данный термин имеет французские корни (</a:t>
            </a:r>
            <a:r>
              <a:rPr lang="en" dirty="0" err="1"/>
              <a:t>étiquette</a:t>
            </a:r>
            <a:r>
              <a:rPr lang="en" dirty="0"/>
              <a:t> — </a:t>
            </a:r>
            <a:r>
              <a:rPr lang="ru-RU" dirty="0"/>
              <a:t>этикетка, надпись) и в разных формулировках означает следующее:</a:t>
            </a:r>
          </a:p>
          <a:p>
            <a:r>
              <a:rPr lang="ru-RU" dirty="0"/>
              <a:t>свод норм и правил поведения человека в обществе;</a:t>
            </a:r>
          </a:p>
          <a:p>
            <a:r>
              <a:rPr lang="ru-RU" dirty="0"/>
              <a:t>нормы тактичности и вежливости;</a:t>
            </a:r>
          </a:p>
          <a:p>
            <a:r>
              <a:rPr lang="ru-RU" dirty="0"/>
              <a:t>форму поведения, регламентирующую отношения между членами социума.</a:t>
            </a:r>
          </a:p>
          <a:p>
            <a:r>
              <a:rPr lang="ru-RU" dirty="0"/>
              <a:t>Термин пришел к нам из Франции. При дворе короля Франции Людовика </a:t>
            </a:r>
            <a:r>
              <a:rPr lang="en" dirty="0"/>
              <a:t>XIV </a:t>
            </a:r>
            <a:r>
              <a:rPr lang="ru-RU" dirty="0"/>
              <a:t>всем приглашенным гостям раздавали карточки (называемые этикетками), где были описаны правила поведения за столом и как нужно держаться с другими гостями.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109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FA66D9-0B20-3446-8E44-7CE924271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Общественное  место</a:t>
            </a:r>
          </a:p>
        </p:txBody>
      </p:sp>
      <p:pic>
        <p:nvPicPr>
          <p:cNvPr id="2050" name="Picture 2" descr="Что считается общественным местом по закону">
            <a:extLst>
              <a:ext uri="{FF2B5EF4-FFF2-40B4-BE49-F238E27FC236}">
                <a16:creationId xmlns:a16="http://schemas.microsoft.com/office/drawing/2014/main" id="{7E904C33-3950-2E4C-8D00-214DC80B2D0E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8352928" cy="280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19825CC3-5704-0D47-9D95-BDDA3B24BA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51" y="4509121"/>
            <a:ext cx="2520280" cy="2074242"/>
          </a:xfrm>
          <a:prstGeom prst="rect">
            <a:avLst/>
          </a:prstGeom>
        </p:spPr>
      </p:pic>
      <p:pic>
        <p:nvPicPr>
          <p:cNvPr id="6" name="Объект 9">
            <a:extLst>
              <a:ext uri="{FF2B5EF4-FFF2-40B4-BE49-F238E27FC236}">
                <a16:creationId xmlns:a16="http://schemas.microsoft.com/office/drawing/2014/main" id="{1115D784-DB10-0947-88B1-464D041899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3" y="4390431"/>
            <a:ext cx="2631251" cy="231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018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5AA14E-ABE4-BC4F-9A23-93A0B5171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73162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определенные правила, которых должны  и следует придерживаться: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9944901E-4F41-174B-834E-9EEB381E981E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ru-RU" dirty="0"/>
              <a:t>Не рекомендуется громко кричать в общественном месте.</a:t>
            </a:r>
          </a:p>
          <a:p>
            <a:pPr fontAlgn="base"/>
            <a:r>
              <a:rPr lang="ru-RU" dirty="0"/>
              <a:t>Нельзя выбрасывать мусор не в урны, плевать, ломать деревья и кусты.</a:t>
            </a:r>
          </a:p>
          <a:p>
            <a:pPr fontAlgn="base"/>
            <a:r>
              <a:rPr lang="ru-RU" dirty="0"/>
              <a:t>Необходимо соблюдать правила дорожного движения, переходить дорогу в положенных метах.</a:t>
            </a:r>
          </a:p>
          <a:p>
            <a:pPr fontAlgn="base"/>
            <a:r>
              <a:rPr lang="ru-RU" dirty="0"/>
              <a:t>Нельзя делать плохие поступки, следует предостеречь от них своих сверстников.</a:t>
            </a:r>
          </a:p>
          <a:p>
            <a:pPr fontAlgn="base"/>
            <a:r>
              <a:rPr lang="ru-RU" dirty="0"/>
              <a:t>Дети не должны издеваться и дразнить других людей, а также оскорблять, портить имущество или одежду сверстников.</a:t>
            </a:r>
          </a:p>
          <a:p>
            <a:pPr fontAlgn="base"/>
            <a:r>
              <a:rPr lang="ru-RU" dirty="0"/>
              <a:t>Нельзя обижать маленьких.</a:t>
            </a:r>
          </a:p>
          <a:p>
            <a:pPr marL="0" indent="0" fontAlgn="base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2766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07B905-F1A0-EC4E-BE31-8E0DBBD1F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Общественный транспорт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78B0E1A8-2499-ED42-BEEE-91C3A0E8345B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615" y="1447800"/>
            <a:ext cx="7563970" cy="4572000"/>
          </a:xfrm>
        </p:spPr>
      </p:pic>
    </p:spTree>
    <p:extLst>
      <p:ext uri="{BB962C8B-B14F-4D97-AF65-F5344CB8AC3E}">
        <p14:creationId xmlns:p14="http://schemas.microsoft.com/office/powerpoint/2010/main" val="1260456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/>
              <a:t>Правила поведения в общественном транспорте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8712968" cy="4968552"/>
          </a:xfrm>
        </p:spPr>
        <p:txBody>
          <a:bodyPr>
            <a:normAutofit/>
          </a:bodyPr>
          <a:lstStyle/>
          <a:p>
            <a:pPr>
              <a:buNone/>
            </a:pP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mdou27.caduk.ru/images/clip_image30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8545193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57472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476672"/>
            <a:ext cx="7488832" cy="144016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 входе в транспорт необходимо пропускать женщин с детьми или пожилых людей;</a:t>
            </a:r>
            <a:endParaRPr lang="ru-RU" dirty="0"/>
          </a:p>
        </p:txBody>
      </p:sp>
      <p:pic>
        <p:nvPicPr>
          <p:cNvPr id="34818" name="Picture 2" descr="http://pustunchik.ua/uploads/school/cache/2d7577bc19fa5b39a720f6947c03d7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276872"/>
            <a:ext cx="5992506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620688"/>
            <a:ext cx="8568952" cy="158417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>
              <a:buFont typeface="Wingdings" pitchFamily="2" charset="2"/>
              <a:buChar char="Ø"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Не нужно стоять у входа и загораживать проход пассажирам, готовящимся к выходу.</a:t>
            </a:r>
          </a:p>
          <a:p>
            <a:pPr>
              <a:buFont typeface="Wingdings" pitchFamily="2" charset="2"/>
              <a:buChar char="Ø"/>
            </a:pP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Необходимо всегда уступать место инвалидам, пожилым людям, женщинам с детьми и беременным.</a:t>
            </a:r>
          </a:p>
          <a:p>
            <a:pPr>
              <a:buNone/>
            </a:pP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0722" name="Picture 2" descr="http://sosh28.0222.by/upload/serkova/transport/Transp_003.jpg"/>
          <p:cNvPicPr>
            <a:picLocks noChangeAspect="1" noChangeArrowheads="1"/>
          </p:cNvPicPr>
          <p:nvPr/>
        </p:nvPicPr>
        <p:blipFill>
          <a:blip r:embed="rId2" cstate="print"/>
          <a:srcRect l="4297" t="6261" r="9755"/>
          <a:stretch>
            <a:fillRect/>
          </a:stretch>
        </p:blipFill>
        <p:spPr bwMode="auto">
          <a:xfrm>
            <a:off x="467544" y="2492896"/>
            <a:ext cx="4320480" cy="3448448"/>
          </a:xfrm>
          <a:prstGeom prst="rect">
            <a:avLst/>
          </a:prstGeom>
          <a:noFill/>
        </p:spPr>
      </p:pic>
      <p:pic>
        <p:nvPicPr>
          <p:cNvPr id="30724" name="Picture 4" descr="http://copypast.ru/foto9/0007/prikolnullnaa_fotopodborka_75.jpg"/>
          <p:cNvPicPr>
            <a:picLocks noChangeAspect="1" noChangeArrowheads="1"/>
          </p:cNvPicPr>
          <p:nvPr/>
        </p:nvPicPr>
        <p:blipFill>
          <a:blip r:embed="rId3" cstate="print"/>
          <a:srcRect b="4702"/>
          <a:stretch>
            <a:fillRect/>
          </a:stretch>
        </p:blipFill>
        <p:spPr bwMode="auto">
          <a:xfrm>
            <a:off x="5220072" y="2348880"/>
            <a:ext cx="3592419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404664"/>
            <a:ext cx="8424936" cy="201622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Двигаясь в толпе пассажиров, нельзя помогать себе локтями, лучше попросить голосом, а не толкаться; 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Нельзя пить или есть в общественном транспорте, так как можно случайно испачкать одежду соседнего пассажира или сиденье вагона.</a:t>
            </a:r>
          </a:p>
        </p:txBody>
      </p:sp>
      <p:pic>
        <p:nvPicPr>
          <p:cNvPr id="35842" name="Picture 2" descr="http://lib2.podelise.ru/tw_files2/urls_67/81/d-80991/7z-docs/1_html_m74913453.jpg"/>
          <p:cNvPicPr>
            <a:picLocks noChangeAspect="1" noChangeArrowheads="1"/>
          </p:cNvPicPr>
          <p:nvPr/>
        </p:nvPicPr>
        <p:blipFill>
          <a:blip r:embed="rId2" cstate="print"/>
          <a:srcRect t="4657"/>
          <a:stretch>
            <a:fillRect/>
          </a:stretch>
        </p:blipFill>
        <p:spPr bwMode="auto">
          <a:xfrm>
            <a:off x="1691680" y="2564904"/>
            <a:ext cx="5844263" cy="3990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173</TotalTime>
  <Words>403</Words>
  <Application>Microsoft Office PowerPoint</Application>
  <PresentationFormat>Экран (4:3)</PresentationFormat>
  <Paragraphs>39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Calibri</vt:lpstr>
      <vt:lpstr>Cambria</vt:lpstr>
      <vt:lpstr>Franklin Gothic Book</vt:lpstr>
      <vt:lpstr>Perpetua</vt:lpstr>
      <vt:lpstr>Times New Roman</vt:lpstr>
      <vt:lpstr>Wingdings</vt:lpstr>
      <vt:lpstr>Wingdings 2</vt:lpstr>
      <vt:lpstr>Справедливость</vt:lpstr>
      <vt:lpstr>Правила поведения в общественных местах</vt:lpstr>
      <vt:lpstr>ЭТИКЕТ</vt:lpstr>
      <vt:lpstr>Общественное  место</vt:lpstr>
      <vt:lpstr>Существуют определенные правила, которых должны  и следует придерживаться: </vt:lpstr>
      <vt:lpstr>Общественный транспорт</vt:lpstr>
      <vt:lpstr>Правила поведения в общественном транспорте</vt:lpstr>
      <vt:lpstr>Презентация PowerPoint</vt:lpstr>
      <vt:lpstr>Презентация PowerPoint</vt:lpstr>
      <vt:lpstr>Презентация PowerPoint</vt:lpstr>
      <vt:lpstr>Загадка</vt:lpstr>
      <vt:lpstr>Правила поведения в театре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в общественных местах</dc:title>
  <dc:creator>Анастасия</dc:creator>
  <cp:lastModifiedBy>Пользователь</cp:lastModifiedBy>
  <cp:revision>24</cp:revision>
  <dcterms:created xsi:type="dcterms:W3CDTF">2015-05-14T17:43:13Z</dcterms:created>
  <dcterms:modified xsi:type="dcterms:W3CDTF">2022-04-05T12:28:36Z</dcterms:modified>
</cp:coreProperties>
</file>