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  <p:sldId id="280" r:id="rId26"/>
    <p:sldId id="281" r:id="rId27"/>
    <p:sldId id="284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3000"/>
            <a:lum/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harpenSoften amount="11000"/>
                    </a14:imgEffect>
                    <a14:imgEffect>
                      <a14:saturation sat="3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ReytsmanEG\Рабочий стол\картинки для  программ\isr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8982075" cy="548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1904999"/>
            <a:ext cx="6172200" cy="190500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Деловая игра-практикум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«Парламентские выборы»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5800" y="228600"/>
            <a:ext cx="7772400" cy="10668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/>
              <a:t>Государственное  бюджетное  общеобразовательное  учреждение средняя  общеобразовательная школа №338 </a:t>
            </a:r>
            <a:br>
              <a:rPr lang="ru-RU" sz="1400" dirty="0"/>
            </a:br>
            <a:r>
              <a:rPr lang="ru-RU" sz="1400" dirty="0"/>
              <a:t>Невского  района Санкт-Петербурга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0" dirty="0" smtClean="0"/>
              <a:t> </a:t>
            </a:r>
          </a:p>
          <a:p>
            <a:pPr>
              <a:buNone/>
            </a:pPr>
            <a:endParaRPr lang="ru-RU" sz="4000" b="0" dirty="0"/>
          </a:p>
          <a:p>
            <a:pPr>
              <a:buNone/>
            </a:pPr>
            <a:endParaRPr lang="ru-RU" sz="4000" b="0" dirty="0" smtClean="0"/>
          </a:p>
          <a:p>
            <a:pPr>
              <a:buNone/>
            </a:pPr>
            <a:endParaRPr lang="ru-RU" sz="4000" b="0" dirty="0" smtClean="0"/>
          </a:p>
          <a:p>
            <a:pPr>
              <a:buNone/>
            </a:pPr>
            <a:r>
              <a:rPr lang="ru-RU" sz="3600" dirty="0" smtClean="0"/>
              <a:t>  А. профессиональными союзами;</a:t>
            </a:r>
          </a:p>
          <a:p>
            <a:pPr>
              <a:buNone/>
            </a:pPr>
            <a:r>
              <a:rPr lang="ru-RU" sz="3600" dirty="0" smtClean="0"/>
              <a:t>  Б. политическими партиями.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000" y="304800"/>
            <a:ext cx="8305800" cy="289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b="1" dirty="0" smtClean="0"/>
              <a:t>3. </a:t>
            </a:r>
            <a:r>
              <a:rPr lang="ru-RU" sz="3600" b="1" dirty="0"/>
              <a:t>Специальные организации, которые выражают интересы отдельных слоев населения и стремятся получить власть </a:t>
            </a:r>
            <a:r>
              <a:rPr lang="ru-RU" sz="3600" b="1" dirty="0" smtClean="0"/>
              <a:t>называют: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733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0" dirty="0" smtClean="0"/>
          </a:p>
          <a:p>
            <a:pPr>
              <a:buNone/>
            </a:pPr>
            <a:r>
              <a:rPr lang="ru-RU" sz="4000" b="0" dirty="0" smtClean="0"/>
              <a:t>  </a:t>
            </a:r>
            <a:r>
              <a:rPr lang="ru-RU" sz="4000" dirty="0" smtClean="0"/>
              <a:t>А. программой партии;</a:t>
            </a:r>
          </a:p>
          <a:p>
            <a:pPr>
              <a:buNone/>
            </a:pPr>
            <a:r>
              <a:rPr lang="ru-RU" sz="4000" dirty="0" smtClean="0"/>
              <a:t>  Б. уставом партии.</a:t>
            </a:r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000" y="381000"/>
            <a:ext cx="8305800" cy="289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b="1" dirty="0" smtClean="0"/>
              <a:t>4. </a:t>
            </a:r>
            <a:r>
              <a:rPr lang="ru-RU" sz="4000" b="1" dirty="0"/>
              <a:t>Документ, в котором политические партии описывают то, что планируют изменит</a:t>
            </a:r>
            <a:r>
              <a:rPr lang="ru-RU" sz="4000" dirty="0"/>
              <a:t>ь</a:t>
            </a:r>
            <a:r>
              <a:rPr lang="ru-RU" sz="3600" dirty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657601"/>
            <a:ext cx="8229600" cy="220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А. церковь;</a:t>
            </a:r>
          </a:p>
          <a:p>
            <a:pPr>
              <a:buNone/>
            </a:pPr>
            <a:r>
              <a:rPr lang="ru-RU" sz="4000" dirty="0" smtClean="0"/>
              <a:t>   Б. СМИ.</a:t>
            </a:r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000" y="381000"/>
            <a:ext cx="8305800" cy="289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/>
              <a:t>5. Четвертой </a:t>
            </a:r>
            <a:r>
              <a:rPr lang="ru-RU" sz="4000" dirty="0"/>
              <a:t>ветвью власти принято называть: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3500" y="228600"/>
            <a:ext cx="5791200" cy="837882"/>
          </a:xfrm>
        </p:spPr>
        <p:txBody>
          <a:bodyPr/>
          <a:lstStyle/>
          <a:p>
            <a:pPr algn="ctr"/>
            <a:r>
              <a:rPr lang="ru-RU" sz="4500" dirty="0" err="1" smtClean="0">
                <a:ln>
                  <a:solidFill>
                    <a:schemeClr val="tx1"/>
                  </a:solidFill>
                </a:ln>
              </a:rPr>
              <a:t>Ш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</a:rPr>
              <a:t>коляндия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7200" y="1143000"/>
            <a:ext cx="6667500" cy="685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Парламентская республика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" y="2057400"/>
            <a:ext cx="6667500" cy="685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Впереди – выборы в Парламент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" y="2971800"/>
            <a:ext cx="6677025" cy="17716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 выборах участвуют три партии: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Сильная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Школяндия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»,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Школяндия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– сила»,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Мы –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Школяндия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»;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6725" y="4953000"/>
            <a:ext cx="6667500" cy="1524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Самая волнующая проблема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Школяндии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– дефицит государственного бюджета: ее нужно решать, осуществляя непопулярные меры</a:t>
            </a:r>
            <a:r>
              <a:rPr lang="ru-RU" sz="28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1218882"/>
          </a:xfrm>
        </p:spPr>
        <p:txBody>
          <a:bodyPr/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Описание ролей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Члены партий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2800" dirty="0" smtClean="0"/>
              <a:t> привести партию к победе на выборах.</a:t>
            </a:r>
          </a:p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Завоевать популярность у избирателей,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Выслушать избирателей;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sz="2800" dirty="0" smtClean="0"/>
              <a:t>Составить привлекательную для избирателей программу.</a:t>
            </a:r>
          </a:p>
          <a:p>
            <a:pPr algn="ctr">
              <a:buNone/>
            </a:pPr>
            <a:endParaRPr lang="ru-RU" sz="2400" i="1" dirty="0" smtClean="0"/>
          </a:p>
          <a:p>
            <a:pPr algn="ctr">
              <a:buNone/>
            </a:pPr>
            <a:r>
              <a:rPr lang="ru-RU" sz="2400" i="1" dirty="0" smtClean="0"/>
              <a:t>Помните, что члены партий – тоже избиратели.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/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Описание ролей 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Избиратели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sz="2800" dirty="0" smtClean="0"/>
              <a:t>выбрать партию, программа которой будет отвечать вашим интересам.</a:t>
            </a:r>
          </a:p>
          <a:p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Общаться с членами партий, вносить предложения,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Общаться со СМИ;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800" dirty="0" smtClean="0"/>
              <a:t>Активно взаимодействовать с другими избирателями.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219200"/>
          </a:xfrm>
        </p:spPr>
        <p:txBody>
          <a:bodyPr/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Описание ролей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</a:rPr>
            </a:br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Журналисты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2400" dirty="0" smtClean="0"/>
              <a:t> собрать информацию и представить ее согласно вашей роли (или прогноз, или негативная критика, или позитивная критика).</a:t>
            </a:r>
          </a:p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400" dirty="0" smtClean="0"/>
              <a:t>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dirty="0" smtClean="0"/>
              <a:t>Общаться с членами партий для отбора информации,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400" dirty="0" smtClean="0"/>
              <a:t>Общаться с избирателями для отбора информации.</a:t>
            </a:r>
          </a:p>
          <a:p>
            <a:pPr>
              <a:buNone/>
            </a:pPr>
            <a:endParaRPr lang="ru-RU" sz="2400" dirty="0"/>
          </a:p>
          <a:p>
            <a:pPr algn="ctr">
              <a:buNone/>
            </a:pPr>
            <a:r>
              <a:rPr lang="ru-RU" sz="2400" b="0" i="1" dirty="0" smtClean="0"/>
              <a:t>Помните, что журналисты – тоже будущие избиратели.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8378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Регламент игры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раунд </a:t>
            </a:r>
            <a:r>
              <a:rPr lang="ru-RU" sz="2400" dirty="0" smtClean="0"/>
              <a:t>– предвыборная кампания политических партий, работа СМИ, активность избирателей;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Перерыв</a:t>
            </a:r>
            <a:r>
              <a:rPr lang="ru-RU" sz="2400" dirty="0" smtClean="0"/>
              <a:t> – выступления членов партий и СМИ;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раунд </a:t>
            </a:r>
            <a:r>
              <a:rPr lang="ru-RU" sz="2400" dirty="0" smtClean="0"/>
              <a:t>– продолжение предвыборной кампании политических партий, работа СМИ, активность избирателей;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тишины;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Голосование;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9902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Первая сессия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первой сессии: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Политические партии презентуют свои программы с внесенными корректировками;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СМИ представляют собранный материал;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Избиратели делают предварительный выбор.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0"/>
            <a:ext cx="8305800" cy="6400800"/>
          </a:xfrm>
        </p:spPr>
        <p:txBody>
          <a:bodyPr>
            <a:noAutofit/>
          </a:bodyPr>
          <a:lstStyle/>
          <a:p>
            <a:pPr algn="ctr"/>
            <a:r>
              <a:rPr lang="ru-RU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br>
              <a:rPr lang="ru-RU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Сессия</a:t>
            </a:r>
            <a:endParaRPr lang="ru-RU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s.dreamstime.com/b/%D0%BF%D0%BE%D0%B4%D0%B0%D0%B2%D0%BB%D0%B5%D0%BD%D0%BD%D1%8B%D0%B9-%D1%87%D0%B5%D0%BB%D0%BE%D0%B2%D0%B5%D0%BA-3d-%D1%81%D0%B8%D0%B4%D1%8F-%D0%BD%D0%B0%D0%B4-%D0%B1%D0%B5%D0%BB%D0%B8%D0%B7%D0%BD%D0%BE%D0%B9-28738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3733800" cy="3733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838200"/>
            <a:ext cx="45849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+mj-lt"/>
              </a:rPr>
              <a:t>Это Иван...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Он грустит...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Он снова ругает власть...</a:t>
            </a:r>
            <a:endParaRPr lang="ru-RU" sz="2400" dirty="0">
              <a:latin typeface="+mj-lt"/>
            </a:endParaRPr>
          </a:p>
        </p:txBody>
      </p:sp>
      <p:pic>
        <p:nvPicPr>
          <p:cNvPr id="9" name="Picture 4" descr="https://cdn.pixabay.com/photo/2013/07/12/14/17/thinking-148170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0407" y="0"/>
            <a:ext cx="5583593" cy="430244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648200" y="624066"/>
            <a:ext cx="3733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Очередной глупый закон приняли...</a:t>
            </a:r>
          </a:p>
          <a:p>
            <a:pPr algn="ctr"/>
            <a:r>
              <a:rPr lang="ru-RU" b="1" i="1" dirty="0" smtClean="0"/>
              <a:t>Ни себе, ни людям...</a:t>
            </a:r>
          </a:p>
          <a:p>
            <a:pPr algn="ctr"/>
            <a:r>
              <a:rPr lang="ru-RU" b="1" i="1" dirty="0" smtClean="0"/>
              <a:t>Вот тебе и слуги народа...</a:t>
            </a:r>
          </a:p>
          <a:p>
            <a:pPr algn="ctr"/>
            <a:r>
              <a:rPr lang="ru-RU" b="1" i="1" dirty="0" smtClean="0"/>
              <a:t>О людях совсем не думают</a:t>
            </a:r>
            <a:r>
              <a:rPr lang="ru-RU" sz="2000" i="1" dirty="0" smtClean="0"/>
              <a:t>...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763000" cy="4267200"/>
          </a:xfrm>
        </p:spPr>
        <p:txBody>
          <a:bodyPr>
            <a:noAutofit/>
          </a:bodyPr>
          <a:lstStyle/>
          <a:p>
            <a:pPr algn="ctr"/>
            <a:r>
              <a:rPr lang="ru-RU" sz="1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br>
              <a:rPr lang="ru-RU" sz="1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сессия</a:t>
            </a:r>
            <a:endParaRPr lang="ru-RU" sz="1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7616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ТРЕТЬЯ сессия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третьей сессии: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Должны быть полностью готовы политические программы;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Будет проведено голосование.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0"/>
            <a:ext cx="8305800" cy="4876800"/>
          </a:xfrm>
        </p:spPr>
        <p:txBody>
          <a:bodyPr>
            <a:noAutofit/>
          </a:bodyPr>
          <a:lstStyle/>
          <a:p>
            <a:pPr algn="ctr"/>
            <a:r>
              <a:rPr lang="ru-RU" sz="1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сессия</a:t>
            </a:r>
            <a:endParaRPr lang="ru-RU" sz="1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876800"/>
          </a:xfrm>
        </p:spPr>
        <p:txBody>
          <a:bodyPr>
            <a:noAutofit/>
          </a:bodyPr>
          <a:lstStyle/>
          <a:p>
            <a:pPr algn="ctr"/>
            <a:r>
              <a:rPr lang="ru-RU" sz="9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</a:t>
            </a:r>
            <a:br>
              <a:rPr lang="ru-RU" sz="9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тишины</a:t>
            </a:r>
            <a:endParaRPr lang="ru-RU" sz="9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</a:rPr>
              <a:t>После голосования</a:t>
            </a: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86740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Партия-победитель должна будет  объяснить, что позволило ей одержать победу;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Избиратели должны  будут понять, отвечает ли победа той или иной партии их интересам;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Журналист, осуществлявший прогноз результатов выборов, должен будет объяснить причины удачного (или неудачного) прогноза;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Журналист, осуществлявший критику, должен будет объяснить, к чему может привести победа той или иной партии;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Журналист, осуществлявший негативную критику, должен будет дать прогноз по негативным общественным изменениям;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Журналист, осуществлявший позитивную критику, должен будет дать прогноз по позитивным общественным изменениям.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33400"/>
            <a:ext cx="8991600" cy="4876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Голосование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www.litprichal.ru/upload/926/35812226065c982df22921398ca516c9.jpg"/>
          <p:cNvPicPr>
            <a:picLocks noChangeAspect="1" noChangeArrowheads="1"/>
          </p:cNvPicPr>
          <p:nvPr/>
        </p:nvPicPr>
        <p:blipFill>
          <a:blip r:embed="rId2" cstate="print"/>
          <a:srcRect l="7742" t="10968" r="4516" b="11613"/>
          <a:stretch>
            <a:fillRect/>
          </a:stretch>
        </p:blipFill>
        <p:spPr bwMode="auto">
          <a:xfrm>
            <a:off x="1981200" y="1752600"/>
            <a:ext cx="51816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6699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 голосов и </a:t>
            </a:r>
            <a:br>
              <a:rPr lang="ru-RU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 в Парламенте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66699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Онлайн-опрос</a:t>
            </a:r>
            <a:endParaRPr lang="ru-RU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38400" y="28194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МЕСТО ДЛЯ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QR-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кода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33400"/>
            <a:ext cx="8991600" cy="48768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игру!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156ba1af88a05f6b1d06329cc396c47f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551" y="3733800"/>
            <a:ext cx="4572000" cy="29622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6172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j-lt"/>
              </a:rPr>
              <a:t>Это снова Иван</a:t>
            </a:r>
          </a:p>
          <a:p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Два месяца назад</a:t>
            </a:r>
          </a:p>
          <a:p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День выборов</a:t>
            </a:r>
            <a:endParaRPr lang="ru-RU" sz="2800" dirty="0">
              <a:latin typeface="+mj-lt"/>
            </a:endParaRPr>
          </a:p>
        </p:txBody>
      </p:sp>
      <p:pic>
        <p:nvPicPr>
          <p:cNvPr id="15364" name="Picture 4" descr="https://cdn.pixabay.com/photo/2013/07/12/14/17/thinking-148170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0"/>
            <a:ext cx="5334001" cy="44390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00600" y="6096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Я не интересуюсь политикой...</a:t>
            </a:r>
          </a:p>
          <a:p>
            <a:pPr algn="ctr"/>
            <a:r>
              <a:rPr lang="ru-RU" b="1" i="1" dirty="0" smtClean="0"/>
              <a:t>Не пойду на выборы...</a:t>
            </a:r>
          </a:p>
          <a:p>
            <a:pPr algn="ctr"/>
            <a:r>
              <a:rPr lang="ru-RU" b="1" i="1" dirty="0" smtClean="0"/>
              <a:t>От меня ничего не зависит...</a:t>
            </a:r>
          </a:p>
          <a:p>
            <a:pPr algn="ctr"/>
            <a:r>
              <a:rPr lang="ru-RU" b="1" i="1" dirty="0" smtClean="0"/>
              <a:t>Есть дела и поважнее...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ristor.ru/wp-content/uploads/2019/09/%D0%91%D0%B5%D0%BB%D1%8B%D0%B9-%D1%87%D0%B5%D0%BB%D0%BE%D0%B2%D0%B5%D1%87%D0%B5%D0%BA-%D0%B1%D0%B5%D0%B7-%D1%84%D0%BE%D0%BD%D0%B0011.jpg"/>
          <p:cNvPicPr>
            <a:picLocks noChangeAspect="1" noChangeArrowheads="1"/>
          </p:cNvPicPr>
          <p:nvPr/>
        </p:nvPicPr>
        <p:blipFill>
          <a:blip r:embed="rId2" cstate="print"/>
          <a:srcRect b="5778"/>
          <a:stretch>
            <a:fillRect/>
          </a:stretch>
        </p:blipFill>
        <p:spPr bwMode="auto">
          <a:xfrm>
            <a:off x="1905000" y="3048000"/>
            <a:ext cx="3032724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0571" y="838200"/>
            <a:ext cx="284885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+mj-lt"/>
              </a:rPr>
              <a:t>Это Матвей</a:t>
            </a:r>
          </a:p>
          <a:p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Он счастлив!</a:t>
            </a:r>
          </a:p>
          <a:p>
            <a:endParaRPr lang="ru-RU" sz="3000" dirty="0" smtClean="0"/>
          </a:p>
        </p:txBody>
      </p:sp>
      <p:pic>
        <p:nvPicPr>
          <p:cNvPr id="6" name="Picture 4" descr="https://cdn.pixabay.com/photo/2013/07/12/14/17/thinking-148170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0407" y="0"/>
            <a:ext cx="5583593" cy="430244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24400" y="674131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Мой Парламент </a:t>
            </a:r>
          </a:p>
          <a:p>
            <a:pPr algn="ctr"/>
            <a:r>
              <a:rPr lang="ru-RU" b="1" i="1" dirty="0" smtClean="0"/>
              <a:t>работает на меня!</a:t>
            </a:r>
          </a:p>
          <a:p>
            <a:pPr algn="ctr"/>
            <a:r>
              <a:rPr lang="ru-RU" b="1" i="1" dirty="0" smtClean="0"/>
              <a:t>Приняли отличный закон!</a:t>
            </a:r>
          </a:p>
          <a:p>
            <a:pPr algn="ctr"/>
            <a:r>
              <a:rPr lang="ru-RU" b="1" i="1" dirty="0" smtClean="0"/>
              <a:t>Мне был нужен именно </a:t>
            </a:r>
          </a:p>
          <a:p>
            <a:pPr algn="ctr"/>
            <a:r>
              <a:rPr lang="ru-RU" b="1" i="1" dirty="0" smtClean="0"/>
              <a:t>такой закон!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.mycdn.me/i?r=AzEPZsRbOZEKgBhR0XGMT1RkUkUm3lZba0LThiwgBg-gva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371850"/>
            <a:ext cx="4648200" cy="34861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533400"/>
            <a:ext cx="3895618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+mj-lt"/>
              </a:rPr>
              <a:t>Это снова Матвей</a:t>
            </a:r>
          </a:p>
          <a:p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Два месяца назад</a:t>
            </a:r>
          </a:p>
          <a:p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День выборов</a:t>
            </a:r>
          </a:p>
          <a:p>
            <a:endParaRPr lang="ru-RU" sz="3000" dirty="0" smtClean="0"/>
          </a:p>
        </p:txBody>
      </p:sp>
      <p:pic>
        <p:nvPicPr>
          <p:cNvPr id="6" name="Picture 4" descr="https://cdn.pixabay.com/photo/2013/07/12/14/17/thinking-148170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0407" y="0"/>
            <a:ext cx="5583593" cy="430244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23428" y="762000"/>
            <a:ext cx="3733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Я выберу тех, кому доверяю</a:t>
            </a:r>
            <a:endParaRPr lang="ru-RU" sz="1400" b="1" i="1" dirty="0" smtClean="0"/>
          </a:p>
          <a:p>
            <a:pPr algn="ctr"/>
            <a:r>
              <a:rPr lang="ru-RU" b="1" i="1" dirty="0" smtClean="0"/>
              <a:t>А они будут защищать мои интересы!</a:t>
            </a:r>
            <a:endParaRPr lang="ru-RU" sz="1400" b="1" i="1" dirty="0" smtClean="0"/>
          </a:p>
          <a:p>
            <a:pPr algn="ctr"/>
            <a:r>
              <a:rPr lang="ru-RU" b="1" i="1" dirty="0" smtClean="0"/>
              <a:t>Я голосую за свое будущее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thumbs.dreamstime.com/b/%D0%BF%D0%BE%D0%B4%D0%B0%D0%B2%D0%BB%D0%B5%D0%BD%D0%BD%D1%8B%D0%B9-%D1%87%D0%B5%D0%BB%D0%BE%D0%B2%D0%B5%D0%BA-3d-%D1%81%D0%B8%D0%B4%D1%8F-%D0%BD%D0%B0%D0%B4-%D0%B1%D0%B5%D0%BB%D0%B8%D0%B7%D0%BD%D0%BE%D0%B9-28738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3733800" cy="3733800"/>
          </a:xfrm>
          <a:prstGeom prst="rect">
            <a:avLst/>
          </a:prstGeom>
          <a:noFill/>
        </p:spPr>
      </p:pic>
      <p:pic>
        <p:nvPicPr>
          <p:cNvPr id="16" name="Picture 2" descr="https://pristor.ru/wp-content/uploads/2019/09/%D0%91%D0%B5%D0%BB%D1%8B%D0%B9-%D1%87%D0%B5%D0%BB%D0%BE%D0%B2%D0%B5%D1%87%D0%B5%D0%BA-%D0%B1%D0%B5%D0%B7-%D1%84%D0%BE%D0%BD%D0%B0011.jpg"/>
          <p:cNvPicPr>
            <a:picLocks noChangeAspect="1" noChangeArrowheads="1"/>
          </p:cNvPicPr>
          <p:nvPr/>
        </p:nvPicPr>
        <p:blipFill>
          <a:blip r:embed="rId3" cstate="print"/>
          <a:srcRect b="5778"/>
          <a:stretch>
            <a:fillRect/>
          </a:stretch>
        </p:blipFill>
        <p:spPr bwMode="auto">
          <a:xfrm>
            <a:off x="4586244" y="2590800"/>
            <a:ext cx="3032724" cy="3810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" y="189786"/>
            <a:ext cx="865813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+mj-lt"/>
              </a:rPr>
              <a:t>Если вы не интересуетесь политикой, </a:t>
            </a:r>
          </a:p>
          <a:p>
            <a:r>
              <a:rPr lang="ru-RU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latin typeface="+mj-lt"/>
              </a:rPr>
              <a:t>политика заинтересуется вами</a:t>
            </a:r>
          </a:p>
          <a:p>
            <a:endParaRPr lang="ru-RU" sz="3000" dirty="0" smtClean="0">
              <a:ln>
                <a:solidFill>
                  <a:schemeClr val="accent1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ru-RU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Аренд </a:t>
            </a:r>
            <a:r>
              <a:rPr lang="ru-RU" sz="3000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Лейпхарт</a:t>
            </a:r>
            <a:r>
              <a:rPr lang="ru-RU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</a:p>
          <a:p>
            <a:pPr algn="r"/>
            <a:r>
              <a:rPr lang="ru-RU" sz="3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американский политолог</a:t>
            </a:r>
            <a:endParaRPr lang="ru-RU" sz="3000" dirty="0">
              <a:ln>
                <a:solidFill>
                  <a:schemeClr val="accent1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458200" cy="32766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b="1" i="1" dirty="0" smtClean="0"/>
              <a:t> тест</a:t>
            </a:r>
            <a:endParaRPr lang="ru-RU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600" y="2667000"/>
            <a:ext cx="8001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Основные  термины </a:t>
            </a:r>
          </a:p>
          <a:p>
            <a:pPr algn="ctr"/>
            <a:r>
              <a:rPr lang="ru-RU" sz="4400" dirty="0" smtClean="0"/>
              <a:t>деловой  игры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0" dirty="0"/>
          </a:p>
          <a:p>
            <a:pPr>
              <a:lnSpc>
                <a:spcPct val="150000"/>
              </a:lnSpc>
              <a:buNone/>
            </a:pPr>
            <a:r>
              <a:rPr lang="ru-RU" sz="4000" dirty="0" smtClean="0"/>
              <a:t>    А. законодательная власть;</a:t>
            </a:r>
          </a:p>
          <a:p>
            <a:pPr>
              <a:lnSpc>
                <a:spcPct val="150000"/>
              </a:lnSpc>
              <a:buNone/>
            </a:pPr>
            <a:r>
              <a:rPr lang="ru-RU" sz="4000" dirty="0" smtClean="0"/>
              <a:t>    Б. исполнительная власть.</a:t>
            </a:r>
            <a:endParaRPr lang="ru-RU" sz="4000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09600" y="609600"/>
            <a:ext cx="8001000" cy="236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1</a:t>
            </a:r>
            <a:r>
              <a:rPr lang="ru-RU" sz="4000" dirty="0" smtClean="0"/>
              <a:t>. </a:t>
            </a:r>
            <a:r>
              <a:rPr lang="ru-RU" sz="4000" b="1" dirty="0" smtClean="0"/>
              <a:t>Парламент </a:t>
            </a:r>
            <a:r>
              <a:rPr lang="ru-RU" sz="4000" b="1" dirty="0"/>
              <a:t>– это орган власти.  К </a:t>
            </a:r>
            <a:r>
              <a:rPr lang="ru-RU" sz="4000" b="1" dirty="0" smtClean="0"/>
              <a:t>какой  ветви </a:t>
            </a:r>
            <a:r>
              <a:rPr lang="ru-RU" sz="4000" b="1" dirty="0"/>
              <a:t>власти он  относится</a:t>
            </a:r>
            <a:r>
              <a:rPr lang="ru-RU" sz="4000" b="1" dirty="0" smtClean="0"/>
              <a:t>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200399"/>
            <a:ext cx="8610600" cy="25908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sz="3600" dirty="0" smtClean="0"/>
              <a:t>А. назначается главой государства    </a:t>
            </a:r>
          </a:p>
          <a:p>
            <a:pPr>
              <a:buNone/>
            </a:pPr>
            <a:r>
              <a:rPr lang="ru-RU" sz="3600" dirty="0" smtClean="0"/>
              <a:t>   Б. избирается народом.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304800"/>
            <a:ext cx="8001000" cy="236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2. </a:t>
            </a:r>
            <a:r>
              <a:rPr lang="ru-RU" sz="4000" b="1" dirty="0" smtClean="0"/>
              <a:t>Парламент  формируется  следующим  образом: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7860</TotalTime>
  <Words>631</Words>
  <Application>Microsoft Office PowerPoint</Application>
  <PresentationFormat>Экран (4:3)</PresentationFormat>
  <Paragraphs>127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Главная</vt:lpstr>
      <vt:lpstr>Деловая игра-практикум  «Парламентские выборы»</vt:lpstr>
      <vt:lpstr>Слайд 2</vt:lpstr>
      <vt:lpstr>Слайд 3</vt:lpstr>
      <vt:lpstr>Слайд 4</vt:lpstr>
      <vt:lpstr>Слайд 5</vt:lpstr>
      <vt:lpstr>Слайд 6</vt:lpstr>
      <vt:lpstr>  тест</vt:lpstr>
      <vt:lpstr>Слайд 8</vt:lpstr>
      <vt:lpstr>Слайд 9</vt:lpstr>
      <vt:lpstr>Слайд 10</vt:lpstr>
      <vt:lpstr>Слайд 11</vt:lpstr>
      <vt:lpstr>Слайд 12</vt:lpstr>
      <vt:lpstr>Школяндия</vt:lpstr>
      <vt:lpstr>Описание ролей Члены партий</vt:lpstr>
      <vt:lpstr>Описание ролей  Избиратели</vt:lpstr>
      <vt:lpstr>Описание ролей Журналисты</vt:lpstr>
      <vt:lpstr>Регламент игры</vt:lpstr>
      <vt:lpstr>Первая сессия</vt:lpstr>
      <vt:lpstr>1  Сессия</vt:lpstr>
      <vt:lpstr>2  сессия</vt:lpstr>
      <vt:lpstr>ТРЕТЬЯ сессия</vt:lpstr>
      <vt:lpstr>3 сессия</vt:lpstr>
      <vt:lpstr>День тишины</vt:lpstr>
      <vt:lpstr>После голосования</vt:lpstr>
      <vt:lpstr>Голосование</vt:lpstr>
      <vt:lpstr>Распределение голосов и  мест в Парламенте</vt:lpstr>
      <vt:lpstr>Онлайн-опрос</vt:lpstr>
      <vt:lpstr>Спасибо за игру!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803442</dc:creator>
  <cp:lastModifiedBy>803442</cp:lastModifiedBy>
  <cp:revision>35</cp:revision>
  <dcterms:created xsi:type="dcterms:W3CDTF">2020-11-30T11:52:50Z</dcterms:created>
  <dcterms:modified xsi:type="dcterms:W3CDTF">2021-11-29T19:59:05Z</dcterms:modified>
</cp:coreProperties>
</file>