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7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72" r:id="rId14"/>
    <p:sldId id="273" r:id="rId15"/>
    <p:sldId id="267" r:id="rId16"/>
    <p:sldId id="275" r:id="rId17"/>
    <p:sldId id="276" r:id="rId18"/>
    <p:sldId id="268" r:id="rId19"/>
    <p:sldId id="277" r:id="rId20"/>
    <p:sldId id="278" r:id="rId21"/>
    <p:sldId id="269" r:id="rId22"/>
    <p:sldId id="270" r:id="rId23"/>
    <p:sldId id="271" r:id="rId24"/>
    <p:sldId id="274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2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79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4/26/2022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9.jpg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slide" Target="slide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&#1058;&#1077;&#1093;&#1085;&#1086;&#1083;&#1086;&#1075;&#1080;&#1095;&#1077;&#1089;&#1082;&#1072;&#1103;%20&#1082;&#1072;&#1088;&#1090;&#1072;.docx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8142" y="2240925"/>
            <a:ext cx="5732810" cy="1526616"/>
          </a:xfrm>
        </p:spPr>
        <p:txBody>
          <a:bodyPr>
            <a:normAutofit/>
          </a:bodyPr>
          <a:lstStyle/>
          <a:p>
            <a:r>
              <a:rPr lang="ru-RU" dirty="0"/>
              <a:t>Организм человека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6240" y="0"/>
            <a:ext cx="4846211" cy="6858000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6FD640A-FB31-4CFB-92FA-706E0CE6EE8E}"/>
              </a:ext>
            </a:extLst>
          </p:cNvPr>
          <p:cNvSpPr/>
          <p:nvPr/>
        </p:nvSpPr>
        <p:spPr>
          <a:xfrm>
            <a:off x="304112" y="5408301"/>
            <a:ext cx="442301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Автор</a:t>
            </a: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 </a:t>
            </a:r>
            <a:r>
              <a:rPr lang="ru-RU" sz="2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Рыжанова</a:t>
            </a: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Е.А.</a:t>
            </a:r>
          </a:p>
          <a:p>
            <a:pPr algn="ctr"/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учитель начальных классов</a:t>
            </a:r>
          </a:p>
          <a:p>
            <a:pPr algn="ctr"/>
            <a:r>
              <a:rPr lang="ru-RU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СПб</a:t>
            </a:r>
          </a:p>
        </p:txBody>
      </p:sp>
    </p:spTree>
    <p:extLst>
      <p:ext uri="{BB962C8B-B14F-4D97-AF65-F5344CB8AC3E}">
        <p14:creationId xmlns:p14="http://schemas.microsoft.com/office/powerpoint/2010/main" val="10897246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0466" y="55808"/>
            <a:ext cx="10353761" cy="832834"/>
          </a:xfrm>
        </p:spPr>
        <p:txBody>
          <a:bodyPr/>
          <a:lstStyle/>
          <a:p>
            <a:r>
              <a:rPr lang="ru-RU" dirty="0"/>
              <a:t>Дыхание и кровообращение.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88642"/>
            <a:ext cx="12192000" cy="596935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При входе воздух через носовую полость, трахею и бронхи поступает в лёгкие. </a:t>
            </a:r>
          </a:p>
          <a:p>
            <a:pPr marL="0" indent="0" algn="ctr">
              <a:buNone/>
            </a:pPr>
            <a:r>
              <a:rPr lang="ru-RU" dirty="0"/>
              <a:t>Эти органы составляют дыхательную систему организма.</a:t>
            </a:r>
          </a:p>
          <a:p>
            <a:pPr marL="0" indent="0" algn="ctr">
              <a:buNone/>
            </a:pPr>
            <a:r>
              <a:rPr lang="ru-RU" dirty="0"/>
              <a:t>Дыхательная система помогает давать организму кислород и убирать углекислый газ.</a:t>
            </a:r>
          </a:p>
          <a:p>
            <a:pPr marL="0" indent="0" algn="ctr">
              <a:buNone/>
            </a:pPr>
            <a:r>
              <a:rPr lang="ru-RU" dirty="0"/>
              <a:t>Трахея и бронхи – трубки.</a:t>
            </a:r>
          </a:p>
          <a:p>
            <a:pPr marL="0" indent="0" algn="ctr">
              <a:buNone/>
            </a:pPr>
            <a:r>
              <a:rPr lang="ru-RU" dirty="0"/>
              <a:t>Лёгкие состоят из маленьких пузырьков. В стенках пузырьков всегда двигается кровь. </a:t>
            </a:r>
          </a:p>
          <a:p>
            <a:pPr marL="514350" indent="-514350">
              <a:buAutoNum type="arabicPeriod"/>
            </a:pPr>
            <a:r>
              <a:rPr lang="ru-RU" dirty="0"/>
              <a:t>Свежий воздух заполняет пузырьки.</a:t>
            </a:r>
          </a:p>
          <a:p>
            <a:pPr marL="514350" indent="-514350">
              <a:buAutoNum type="arabicPeriod"/>
            </a:pPr>
            <a:r>
              <a:rPr lang="ru-RU" dirty="0"/>
              <a:t>Кровь берёт частицы кислорода.</a:t>
            </a:r>
          </a:p>
          <a:p>
            <a:pPr marL="514350" indent="-514350">
              <a:buAutoNum type="arabicPeriod"/>
            </a:pPr>
            <a:r>
              <a:rPr lang="ru-RU" dirty="0"/>
              <a:t>Отдаёт частицы углекислого газа.</a:t>
            </a:r>
          </a:p>
          <a:p>
            <a:pPr marL="514350" indent="-514350">
              <a:buAutoNum type="arabicPeriod"/>
            </a:pPr>
            <a:r>
              <a:rPr lang="ru-RU" dirty="0"/>
              <a:t>Кровь несёт кислород к каждому органу.</a:t>
            </a:r>
          </a:p>
          <a:p>
            <a:pPr marL="514350" indent="-514350">
              <a:buAutoNum type="arabicPeriod"/>
            </a:pPr>
            <a:r>
              <a:rPr lang="ru-RU" dirty="0"/>
              <a:t>Воздух, который остался, где мало кислорода и много углекислого газа мы выдыхаем.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1042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0466" y="55808"/>
            <a:ext cx="10353761" cy="832834"/>
          </a:xfrm>
        </p:spPr>
        <p:txBody>
          <a:bodyPr/>
          <a:lstStyle/>
          <a:p>
            <a:r>
              <a:rPr lang="ru-RU" dirty="0"/>
              <a:t>Дыхание и кровообращение.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88642"/>
            <a:ext cx="12192000" cy="5969358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/>
              <a:t>	Кровь движется по кровеносным сосудам, которые проникают во все органы.</a:t>
            </a:r>
          </a:p>
          <a:p>
            <a:pPr marL="0" indent="0">
              <a:buNone/>
            </a:pPr>
            <a:r>
              <a:rPr lang="ru-RU" sz="2800" dirty="0"/>
              <a:t>	Сердце двигает кровь. </a:t>
            </a:r>
          </a:p>
          <a:p>
            <a:pPr marL="514350" indent="-514350">
              <a:buAutoNum type="arabicPeriod"/>
            </a:pPr>
            <a:r>
              <a:rPr lang="ru-RU" sz="2800" dirty="0"/>
              <a:t>Сердце с силой выталкивает кровь в кровеносные сосуды.</a:t>
            </a:r>
          </a:p>
          <a:p>
            <a:pPr marL="514350" indent="-514350">
              <a:buAutoNum type="arabicPeriod"/>
            </a:pPr>
            <a:r>
              <a:rPr lang="ru-RU" sz="2800" dirty="0"/>
              <a:t>Обежав всё тело, кровь возвращается в сердце.</a:t>
            </a:r>
          </a:p>
          <a:p>
            <a:pPr marL="514350" indent="-514350">
              <a:buAutoNum type="arabicPeriod"/>
            </a:pPr>
            <a:r>
              <a:rPr lang="ru-RU" sz="2800" dirty="0"/>
              <a:t>Сердце посылает её в лёгкие.</a:t>
            </a:r>
          </a:p>
          <a:p>
            <a:pPr marL="514350" indent="-514350">
              <a:buAutoNum type="arabicPeriod"/>
            </a:pPr>
            <a:r>
              <a:rPr lang="ru-RU" sz="2800" dirty="0"/>
              <a:t>Потом снова выталкивает в кровеносные сосуды.</a:t>
            </a:r>
          </a:p>
          <a:p>
            <a:pPr marL="0" indent="0">
              <a:buNone/>
            </a:pPr>
            <a:r>
              <a:rPr lang="ru-RU" sz="2800" dirty="0"/>
              <a:t>Сердце и кровеносные сосуды – кровеносная система организма. Кровеносная система помогает крови двигаться.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6052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1221" y="171718"/>
            <a:ext cx="10353761" cy="1283595"/>
          </a:xfrm>
        </p:spPr>
        <p:txBody>
          <a:bodyPr>
            <a:noAutofit/>
          </a:bodyPr>
          <a:lstStyle/>
          <a:p>
            <a:r>
              <a:rPr lang="ru-RU" sz="4000" cap="none" dirty="0"/>
              <a:t>Какая наука изучает строение тела человека?</a:t>
            </a:r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3366402" y="3067093"/>
            <a:ext cx="2530629" cy="70788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sz="4000" dirty="0"/>
              <a:t>Ботаника </a:t>
            </a:r>
          </a:p>
        </p:txBody>
      </p:sp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6258101" y="4056845"/>
            <a:ext cx="4766561" cy="70788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sz="4000" dirty="0"/>
              <a:t>Анатомия человека</a:t>
            </a: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579550" y="4056845"/>
            <a:ext cx="5317481" cy="70788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sz="4000" dirty="0"/>
              <a:t>Физиология человека</a:t>
            </a:r>
          </a:p>
        </p:txBody>
      </p:sp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6258101" y="3067093"/>
            <a:ext cx="2085699" cy="70788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sz="4000" dirty="0"/>
              <a:t>Гигиена</a:t>
            </a:r>
          </a:p>
        </p:txBody>
      </p:sp>
    </p:spTree>
    <p:extLst>
      <p:ext uri="{BB962C8B-B14F-4D97-AF65-F5344CB8AC3E}">
        <p14:creationId xmlns:p14="http://schemas.microsoft.com/office/powerpoint/2010/main" val="31088556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6" y="300507"/>
            <a:ext cx="10353761" cy="910107"/>
          </a:xfrm>
        </p:spPr>
        <p:txBody>
          <a:bodyPr>
            <a:normAutofit/>
          </a:bodyPr>
          <a:lstStyle/>
          <a:p>
            <a:r>
              <a:rPr lang="ru-RU" sz="4000" cap="none" dirty="0"/>
              <a:t>Верно! Так держать!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2806" y="1334306"/>
            <a:ext cx="4100580" cy="4293548"/>
          </a:xfrm>
          <a:prstGeom prst="rect">
            <a:avLst/>
          </a:prstGeom>
        </p:spPr>
      </p:pic>
      <p:sp>
        <p:nvSpPr>
          <p:cNvPr id="5" name="Управляющая кнопка: настраиваемая 4">
            <a:hlinkClick r:id="rId3" action="ppaction://hlinksldjump" highlightClick="1"/>
          </p:cNvPr>
          <p:cNvSpPr/>
          <p:nvPr/>
        </p:nvSpPr>
        <p:spPr>
          <a:xfrm>
            <a:off x="7798526" y="5029200"/>
            <a:ext cx="1854925" cy="875211"/>
          </a:xfrm>
          <a:prstGeom prst="actionButtonBlank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260350" h="165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/>
              <a:t>Далее</a:t>
            </a:r>
          </a:p>
        </p:txBody>
      </p:sp>
    </p:spTree>
    <p:extLst>
      <p:ext uri="{BB962C8B-B14F-4D97-AF65-F5344CB8AC3E}">
        <p14:creationId xmlns:p14="http://schemas.microsoft.com/office/powerpoint/2010/main" val="3790735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2584" y="210356"/>
            <a:ext cx="10353761" cy="922986"/>
          </a:xfrm>
        </p:spPr>
        <p:txBody>
          <a:bodyPr>
            <a:normAutofit/>
          </a:bodyPr>
          <a:lstStyle/>
          <a:p>
            <a:r>
              <a:rPr lang="ru-RU" sz="4000" cap="none" dirty="0"/>
              <a:t>Неверно. Подумай ещё.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4918" y="1563307"/>
            <a:ext cx="2798261" cy="4051882"/>
          </a:xfrm>
          <a:prstGeom prst="rect">
            <a:avLst/>
          </a:prstGeom>
        </p:spPr>
      </p:pic>
      <p:sp>
        <p:nvSpPr>
          <p:cNvPr id="5" name="Управляющая кнопка: настраиваемая 4">
            <a:hlinkClick r:id="rId3" action="ppaction://hlinksldjump" highlightClick="1"/>
          </p:cNvPr>
          <p:cNvSpPr/>
          <p:nvPr/>
        </p:nvSpPr>
        <p:spPr>
          <a:xfrm>
            <a:off x="7798526" y="5029200"/>
            <a:ext cx="1854925" cy="875211"/>
          </a:xfrm>
          <a:prstGeom prst="actionButtonBlank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260350" h="165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/>
              <a:t>Назад</a:t>
            </a:r>
          </a:p>
        </p:txBody>
      </p:sp>
    </p:spTree>
    <p:extLst>
      <p:ext uri="{BB962C8B-B14F-4D97-AF65-F5344CB8AC3E}">
        <p14:creationId xmlns:p14="http://schemas.microsoft.com/office/powerpoint/2010/main" val="1381872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1221" y="171718"/>
            <a:ext cx="10353761" cy="1283595"/>
          </a:xfrm>
        </p:spPr>
        <p:txBody>
          <a:bodyPr>
            <a:noAutofit/>
          </a:bodyPr>
          <a:lstStyle/>
          <a:p>
            <a:r>
              <a:rPr lang="ru-RU" sz="4000" cap="none" dirty="0"/>
              <a:t>Какая наука изучает работу органов человека?</a:t>
            </a:r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3438660" y="2575775"/>
            <a:ext cx="2530629" cy="70788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sz="4000" dirty="0"/>
              <a:t>Ботаника </a:t>
            </a:r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6349285" y="2575775"/>
            <a:ext cx="4766561" cy="70788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sz="4000" dirty="0"/>
              <a:t>Анатомия человека</a:t>
            </a:r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579550" y="4056845"/>
            <a:ext cx="5317481" cy="70788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sz="4000" dirty="0"/>
              <a:t>Физиология человека</a:t>
            </a:r>
          </a:p>
        </p:txBody>
      </p:sp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6478074" y="4056845"/>
            <a:ext cx="2085699" cy="707886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sz="4000" dirty="0"/>
              <a:t>Гигиена</a:t>
            </a:r>
          </a:p>
        </p:txBody>
      </p:sp>
    </p:spTree>
    <p:extLst>
      <p:ext uri="{BB962C8B-B14F-4D97-AF65-F5344CB8AC3E}">
        <p14:creationId xmlns:p14="http://schemas.microsoft.com/office/powerpoint/2010/main" val="9517140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6" y="300507"/>
            <a:ext cx="10353761" cy="910107"/>
          </a:xfrm>
        </p:spPr>
        <p:txBody>
          <a:bodyPr/>
          <a:lstStyle/>
          <a:p>
            <a:r>
              <a:rPr lang="ru-RU" cap="none" dirty="0"/>
              <a:t>Верно! Так держать!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2806" y="1334306"/>
            <a:ext cx="4100580" cy="4293548"/>
          </a:xfrm>
          <a:prstGeom prst="rect">
            <a:avLst/>
          </a:prstGeom>
        </p:spPr>
      </p:pic>
      <p:sp>
        <p:nvSpPr>
          <p:cNvPr id="5" name="Управляющая кнопка: настраиваемая 4">
            <a:hlinkClick r:id="rId3" action="ppaction://hlinksldjump" highlightClick="1"/>
          </p:cNvPr>
          <p:cNvSpPr/>
          <p:nvPr/>
        </p:nvSpPr>
        <p:spPr>
          <a:xfrm>
            <a:off x="7798526" y="5029200"/>
            <a:ext cx="1854925" cy="875211"/>
          </a:xfrm>
          <a:prstGeom prst="actionButtonBlank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260350" h="165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/>
              <a:t>Далее</a:t>
            </a:r>
          </a:p>
        </p:txBody>
      </p:sp>
    </p:spTree>
    <p:extLst>
      <p:ext uri="{BB962C8B-B14F-4D97-AF65-F5344CB8AC3E}">
        <p14:creationId xmlns:p14="http://schemas.microsoft.com/office/powerpoint/2010/main" val="1575840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2584" y="210356"/>
            <a:ext cx="10353761" cy="922986"/>
          </a:xfrm>
        </p:spPr>
        <p:txBody>
          <a:bodyPr/>
          <a:lstStyle/>
          <a:p>
            <a:r>
              <a:rPr lang="ru-RU" cap="none" dirty="0"/>
              <a:t>Неверно. Подумай ещё.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4918" y="1563307"/>
            <a:ext cx="2798261" cy="4051882"/>
          </a:xfrm>
          <a:prstGeom prst="rect">
            <a:avLst/>
          </a:prstGeom>
        </p:spPr>
      </p:pic>
      <p:sp>
        <p:nvSpPr>
          <p:cNvPr id="5" name="Управляющая кнопка: настраиваемая 4">
            <a:hlinkClick r:id="rId3" action="ppaction://hlinksldjump" highlightClick="1"/>
          </p:cNvPr>
          <p:cNvSpPr/>
          <p:nvPr/>
        </p:nvSpPr>
        <p:spPr>
          <a:xfrm>
            <a:off x="7798526" y="5029200"/>
            <a:ext cx="1854925" cy="875211"/>
          </a:xfrm>
          <a:prstGeom prst="actionButtonBlank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260350" h="165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/>
              <a:t>Назад</a:t>
            </a:r>
          </a:p>
        </p:txBody>
      </p:sp>
    </p:spTree>
    <p:extLst>
      <p:ext uri="{BB962C8B-B14F-4D97-AF65-F5344CB8AC3E}">
        <p14:creationId xmlns:p14="http://schemas.microsoft.com/office/powerpoint/2010/main" val="3834699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1221" y="171718"/>
            <a:ext cx="10353761" cy="1283595"/>
          </a:xfrm>
        </p:spPr>
        <p:txBody>
          <a:bodyPr>
            <a:noAutofit/>
          </a:bodyPr>
          <a:lstStyle/>
          <a:p>
            <a:r>
              <a:rPr lang="ru-RU" sz="4000" cap="none" dirty="0"/>
              <a:t>Изображение какого органа лишнее?</a:t>
            </a:r>
          </a:p>
        </p:txBody>
      </p:sp>
      <p:pic>
        <p:nvPicPr>
          <p:cNvPr id="13" name="Рисунок 12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0140" y="1681317"/>
            <a:ext cx="3048000" cy="2371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8140" y="1681317"/>
            <a:ext cx="3554078" cy="23873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>
            <a:hlinkClick r:id="rId2" action="ppaction://hlinksldjump"/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60141" y="4093888"/>
            <a:ext cx="2738406" cy="20703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0140" y="4068714"/>
            <a:ext cx="3810000" cy="2095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226218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6" y="300507"/>
            <a:ext cx="10353761" cy="910107"/>
          </a:xfrm>
        </p:spPr>
        <p:txBody>
          <a:bodyPr/>
          <a:lstStyle/>
          <a:p>
            <a:r>
              <a:rPr lang="ru-RU" cap="none" dirty="0"/>
              <a:t>Верно! Так держать!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2806" y="1334306"/>
            <a:ext cx="4100580" cy="4293548"/>
          </a:xfrm>
          <a:prstGeom prst="rect">
            <a:avLst/>
          </a:prstGeom>
        </p:spPr>
      </p:pic>
      <p:sp>
        <p:nvSpPr>
          <p:cNvPr id="5" name="Управляющая кнопка: настраиваемая 4">
            <a:hlinkClick r:id="rId3" action="ppaction://hlinksldjump" highlightClick="1"/>
          </p:cNvPr>
          <p:cNvSpPr/>
          <p:nvPr/>
        </p:nvSpPr>
        <p:spPr>
          <a:xfrm>
            <a:off x="7798526" y="5029200"/>
            <a:ext cx="1854925" cy="875211"/>
          </a:xfrm>
          <a:prstGeom prst="actionButtonBlank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260350" h="165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/>
              <a:t>Далее</a:t>
            </a:r>
          </a:p>
        </p:txBody>
      </p:sp>
    </p:spTree>
    <p:extLst>
      <p:ext uri="{BB962C8B-B14F-4D97-AF65-F5344CB8AC3E}">
        <p14:creationId xmlns:p14="http://schemas.microsoft.com/office/powerpoint/2010/main" val="95603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2673" y="537356"/>
            <a:ext cx="9522853" cy="5823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8624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2584" y="210356"/>
            <a:ext cx="10353761" cy="922986"/>
          </a:xfrm>
        </p:spPr>
        <p:txBody>
          <a:bodyPr/>
          <a:lstStyle/>
          <a:p>
            <a:r>
              <a:rPr lang="ru-RU" cap="none" dirty="0"/>
              <a:t>Неверно. Подумай ещё.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4918" y="1563307"/>
            <a:ext cx="2798261" cy="4051882"/>
          </a:xfrm>
          <a:prstGeom prst="rect">
            <a:avLst/>
          </a:prstGeom>
        </p:spPr>
      </p:pic>
      <p:sp>
        <p:nvSpPr>
          <p:cNvPr id="5" name="Управляющая кнопка: настраиваемая 4">
            <a:hlinkClick r:id="rId3" action="ppaction://hlinksldjump" highlightClick="1"/>
          </p:cNvPr>
          <p:cNvSpPr/>
          <p:nvPr/>
        </p:nvSpPr>
        <p:spPr>
          <a:xfrm>
            <a:off x="7798526" y="5029200"/>
            <a:ext cx="1854925" cy="875211"/>
          </a:xfrm>
          <a:prstGeom prst="actionButtonBlank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260350" h="165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/>
              <a:t>Назад</a:t>
            </a:r>
          </a:p>
        </p:txBody>
      </p:sp>
    </p:spTree>
    <p:extLst>
      <p:ext uri="{BB962C8B-B14F-4D97-AF65-F5344CB8AC3E}">
        <p14:creationId xmlns:p14="http://schemas.microsoft.com/office/powerpoint/2010/main" val="1558442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1221" y="171718"/>
            <a:ext cx="10353761" cy="1077533"/>
          </a:xfrm>
        </p:spPr>
        <p:txBody>
          <a:bodyPr>
            <a:noAutofit/>
          </a:bodyPr>
          <a:lstStyle/>
          <a:p>
            <a:r>
              <a:rPr lang="ru-RU" sz="4000" cap="none" dirty="0"/>
              <a:t>Соотнести.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5997" y="1094704"/>
            <a:ext cx="2474655" cy="551455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503317" y="2072681"/>
            <a:ext cx="931665" cy="584775"/>
          </a:xfrm>
          <a:prstGeom prst="rect">
            <a:avLst/>
          </a:prstGeom>
          <a:solidFill>
            <a:srgbClr val="0070C0"/>
          </a:solidFill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ru-RU" sz="3200" dirty="0"/>
              <a:t>шея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152259" y="2899381"/>
            <a:ext cx="1282723" cy="584775"/>
          </a:xfrm>
          <a:prstGeom prst="rect">
            <a:avLst/>
          </a:prstGeom>
          <a:solidFill>
            <a:srgbClr val="0070C0"/>
          </a:solidFill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ru-RU" sz="3200" dirty="0"/>
              <a:t>спина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220803" y="1379282"/>
            <a:ext cx="1214179" cy="584775"/>
          </a:xfrm>
          <a:prstGeom prst="rect">
            <a:avLst/>
          </a:prstGeom>
          <a:solidFill>
            <a:srgbClr val="0070C0"/>
          </a:solidFill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ru-RU" sz="3200" dirty="0"/>
              <a:t>грудь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986765" y="6024481"/>
            <a:ext cx="1448217" cy="584775"/>
          </a:xfrm>
          <a:prstGeom prst="rect">
            <a:avLst/>
          </a:prstGeom>
          <a:solidFill>
            <a:srgbClr val="0070C0"/>
          </a:solidFill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ru-RU" sz="3200" dirty="0"/>
              <a:t>голова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077944" y="4432586"/>
            <a:ext cx="1357038" cy="584775"/>
          </a:xfrm>
          <a:prstGeom prst="rect">
            <a:avLst/>
          </a:prstGeom>
          <a:solidFill>
            <a:srgbClr val="0070C0"/>
          </a:solidFill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ru-RU" sz="3200" dirty="0"/>
              <a:t>живот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438567" y="5158143"/>
            <a:ext cx="3996415" cy="584775"/>
          </a:xfrm>
          <a:prstGeom prst="rect">
            <a:avLst/>
          </a:prstGeom>
          <a:solidFill>
            <a:srgbClr val="0070C0"/>
          </a:solidFill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ru-RU" sz="3200" dirty="0"/>
              <a:t>верхние конечности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456392" y="3693002"/>
            <a:ext cx="3978590" cy="584775"/>
          </a:xfrm>
          <a:prstGeom prst="rect">
            <a:avLst/>
          </a:prstGeom>
          <a:solidFill>
            <a:srgbClr val="0070C0"/>
          </a:solidFill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ru-RU" sz="3200" dirty="0"/>
              <a:t>нижние конечности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2134648" y="2095429"/>
            <a:ext cx="3483014" cy="1047016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2438258" y="2905383"/>
            <a:ext cx="2803443" cy="1372613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2512573" y="3828369"/>
            <a:ext cx="3272018" cy="315998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2438258" y="5279918"/>
            <a:ext cx="2417077" cy="788597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2614411" y="5200982"/>
            <a:ext cx="3928057" cy="1019904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>
            <a:off x="5784591" y="2055132"/>
            <a:ext cx="2006495" cy="1596010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H="1" flipV="1">
            <a:off x="6160552" y="1633047"/>
            <a:ext cx="1630535" cy="1286292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H="1" flipV="1">
            <a:off x="6883186" y="3475755"/>
            <a:ext cx="606254" cy="323950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18" idx="1"/>
          </p:cNvCxnSpPr>
          <p:nvPr/>
        </p:nvCxnSpPr>
        <p:spPr>
          <a:xfrm flipH="1" flipV="1">
            <a:off x="4933500" y="3774492"/>
            <a:ext cx="2522892" cy="210898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2016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0 L -0.18984 0.0358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92" y="178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2.59259E-6 L -0.77279 -0.070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646" y="-3542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2.22222E-6 L -0.74688 -0.0814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344" y="-407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1.48148E-6 L -0.59961 0.1245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987" y="622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1.11111E-6 L -0.73633 -0.1511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823" y="-7569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07407E-6 L 0.00078 -0.2136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" y="-10694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4.81481E-6 L -0.17227 -0.5335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20" y="-266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10" grpId="0" animBg="1"/>
      <p:bldP spid="11" grpId="0" animBg="1"/>
      <p:bldP spid="12" grpId="0" animBg="1"/>
      <p:bldP spid="17" grpId="0" animBg="1"/>
      <p:bldP spid="1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1221" y="171718"/>
            <a:ext cx="10353761" cy="1077533"/>
          </a:xfrm>
        </p:spPr>
        <p:txBody>
          <a:bodyPr>
            <a:noAutofit/>
          </a:bodyPr>
          <a:lstStyle/>
          <a:p>
            <a:r>
              <a:rPr lang="ru-RU" sz="4000" cap="none" dirty="0"/>
              <a:t>Соотнести.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163" y="2018205"/>
            <a:ext cx="3730751" cy="209751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4172" y="1431300"/>
            <a:ext cx="4311918" cy="267338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6716" r="9388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9914" y="1911093"/>
            <a:ext cx="3610406" cy="231173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15166" y="5183458"/>
            <a:ext cx="1620957" cy="646331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ru-RU" sz="3600" dirty="0"/>
              <a:t>лёгкие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588136" y="5176730"/>
            <a:ext cx="1159292" cy="646331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ru-RU" sz="3600" dirty="0"/>
              <a:t>мозг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499441" y="5183458"/>
            <a:ext cx="1954189" cy="646331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ru-RU" sz="3600" dirty="0"/>
              <a:t>желудок</a:t>
            </a:r>
          </a:p>
        </p:txBody>
      </p:sp>
    </p:spTree>
    <p:extLst>
      <p:ext uri="{BB962C8B-B14F-4D97-AF65-F5344CB8AC3E}">
        <p14:creationId xmlns:p14="http://schemas.microsoft.com/office/powerpoint/2010/main" val="3419773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2.22222E-6 L 0.55872 -0.1171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930" y="-585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1.85185E-6 L -0.28841 -0.116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27" y="-581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2.22222E-6 L -0.26172 -0.1171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86" y="-58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5" grpId="0" animBg="1"/>
      <p:bldP spid="1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152" y="171718"/>
            <a:ext cx="11985937" cy="1090412"/>
          </a:xfrm>
        </p:spPr>
        <p:txBody>
          <a:bodyPr>
            <a:noAutofit/>
          </a:bodyPr>
          <a:lstStyle/>
          <a:p>
            <a:r>
              <a:rPr lang="ru-RU" sz="3600" cap="none" dirty="0"/>
              <a:t>Какие органы относятся к пищеварительной системе? Какие – к дыхательной?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6634" y="3241988"/>
            <a:ext cx="2201579" cy="140966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0811" y="4700855"/>
            <a:ext cx="1718904" cy="113161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9189" y="1975307"/>
            <a:ext cx="2215166" cy="125833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46772" y="3251177"/>
            <a:ext cx="3193961" cy="128788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53802" y="2040934"/>
            <a:ext cx="2614411" cy="1068946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2434" y="3257801"/>
            <a:ext cx="1545465" cy="2665927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66948" y="4198164"/>
            <a:ext cx="2884869" cy="239032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61140" y="1434554"/>
            <a:ext cx="50072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B0F0"/>
                </a:solidFill>
              </a:rPr>
              <a:t>Пищеварительная система.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339189" y="1434554"/>
            <a:ext cx="40932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B0F0"/>
                </a:solidFill>
              </a:rPr>
              <a:t>Дыхательная система.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97201" y="2105695"/>
            <a:ext cx="1420325" cy="584775"/>
          </a:xfrm>
          <a:prstGeom prst="rect">
            <a:avLst/>
          </a:prstGeom>
          <a:solidFill>
            <a:srgbClr val="7030A0"/>
          </a:solidFill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ru-RU" sz="3200" dirty="0"/>
              <a:t>глотка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06853" y="6057404"/>
            <a:ext cx="1431161" cy="584775"/>
          </a:xfrm>
          <a:prstGeom prst="rect">
            <a:avLst/>
          </a:prstGeom>
          <a:solidFill>
            <a:srgbClr val="7030A0"/>
          </a:solidFill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ru-RU" sz="3200" dirty="0"/>
              <a:t>трахея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783259" y="4783764"/>
            <a:ext cx="1535998" cy="584775"/>
          </a:xfrm>
          <a:prstGeom prst="rect">
            <a:avLst/>
          </a:prstGeom>
          <a:solidFill>
            <a:srgbClr val="7030A0"/>
          </a:solidFill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ru-RU" sz="3200" dirty="0"/>
              <a:t>бронхи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021622" y="5923728"/>
            <a:ext cx="1757019" cy="584775"/>
          </a:xfrm>
          <a:prstGeom prst="rect">
            <a:avLst/>
          </a:prstGeom>
          <a:solidFill>
            <a:srgbClr val="7030A0"/>
          </a:solidFill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ru-RU" sz="3200" dirty="0"/>
              <a:t>желудок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013725" y="3577490"/>
            <a:ext cx="1489510" cy="584775"/>
          </a:xfrm>
          <a:prstGeom prst="rect">
            <a:avLst/>
          </a:prstGeom>
          <a:solidFill>
            <a:srgbClr val="7030A0"/>
          </a:solidFill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ru-RU" sz="3200" dirty="0"/>
              <a:t>печень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9819715" y="2565357"/>
            <a:ext cx="1460656" cy="584775"/>
          </a:xfrm>
          <a:prstGeom prst="rect">
            <a:avLst/>
          </a:prstGeom>
          <a:solidFill>
            <a:srgbClr val="7030A0"/>
          </a:solidFill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ru-RU" sz="3200" dirty="0"/>
              <a:t>лёгкие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0068709" y="4741153"/>
            <a:ext cx="2100255" cy="584775"/>
          </a:xfrm>
          <a:prstGeom prst="rect">
            <a:avLst/>
          </a:prstGeom>
          <a:solidFill>
            <a:srgbClr val="7030A0"/>
          </a:solidFill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ru-RU" sz="3200" dirty="0"/>
              <a:t>кишечник</a:t>
            </a:r>
          </a:p>
        </p:txBody>
      </p:sp>
    </p:spTree>
    <p:extLst>
      <p:ext uri="{BB962C8B-B14F-4D97-AF65-F5344CB8AC3E}">
        <p14:creationId xmlns:p14="http://schemas.microsoft.com/office/powerpoint/2010/main" val="1250594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2.96296E-6 L 0.41406 -0.0027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703" y="-13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2.96296E-6 L 0.75455 0.0187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721" y="92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-4.07407E-6 L -0.0888 0.0076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40" y="37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07407E-6 L 0.84141 -0.3439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070" y="-1719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78 -2.96296E-6 L 0.53528 0.1289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953" y="6435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3.7037E-6 L 0.37617 0.1432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02" y="7153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-2.59259E-6 L 0.34935 0.0344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61" y="1713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3.33333E-6 L 0.04349 0.4666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74" y="23333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2.96296E-6 L -0.2013 -0.1474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65" y="-738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0 L -0.43789 -0.53079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539" y="-28032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7037E-7 L -0.54922 0.2895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672" y="13125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2.22222E-6 L -0.6444 -0.13403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227" y="-6713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07407E-6 L -0.59232 0.13033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622" y="6505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1.85185E-6 L -0.19336 0.2713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74" y="135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5337" y="241139"/>
            <a:ext cx="11770239" cy="647317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800" dirty="0"/>
              <a:t>Браво! Все молодцы!</a:t>
            </a:r>
          </a:p>
        </p:txBody>
      </p:sp>
    </p:spTree>
    <p:extLst>
      <p:ext uri="{BB962C8B-B14F-4D97-AF65-F5344CB8AC3E}">
        <p14:creationId xmlns:p14="http://schemas.microsoft.com/office/powerpoint/2010/main" val="124458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8184" y="241505"/>
            <a:ext cx="11874926" cy="6494145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1" dirty="0"/>
              <a:t>Организм человека состоит из частей – органов. </a:t>
            </a:r>
          </a:p>
          <a:p>
            <a:pPr marL="0" indent="0" algn="ctr">
              <a:buNone/>
            </a:pPr>
            <a:r>
              <a:rPr lang="ru-RU" sz="3600" dirty="0">
                <a:solidFill>
                  <a:srgbClr val="FF0000"/>
                </a:solidFill>
              </a:rPr>
              <a:t>Сердце, лёгкие, желудок </a:t>
            </a:r>
            <a:r>
              <a:rPr lang="ru-RU" sz="3600" dirty="0"/>
              <a:t>– это </a:t>
            </a:r>
            <a:r>
              <a:rPr lang="ru-RU" sz="3600" dirty="0">
                <a:solidFill>
                  <a:srgbClr val="FF0000"/>
                </a:solidFill>
              </a:rPr>
              <a:t>органы</a:t>
            </a:r>
            <a:r>
              <a:rPr lang="ru-RU" sz="3600" dirty="0"/>
              <a:t> человека.</a:t>
            </a:r>
          </a:p>
          <a:p>
            <a:pPr marL="0" indent="0" algn="ctr">
              <a:buNone/>
            </a:pPr>
            <a:r>
              <a:rPr lang="ru-RU" sz="3600" dirty="0"/>
              <a:t>	У каждого органа своя функция (работа).</a:t>
            </a:r>
          </a:p>
          <a:p>
            <a:pPr marL="0" indent="0" algn="ctr">
              <a:buNone/>
            </a:pPr>
            <a:r>
              <a:rPr lang="ru-RU" sz="3600" dirty="0"/>
              <a:t>	Например, с помощью лёгких человек дышит. </a:t>
            </a:r>
          </a:p>
          <a:p>
            <a:pPr marL="0" indent="0" algn="ctr">
              <a:buNone/>
            </a:pPr>
            <a:r>
              <a:rPr lang="ru-RU" sz="3600" dirty="0"/>
              <a:t>Лёгкие – орган дыхания.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33044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426" y="61202"/>
            <a:ext cx="12089574" cy="679679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/>
              <a:t>Органы, которые выполняют общую работу образуют систему органов.</a:t>
            </a:r>
          </a:p>
          <a:p>
            <a:pPr marL="0" indent="0" algn="ctr">
              <a:buNone/>
            </a:pPr>
            <a:r>
              <a:rPr lang="ru-RU" sz="3600" b="1" dirty="0">
                <a:solidFill>
                  <a:srgbClr val="7030A0"/>
                </a:solidFill>
              </a:rPr>
              <a:t>Желудок, кишечник </a:t>
            </a:r>
            <a:r>
              <a:rPr lang="ru-RU" sz="3600" dirty="0">
                <a:solidFill>
                  <a:srgbClr val="7030A0"/>
                </a:solidFill>
              </a:rPr>
              <a:t>– </a:t>
            </a:r>
            <a:r>
              <a:rPr lang="ru-RU" sz="3600" dirty="0">
                <a:solidFill>
                  <a:srgbClr val="FF0000"/>
                </a:solidFill>
              </a:rPr>
              <a:t>пищеварительная система (цепочка). </a:t>
            </a:r>
            <a:r>
              <a:rPr lang="ru-RU" sz="3600" dirty="0"/>
              <a:t>Это цепочка (желудок, кишечник) – помогают человеку </a:t>
            </a:r>
            <a:r>
              <a:rPr lang="ru-RU" sz="3600" b="1" dirty="0"/>
              <a:t>переваривать пищу.</a:t>
            </a:r>
          </a:p>
          <a:p>
            <a:pPr marL="0" indent="0" algn="ctr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993627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1202"/>
            <a:ext cx="12192000" cy="6796798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/>
              <a:t>Сердце и кровеносные сосуды – </a:t>
            </a:r>
            <a:r>
              <a:rPr lang="ru-RU" sz="3600" b="1" dirty="0">
                <a:solidFill>
                  <a:srgbClr val="FF0000"/>
                </a:solidFill>
              </a:rPr>
              <a:t>кровеносная система. </a:t>
            </a:r>
            <a:r>
              <a:rPr lang="ru-RU" sz="3600" dirty="0"/>
              <a:t>	</a:t>
            </a:r>
          </a:p>
          <a:p>
            <a:pPr marL="0" indent="0" algn="ctr">
              <a:buNone/>
            </a:pPr>
            <a:r>
              <a:rPr lang="ru-RU" sz="3600" dirty="0"/>
              <a:t>	Она помогает крови двигаться (</a:t>
            </a:r>
            <a:r>
              <a:rPr lang="ru-RU" sz="3600" b="1" dirty="0"/>
              <a:t>кровообращение</a:t>
            </a:r>
            <a:r>
              <a:rPr lang="ru-RU" sz="3600" dirty="0"/>
              <a:t>).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841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1202"/>
            <a:ext cx="12192000" cy="679679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/>
              <a:t>Управляет всем организмом </a:t>
            </a:r>
            <a:r>
              <a:rPr lang="ru-RU" sz="3600" b="1" dirty="0">
                <a:solidFill>
                  <a:srgbClr val="FF0000"/>
                </a:solidFill>
              </a:rPr>
              <a:t>нервная система.</a:t>
            </a:r>
          </a:p>
          <a:p>
            <a:pPr marL="0" indent="0" algn="ctr">
              <a:buNone/>
            </a:pPr>
            <a:r>
              <a:rPr lang="ru-RU" sz="3600" b="1" dirty="0"/>
              <a:t>Головной мозг и нервы </a:t>
            </a:r>
            <a:r>
              <a:rPr lang="ru-RU" sz="3600" dirty="0"/>
              <a:t>– это </a:t>
            </a:r>
            <a:r>
              <a:rPr lang="ru-RU" sz="3600" b="1" dirty="0">
                <a:solidFill>
                  <a:srgbClr val="00B050"/>
                </a:solidFill>
              </a:rPr>
              <a:t>нервная система организма.</a:t>
            </a:r>
          </a:p>
          <a:p>
            <a:pPr marL="0" indent="0" algn="ctr">
              <a:buNone/>
            </a:pPr>
            <a:r>
              <a:rPr lang="ru-RU" sz="3600" dirty="0"/>
              <a:t>От головного мозга и спинного мозга отходят </a:t>
            </a:r>
            <a:r>
              <a:rPr lang="ru-RU" sz="3600" b="1" dirty="0"/>
              <a:t>нервы</a:t>
            </a:r>
            <a:r>
              <a:rPr lang="ru-RU" sz="3600" dirty="0"/>
              <a:t> ко всем другим органам. </a:t>
            </a:r>
          </a:p>
          <a:p>
            <a:pPr marL="0" indent="0" algn="ctr">
              <a:buNone/>
            </a:pPr>
            <a:r>
              <a:rPr lang="ru-RU" sz="3600" dirty="0"/>
              <a:t>По ним в мозг поступают сигналы, а от мозга идут сигналы ко всем органам.</a:t>
            </a:r>
          </a:p>
          <a:p>
            <a:pPr marL="0" indent="0" algn="ctr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2240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1202"/>
            <a:ext cx="12192000" cy="679679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/>
              <a:t>Анатомия человека </a:t>
            </a:r>
            <a:r>
              <a:rPr lang="ru-RU" sz="3600" dirty="0"/>
              <a:t>- наука, которая изучает строение тела человека.</a:t>
            </a:r>
          </a:p>
          <a:p>
            <a:pPr marL="0" indent="0" algn="ctr">
              <a:buNone/>
            </a:pPr>
            <a:r>
              <a:rPr lang="ru-RU" sz="3600" b="1" dirty="0"/>
              <a:t>Физиология человека</a:t>
            </a:r>
            <a:r>
              <a:rPr lang="ru-RU" sz="3600" dirty="0"/>
              <a:t> – наука, которая изучает работу органов.</a:t>
            </a:r>
          </a:p>
          <a:p>
            <a:pPr marL="0" indent="0" algn="ctr">
              <a:buNone/>
            </a:pPr>
            <a:r>
              <a:rPr lang="ru-RU" sz="3600" b="1" dirty="0"/>
              <a:t>Гигиена</a:t>
            </a:r>
            <a:r>
              <a:rPr lang="ru-RU" sz="3600" dirty="0"/>
              <a:t> – наука, которая изучает сохранение и укрепление здоровья человека.</a:t>
            </a:r>
          </a:p>
          <a:p>
            <a:pPr marL="0" indent="0" algn="ctr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974388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7131" y="42931"/>
            <a:ext cx="10353761" cy="716924"/>
          </a:xfrm>
        </p:spPr>
        <p:txBody>
          <a:bodyPr/>
          <a:lstStyle/>
          <a:p>
            <a:r>
              <a:rPr lang="ru-RU" dirty="0"/>
              <a:t>Пищеварительная система.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1062" y="833936"/>
            <a:ext cx="11952199" cy="5927472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3600" dirty="0"/>
              <a:t>Пища попадает в ротовую полость.</a:t>
            </a:r>
          </a:p>
          <a:p>
            <a:pPr marL="514350" indent="-514350">
              <a:buAutoNum type="arabicPeriod"/>
            </a:pPr>
            <a:r>
              <a:rPr lang="ru-RU" sz="3600" dirty="0"/>
              <a:t>Мы её жуём зубами, перемешиваем языком.</a:t>
            </a:r>
          </a:p>
          <a:p>
            <a:pPr marL="514350" indent="-514350">
              <a:buAutoNum type="arabicPeriod"/>
            </a:pPr>
            <a:r>
              <a:rPr lang="ru-RU" sz="3600" dirty="0"/>
              <a:t>Пища начинает перевариваться с помощью слюны.</a:t>
            </a:r>
          </a:p>
          <a:p>
            <a:pPr marL="514350" indent="-514350">
              <a:buAutoNum type="arabicPeriod"/>
            </a:pPr>
            <a:r>
              <a:rPr lang="ru-RU" sz="3600" dirty="0"/>
              <a:t>Через глотку и пищевод попадает в желудок.</a:t>
            </a:r>
          </a:p>
          <a:p>
            <a:pPr marL="514350" indent="-514350">
              <a:buAutoNum type="arabicPeriod"/>
            </a:pPr>
            <a:r>
              <a:rPr lang="ru-RU" sz="3600" dirty="0"/>
              <a:t>Переваривается с помощью желудочного сока.</a:t>
            </a:r>
          </a:p>
          <a:p>
            <a:pPr marL="514350" indent="-514350">
              <a:buAutoNum type="arabicPeriod"/>
            </a:pPr>
            <a:r>
              <a:rPr lang="ru-RU" sz="3600" dirty="0"/>
              <a:t>Попадает в кишечник.</a:t>
            </a:r>
          </a:p>
          <a:p>
            <a:pPr marL="514350" indent="-514350">
              <a:buAutoNum type="arabicPeriod"/>
            </a:pPr>
            <a:r>
              <a:rPr lang="ru-RU" sz="3600" dirty="0"/>
              <a:t>Заканчивается переваривание.</a:t>
            </a:r>
          </a:p>
          <a:p>
            <a:pPr marL="0" indent="0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524904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7131" y="42931"/>
            <a:ext cx="10353761" cy="716924"/>
          </a:xfrm>
        </p:spPr>
        <p:txBody>
          <a:bodyPr/>
          <a:lstStyle/>
          <a:p>
            <a:r>
              <a:rPr lang="ru-RU" dirty="0"/>
              <a:t>Пищеварительная система.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1062" y="833936"/>
            <a:ext cx="11952199" cy="59274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/>
              <a:t>Кишечник состоит из тонкой и толстой кишки. </a:t>
            </a:r>
          </a:p>
          <a:p>
            <a:pPr marL="0" indent="0" algn="ctr">
              <a:buNone/>
            </a:pPr>
            <a:r>
              <a:rPr lang="ru-RU" sz="3600" dirty="0"/>
              <a:t>Печень выделяет в тонкую кишку жидкость, которая нужна для пищеварения – желчь.</a:t>
            </a:r>
          </a:p>
          <a:p>
            <a:pPr marL="0" indent="0" algn="ctr">
              <a:buNone/>
            </a:pPr>
            <a:r>
              <a:rPr lang="ru-RU" sz="3600" dirty="0"/>
              <a:t>Частицы питательных веществ переваренной пищи через стенки кишечника всасываются в кровь. </a:t>
            </a:r>
          </a:p>
          <a:p>
            <a:pPr marL="0" indent="0" algn="ctr">
              <a:buNone/>
            </a:pPr>
            <a:r>
              <a:rPr lang="ru-RU" sz="3600" dirty="0"/>
              <a:t>Кровь разносит их по всему телу.</a:t>
            </a:r>
          </a:p>
          <a:p>
            <a:pPr marL="0" indent="0" algn="ctr">
              <a:buNone/>
            </a:pPr>
            <a:r>
              <a:rPr lang="ru-RU" sz="3600" dirty="0"/>
              <a:t>Непереваренные остатки удаляются из кишечника.</a:t>
            </a:r>
          </a:p>
          <a:p>
            <a:pPr marL="0" indent="0" algn="ctr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794145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Дамаск</Template>
  <TotalTime>353</TotalTime>
  <Words>549</Words>
  <Application>Microsoft Office PowerPoint</Application>
  <PresentationFormat>Широкоэкранный</PresentationFormat>
  <Paragraphs>99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8" baseType="lpstr">
      <vt:lpstr>Arial</vt:lpstr>
      <vt:lpstr>Bookman Old Style</vt:lpstr>
      <vt:lpstr>Rockwell</vt:lpstr>
      <vt:lpstr>Damask</vt:lpstr>
      <vt:lpstr>Организм человека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Пищеварительная система.</vt:lpstr>
      <vt:lpstr>Пищеварительная система.</vt:lpstr>
      <vt:lpstr>Дыхание и кровообращение.</vt:lpstr>
      <vt:lpstr>Дыхание и кровообращение.</vt:lpstr>
      <vt:lpstr>Какая наука изучает строение тела человека?</vt:lpstr>
      <vt:lpstr>Верно! Так держать!</vt:lpstr>
      <vt:lpstr>Неверно. Подумай ещё.</vt:lpstr>
      <vt:lpstr>Какая наука изучает работу органов человека?</vt:lpstr>
      <vt:lpstr>Верно! Так держать!</vt:lpstr>
      <vt:lpstr>Неверно. Подумай ещё.</vt:lpstr>
      <vt:lpstr>Изображение какого органа лишнее?</vt:lpstr>
      <vt:lpstr>Верно! Так держать!</vt:lpstr>
      <vt:lpstr>Неверно. Подумай ещё.</vt:lpstr>
      <vt:lpstr>Соотнести.</vt:lpstr>
      <vt:lpstr>Соотнести.</vt:lpstr>
      <vt:lpstr>Какие органы относятся к пищеварительной системе? Какие – к дыхательной?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Организм человека</dc:title>
  <dc:creator>Лиза</dc:creator>
  <cp:lastModifiedBy>elizaveta.ryzhanova@gmail.com</cp:lastModifiedBy>
  <cp:revision>21</cp:revision>
  <dcterms:created xsi:type="dcterms:W3CDTF">2020-04-20T08:27:12Z</dcterms:created>
  <dcterms:modified xsi:type="dcterms:W3CDTF">2022-04-26T17:46:32Z</dcterms:modified>
</cp:coreProperties>
</file>