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4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5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3804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48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7132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92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876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36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0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61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16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3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9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49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9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4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C6B0C-6300-4493-A0D6-CDB3A9382732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A9A781-4595-4E5F-9F38-ED6B9128FE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7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support/demonstratsionnye-materialya/chitatelskaya-gramotnost.php" TargetMode="External"/><Relationship Id="rId2" Type="http://schemas.openxmlformats.org/officeDocument/2006/relationships/hyperlink" Target="http://gramot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ipi.ru/zhurnal-fipi/tpost/ck782cuj1f-zhurnal-pedagogicheskie-izmereniya-2-2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5E3284-A2BC-45BA-8430-28560495F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средняя общеобразовательная школа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255 с углубленным изучением предметов художественно-эстетического цикла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Адмиралтейского района Санкт-Петербурга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50100E-5BA0-4E32-805E-250B21C8F7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2150" y="4482355"/>
            <a:ext cx="7766936" cy="10968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3EB5E3-D008-4F41-804E-F7825573A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4339" y="359669"/>
            <a:ext cx="2015977" cy="201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32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6C14C-3A08-4381-869C-8798784F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«Читать – это ещё ничего не значит: что читать и как понимать читаемое – вот в чём главное дело.»</a:t>
            </a:r>
            <a:br>
              <a:rPr lang="ru-RU" dirty="0"/>
            </a:br>
            <a:r>
              <a:rPr lang="ru-RU" dirty="0"/>
              <a:t>                                            К. Д. Ушинский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F1EDA8-A7CF-47D0-86D8-45122B2B0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/>
          </a:p>
          <a:p>
            <a:r>
              <a:rPr lang="ru-RU" sz="4000" b="1" dirty="0"/>
              <a:t>Развитие читательской грамотности младших школьников на уроках литературного чтения.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77B607-BF71-4456-AD95-C1BC3347E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146" y="-20918"/>
            <a:ext cx="2011854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2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F7DC41-170D-488C-B5B9-6783D5DAF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highlight>
                  <a:srgbClr val="00FF00"/>
                </a:highlight>
              </a:rPr>
              <a:t>Читательская грамотность</a:t>
            </a:r>
            <a:b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  <a:t>Литературное чтение (фрагмент урока)</a:t>
            </a:r>
            <a:b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  <a:t>Работа с текстом сказки Г.-Х. Андерсена «Соловей»</a:t>
            </a:r>
            <a:b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  <a:t>Задание: «Осмысление» (анализ текста).</a:t>
            </a:r>
            <a:br>
              <a:rPr lang="ru-RU" sz="24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br>
              <a:rPr lang="ru-RU" sz="2400" dirty="0"/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«В Китае, как ты знаешь, и сам император, и все подданные – китайцы…» 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Где происходит действие сказки?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 - Что было самым чудесным в его владениях? 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Знал ли император, что в его владениях живет соловей? 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Как же так получилось, что весь мир знал о соловье, о нем даже писали в книгах, а император не знал? 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Не кажется ли вам, что соловей и обитатели дворца живут в каких-то разных мирах? 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- Опишите эти миры по плану: где живут, что видят, что слышат соловей и император.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  <a:t>Заполни таблицу № 1 с помощью текста сказки.</a:t>
            </a:r>
            <a:br>
              <a:rPr lang="ru-RU" sz="1100" i="1" dirty="0">
                <a:solidFill>
                  <a:schemeClr val="tx1"/>
                </a:solidFill>
                <a:highlight>
                  <a:srgbClr val="C0C0C0"/>
                </a:highlight>
              </a:rPr>
            </a:b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D56F94-BE52-4826-AFA3-E3965811C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6" y="3630706"/>
            <a:ext cx="8596668" cy="231204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highlight>
                  <a:srgbClr val="00FF00"/>
                </a:highlight>
              </a:rPr>
              <a:t>Заполни таблицу № 1 с помощью текста сказки.</a:t>
            </a:r>
          </a:p>
          <a:p>
            <a:pPr marL="0" indent="0">
              <a:buNone/>
            </a:pPr>
            <a:br>
              <a:rPr lang="ru-RU" dirty="0">
                <a:solidFill>
                  <a:schemeClr val="tx1"/>
                </a:solidFill>
                <a:highlight>
                  <a:srgbClr val="00FF00"/>
                </a:highlight>
              </a:rPr>
            </a:br>
            <a:endParaRPr lang="ru-RU" dirty="0">
              <a:solidFill>
                <a:schemeClr val="tx1"/>
              </a:solidFill>
              <a:highlight>
                <a:srgbClr val="00FF00"/>
              </a:highligh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3FA373A-B6E7-4835-AF98-B1D26290EB76}"/>
              </a:ext>
            </a:extLst>
          </p:cNvPr>
          <p:cNvSpPr/>
          <p:nvPr/>
        </p:nvSpPr>
        <p:spPr>
          <a:xfrm>
            <a:off x="677334" y="4035821"/>
            <a:ext cx="5002307" cy="2655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87C71-5093-4073-A3E3-B759518ECA1D}"/>
              </a:ext>
            </a:extLst>
          </p:cNvPr>
          <p:cNvSpPr txBox="1"/>
          <p:nvPr/>
        </p:nvSpPr>
        <p:spPr>
          <a:xfrm>
            <a:off x="744070" y="4070827"/>
            <a:ext cx="51098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Делаем выводы: </a:t>
            </a:r>
          </a:p>
          <a:p>
            <a:r>
              <a:rPr lang="ru-RU" dirty="0"/>
              <a:t>-красота императорского дворца – это внешняя, искусственная красота. </a:t>
            </a:r>
          </a:p>
          <a:p>
            <a:r>
              <a:rPr lang="ru-RU" dirty="0"/>
              <a:t>-мир соловья – это естественная, настоящая красота живой природы. </a:t>
            </a:r>
          </a:p>
          <a:p>
            <a:r>
              <a:rPr lang="ru-RU" dirty="0"/>
              <a:t>Кто живет в мире красоты, а кто в мире красивости?</a:t>
            </a:r>
          </a:p>
          <a:p>
            <a:r>
              <a:rPr lang="ru-RU" dirty="0"/>
              <a:t>Поразмышляй, в каком мире, живешь ты ?</a:t>
            </a:r>
          </a:p>
          <a:p>
            <a:r>
              <a:rPr lang="ru-RU" dirty="0"/>
              <a:t>Ребята высказывают свое мнение.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4000C2-CB0F-4AF7-B297-B278EFAF9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050" y="3630706"/>
            <a:ext cx="4934569" cy="28875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62B0285-D42B-4745-AE8C-A19A1B94A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146" y="53788"/>
            <a:ext cx="2011854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5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1A165-1A8F-41E7-AED9-852D53C7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22" y="636493"/>
            <a:ext cx="8596668" cy="2187389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  <a:t>Литературное чтение. (фрагмент урока)</a:t>
            </a:r>
            <a:b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  <a:t>Создание обложки для книги по сказке А. С. Пушкина «Сказка о рыбаке и рыбке»</a:t>
            </a:r>
            <a:br>
              <a:rPr lang="ru-RU" sz="1800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r>
              <a:rPr lang="ru-RU" sz="1800" dirty="0">
                <a:solidFill>
                  <a:schemeClr val="tx1"/>
                </a:solidFill>
                <a:highlight>
                  <a:srgbClr val="00FF00"/>
                </a:highlight>
              </a:rPr>
              <a:t>Цель: формировать познавательные, конструктивные, творческие и художественные способности детей в процессе создания различных образов, используя различные материалы.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A163984-5021-4663-9F6D-A854BC8922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213" y="2192896"/>
            <a:ext cx="3329393" cy="4439192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13F6D9-7808-4A87-82A3-D537E85F00CF}"/>
              </a:ext>
            </a:extLst>
          </p:cNvPr>
          <p:cNvSpPr/>
          <p:nvPr/>
        </p:nvSpPr>
        <p:spPr>
          <a:xfrm>
            <a:off x="762000" y="2823882"/>
            <a:ext cx="4383741" cy="29924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2BC35-2568-4466-AF08-628AB91846B5}"/>
              </a:ext>
            </a:extLst>
          </p:cNvPr>
          <p:cNvSpPr txBox="1"/>
          <p:nvPr/>
        </p:nvSpPr>
        <p:spPr>
          <a:xfrm>
            <a:off x="923364" y="2888929"/>
            <a:ext cx="40610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Делаем выводы:</a:t>
            </a:r>
          </a:p>
          <a:p>
            <a:r>
              <a:rPr lang="ru-RU" dirty="0"/>
              <a:t>-формирование умение передавать особенности построения рисунка и</a:t>
            </a:r>
          </a:p>
          <a:p>
            <a:r>
              <a:rPr lang="ru-RU" dirty="0"/>
              <a:t>орнамента для оформления обложки для книги сказок.</a:t>
            </a:r>
          </a:p>
          <a:p>
            <a:r>
              <a:rPr lang="ru-RU" dirty="0"/>
              <a:t>-формирование умение красиво подбирать цвета для рисунка, отражать в</a:t>
            </a:r>
          </a:p>
          <a:p>
            <a:r>
              <a:rPr lang="ru-RU" dirty="0"/>
              <a:t>рисунке и подборе цветов содержание выбранной сказки.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D7B971-CDA7-44C9-B1E3-F8717A517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146" y="0"/>
            <a:ext cx="2011854" cy="20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5823A-CC2F-43D5-8189-D59E13ED3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highlight>
                  <a:srgbClr val="FFFF00"/>
                </a:highlight>
              </a:rPr>
              <a:t>Информационные источники, которыми можно воспользоваться при по подготовке мероприятия.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36C221-400E-4C07-B7C5-24B31C947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687" y="2680542"/>
            <a:ext cx="8596668" cy="3880773"/>
          </a:xfrm>
        </p:spPr>
        <p:txBody>
          <a:bodyPr/>
          <a:lstStyle/>
          <a:p>
            <a:r>
              <a:rPr lang="en-US" dirty="0">
                <a:hlinkClick r:id="rId2"/>
              </a:rPr>
              <a:t>http://gramota.ru/</a:t>
            </a:r>
            <a:endParaRPr lang="ru-RU" dirty="0"/>
          </a:p>
          <a:p>
            <a:r>
              <a:rPr lang="en-US" dirty="0">
                <a:hlinkClick r:id="rId3"/>
              </a:rPr>
              <a:t>http://skiv.instrao.ru/support/demonstratsionnye-materialya/chitatelskaya-gramotnost.php</a:t>
            </a:r>
            <a:endParaRPr lang="ru-RU" dirty="0"/>
          </a:p>
          <a:p>
            <a:r>
              <a:rPr lang="en-US" dirty="0">
                <a:hlinkClick r:id="rId4"/>
              </a:rPr>
              <a:t>http://fipi.ru/zhurnal-fipi/tpost/ck782cuj1f-zhurnal-pedagogicheskie-izmereniya-2-202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7708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412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Государственное бюджетное общеобразовательное учреждение средняя общеобразовательная школа  № 255 с углубленным изучением предметов художественно-эстетического цикла  Адмиралтейского района Санкт-Петербурга  </vt:lpstr>
      <vt:lpstr>«Читать – это ещё ничего не значит: что читать и как понимать читаемое – вот в чём главное дело.»                                             К. Д. Ушинский</vt:lpstr>
      <vt:lpstr>Читательская грамотность Литературное чтение (фрагмент урока) Работа с текстом сказки Г.-Х. Андерсена «Соловей» Задание: «Осмысление» (анализ текста).  - «В Китае, как ты знаешь, и сам император, и все подданные – китайцы…»  - Где происходит действие сказки?  - Что было самым чудесным в его владениях?  - Знал ли император, что в его владениях живет соловей?  - Как же так получилось, что весь мир знал о соловье, о нем даже писали в книгах, а император не знал?  - Не кажется ли вам, что соловей и обитатели дворца живут в каких-то разных мирах?  - Опишите эти миры по плану: где живут, что видят, что слышат соловей и император. Заполни таблицу № 1 с помощью текста сказки.  </vt:lpstr>
      <vt:lpstr>Литературное чтение. (фрагмент урока) Создание обложки для книги по сказке А. С. Пушкина «Сказка о рыбаке и рыбке» Цель: формировать познавательные, конструктивные, творческие и художественные способности детей в процессе создания различных образов, используя различные материалы.</vt:lpstr>
      <vt:lpstr>Информационные источники, которыми можно воспользоваться при по подготовке мероприятия.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средняя общеобразовательная школа № 255 с углубленным изучением предметов художественно-эстетического цикла  Адмиралтейского района Санкт-Петербурга  </dc:title>
  <dc:creator>USER</dc:creator>
  <cp:lastModifiedBy>USER</cp:lastModifiedBy>
  <cp:revision>10</cp:revision>
  <dcterms:created xsi:type="dcterms:W3CDTF">2022-03-16T11:14:44Z</dcterms:created>
  <dcterms:modified xsi:type="dcterms:W3CDTF">2022-04-26T11:01:06Z</dcterms:modified>
</cp:coreProperties>
</file>