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594" r:id="rId2"/>
    <p:sldId id="256" r:id="rId3"/>
    <p:sldId id="597" r:id="rId4"/>
    <p:sldId id="596" r:id="rId5"/>
    <p:sldId id="601" r:id="rId6"/>
    <p:sldId id="602" r:id="rId7"/>
    <p:sldId id="619" r:id="rId8"/>
    <p:sldId id="599" r:id="rId9"/>
    <p:sldId id="620" r:id="rId10"/>
    <p:sldId id="621" r:id="rId11"/>
    <p:sldId id="626" r:id="rId12"/>
    <p:sldId id="627" r:id="rId13"/>
    <p:sldId id="625" r:id="rId14"/>
    <p:sldId id="605" r:id="rId15"/>
    <p:sldId id="606" r:id="rId16"/>
    <p:sldId id="607" r:id="rId17"/>
    <p:sldId id="603" r:id="rId18"/>
    <p:sldId id="604" r:id="rId19"/>
    <p:sldId id="608" r:id="rId20"/>
    <p:sldId id="609" r:id="rId21"/>
    <p:sldId id="610" r:id="rId22"/>
    <p:sldId id="611" r:id="rId23"/>
    <p:sldId id="612" r:id="rId24"/>
    <p:sldId id="613" r:id="rId25"/>
    <p:sldId id="614" r:id="rId26"/>
    <p:sldId id="615" r:id="rId27"/>
    <p:sldId id="616" r:id="rId28"/>
    <p:sldId id="617" r:id="rId29"/>
    <p:sldId id="618" r:id="rId30"/>
    <p:sldId id="623" r:id="rId31"/>
    <p:sldId id="622" r:id="rId32"/>
    <p:sldId id="629" r:id="rId33"/>
    <p:sldId id="631" r:id="rId34"/>
    <p:sldId id="630" r:id="rId35"/>
    <p:sldId id="60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3C3AB-5EE4-4010-BF81-19A1A462134C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9FA62-05C4-4CE7-A9A4-7461CD0B02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629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E9FA62-05C4-4CE7-A9A4-7461CD0B02E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1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CCF17E-A0DD-4FD8-8E01-7079CA823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01D360A-98EC-4434-90D6-C2EF9D731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199D00-407A-49FC-9BDA-A6B0856DF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6D8DF12-9E22-4A5B-91C4-E81037BAA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5F61CE-464E-4CE0-BBCA-3AE047E7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196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106707-2821-4835-9FCC-0CBA3C105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30120A3-2B64-4684-B8CF-F005BBDDA3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BBB5EF-75DB-4831-ACC8-E53EE7B5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18259A-DE1B-436C-92A2-06D610898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0857B8-C223-4AF5-B3B2-2DB684ADB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FB72DF0-94EF-4FF8-9A26-3367015119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23E58C8-0BB0-42EB-ADD2-9AB1E0F12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6938A5-2ED5-4A08-9862-823D46A6B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85281A-A3D0-437C-BAD7-02E47CED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F11786-FB99-4981-9416-084633878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5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1EE37F-AB48-4F8A-8609-3923CE34A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548FA9-4AD8-4A5F-9AD7-35D8403BB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E26E91-B2D4-4F35-8B37-9590B611D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D02B0C8-14CD-400F-B983-61FA2E2CC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46A2CAD-57E2-4128-A718-5C04D345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84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951331-F3A8-4E4B-8A97-2F13458C4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C2087EA-5E7B-4CF2-82E1-998D89EE2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71796C-E661-4BEA-A0E1-67DADB54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F93A606-BD4B-4E67-B207-0D7A34FDD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AEA02EC-5B7D-4A24-9F95-15C24F539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52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AC3208-4238-4A2F-8147-A0992CD6D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AB011B-33D2-41A0-B8A3-2A39EBAE4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B4B451F-D6C9-4BEB-A856-CE829F1A6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C019F99-7FAA-4C41-AD20-3D3E63700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0B407EE-9F1A-41A3-8E6B-D1768EF0A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A41A7D-8A3F-49A3-8E16-D961220DE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36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00AEEC-446E-487A-AA7A-45C28C9DE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2A47B23-0426-4CC9-B5DB-E0C5DEFC3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824D22F-A314-4551-A613-1907AED97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CA1FBD9-E59A-4028-B86C-B610866E3C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2F49B63-F1EF-4C76-9197-30B022C5DB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F051156-639A-49C2-B3A3-93E20229D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003EF9D-AD42-4A7B-B7FD-EB150E38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EFBCEE0-6725-4528-A1DA-2FE3D31D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7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8E87CC-D3D9-4710-8F63-43D4AEBF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11AF1BD-662C-43AD-98E7-38E272121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6C12090-3BFE-42F2-8617-38547F26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56E6BE-64FD-4351-8CC9-94E900CE7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04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FB5886C-599C-48C2-9B81-46E52B943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DCCEADD-3BC3-4803-9B67-EAAE8E35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315CB34-B167-486B-A467-2D5EDA4CB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5FB069-4F87-4A01-873E-303B5BD10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07CF99-E3C4-4C92-9672-F906A5BEB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429F993-F45C-4D60-8349-141A2356A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6AEB138-F1FA-4BE4-92CC-6C311DA33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D12E828-544E-47CB-AB4E-EEA9C65A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BA645D-FCC7-40A5-9E8F-881CAE3E2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6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D78EC9-4A16-4DE7-841F-683B36909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AACD41A-7172-4CCA-ABB4-0D46E566E0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3217F4B-E026-4B8D-A1A0-DEF73967A5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DE5527-EF1F-4B9F-A58F-458D352D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E2AD4AE-D375-42FB-B1DD-A218E2819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45297C3-9E6C-4FBA-9D24-F02C1FDE3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1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6280C2-8FE6-49C4-99CD-3EB88177A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AF73440-13B2-46C3-8B34-E0B6CD20E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AFF4DD-AD15-403C-B5B4-650069CFF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2AAC9-6606-4AFB-9CE7-AFEAAAB6FDCB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6B1DF4-5ACE-4284-8F2D-F71252FF5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85098C8-E165-4AFB-B395-53A90B64A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F2662-740C-48DF-8CBC-D22898268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72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олилиния 45"/>
          <p:cNvSpPr/>
          <p:nvPr/>
        </p:nvSpPr>
        <p:spPr>
          <a:xfrm>
            <a:off x="9604898" y="6451291"/>
            <a:ext cx="1066780" cy="406710"/>
          </a:xfrm>
          <a:custGeom>
            <a:avLst/>
            <a:gdLst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189144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5480" h="571500">
                <a:moveTo>
                  <a:pt x="38100" y="571500"/>
                </a:moveTo>
                <a:lnTo>
                  <a:pt x="1935480" y="189144"/>
                </a:lnTo>
                <a:cubicBezTo>
                  <a:pt x="1290320" y="92624"/>
                  <a:pt x="661334" y="41268"/>
                  <a:pt x="0" y="0"/>
                </a:cubicBezTo>
                <a:cubicBezTo>
                  <a:pt x="138416" y="170490"/>
                  <a:pt x="173976" y="321936"/>
                  <a:pt x="38100" y="57150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60" name="Группа 59"/>
          <p:cNvGrpSpPr/>
          <p:nvPr/>
        </p:nvGrpSpPr>
        <p:grpSpPr>
          <a:xfrm>
            <a:off x="1524000" y="0"/>
            <a:ext cx="9147677" cy="688702"/>
            <a:chOff x="0" y="0"/>
            <a:chExt cx="9147677" cy="688702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55" name="Полилиния 54"/>
              <p:cNvSpPr/>
              <p:nvPr/>
            </p:nvSpPr>
            <p:spPr>
              <a:xfrm flipH="1">
                <a:off x="8929716" y="0"/>
                <a:ext cx="217961" cy="659297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Полилиния 52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3800" y="196733"/>
                <a:ext cx="687527" cy="296411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7" name="Группа 56"/>
            <p:cNvGrpSpPr/>
            <p:nvPr/>
          </p:nvGrpSpPr>
          <p:grpSpPr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58" name="Полилиния 57"/>
              <p:cNvSpPr/>
              <p:nvPr/>
            </p:nvSpPr>
            <p:spPr>
              <a:xfrm flipH="1">
                <a:off x="8929716" y="0"/>
                <a:ext cx="217961" cy="659297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Полилиния 5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3800" y="196733"/>
                <a:ext cx="687527" cy="296411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8861" y="400418"/>
            <a:ext cx="8578489" cy="3168612"/>
          </a:xfr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4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«Современные технологии речевого развития детей дошкольного возраста»</a:t>
            </a:r>
            <a:r>
              <a:rPr lang="ru-RU" sz="40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40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Учителя-логопеды МАДОУ д/с №125</a:t>
            </a:r>
            <a:br>
              <a:rPr lang="ru-RU" sz="27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Орлова В.С, Тарасенкова Ю.В.</a:t>
            </a:r>
            <a:br>
              <a:rPr lang="ru-RU" sz="2700" b="1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700" b="1" i="1" dirty="0">
              <a:solidFill>
                <a:srgbClr val="7030A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504087" y="-594933"/>
            <a:ext cx="752480" cy="995350"/>
            <a:chOff x="3929058" y="857232"/>
            <a:chExt cx="752480" cy="9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Полилиния 13"/>
            <p:cNvSpPr/>
            <p:nvPr/>
          </p:nvSpPr>
          <p:spPr>
            <a:xfrm>
              <a:off x="4645819" y="1426368"/>
              <a:ext cx="35719" cy="141409"/>
            </a:xfrm>
            <a:custGeom>
              <a:avLst/>
              <a:gdLst>
                <a:gd name="connsiteX0" fmla="*/ 0 w 35719"/>
                <a:gd name="connsiteY0" fmla="*/ 0 h 141409"/>
                <a:gd name="connsiteX1" fmla="*/ 35719 w 35719"/>
                <a:gd name="connsiteY1" fmla="*/ 126207 h 141409"/>
                <a:gd name="connsiteX2" fmla="*/ 4763 w 35719"/>
                <a:gd name="connsiteY2" fmla="*/ 128588 h 141409"/>
                <a:gd name="connsiteX3" fmla="*/ 0 w 35719"/>
                <a:gd name="connsiteY3" fmla="*/ 0 h 1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9" h="141409">
                  <a:moveTo>
                    <a:pt x="0" y="0"/>
                  </a:moveTo>
                  <a:lnTo>
                    <a:pt x="35719" y="126207"/>
                  </a:lnTo>
                  <a:cubicBezTo>
                    <a:pt x="3979" y="131090"/>
                    <a:pt x="4763" y="141409"/>
                    <a:pt x="4763" y="128588"/>
                  </a:cubicBez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5" name="Группа 13"/>
            <p:cNvGrpSpPr/>
            <p:nvPr/>
          </p:nvGrpSpPr>
          <p:grpSpPr>
            <a:xfrm>
              <a:off x="3929058" y="857232"/>
              <a:ext cx="729766" cy="995350"/>
              <a:chOff x="2779700" y="647700"/>
              <a:chExt cx="729766" cy="995350"/>
            </a:xfrm>
          </p:grpSpPr>
          <p:sp>
            <p:nvSpPr>
              <p:cNvPr id="16" name="Полилиния 3"/>
              <p:cNvSpPr/>
              <p:nvPr/>
            </p:nvSpPr>
            <p:spPr>
              <a:xfrm>
                <a:off x="2786050" y="1214422"/>
                <a:ext cx="714380" cy="428628"/>
              </a:xfrm>
              <a:custGeom>
                <a:avLst/>
                <a:gdLst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0 w 714380"/>
                  <a:gd name="connsiteY3" fmla="*/ 428628 h 428628"/>
                  <a:gd name="connsiteX4" fmla="*/ 0 w 714380"/>
                  <a:gd name="connsiteY4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01625 w 714380"/>
                  <a:gd name="connsiteY3" fmla="*/ 427053 h 428628"/>
                  <a:gd name="connsiteX4" fmla="*/ 0 w 714380"/>
                  <a:gd name="connsiteY4" fmla="*/ 428628 h 428628"/>
                  <a:gd name="connsiteX5" fmla="*/ 0 w 714380"/>
                  <a:gd name="connsiteY5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193655 w 714380"/>
                  <a:gd name="connsiteY3" fmla="*/ 352416 h 428628"/>
                  <a:gd name="connsiteX4" fmla="*/ 201625 w 714380"/>
                  <a:gd name="connsiteY4" fmla="*/ 427053 h 428628"/>
                  <a:gd name="connsiteX5" fmla="*/ 0 w 714380"/>
                  <a:gd name="connsiteY5" fmla="*/ 428628 h 428628"/>
                  <a:gd name="connsiteX6" fmla="*/ 0 w 714380"/>
                  <a:gd name="connsiteY6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68300 w 714380"/>
                  <a:gd name="connsiteY3" fmla="*/ 423878 h 428628"/>
                  <a:gd name="connsiteX4" fmla="*/ 193655 w 714380"/>
                  <a:gd name="connsiteY4" fmla="*/ 352416 h 428628"/>
                  <a:gd name="connsiteX5" fmla="*/ 201625 w 714380"/>
                  <a:gd name="connsiteY5" fmla="*/ 427053 h 428628"/>
                  <a:gd name="connsiteX6" fmla="*/ 0 w 714380"/>
                  <a:gd name="connsiteY6" fmla="*/ 428628 h 428628"/>
                  <a:gd name="connsiteX7" fmla="*/ 0 w 714380"/>
                  <a:gd name="connsiteY7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433400 w 714380"/>
                  <a:gd name="connsiteY3" fmla="*/ 423878 h 428628"/>
                  <a:gd name="connsiteX4" fmla="*/ 268300 w 714380"/>
                  <a:gd name="connsiteY4" fmla="*/ 423878 h 428628"/>
                  <a:gd name="connsiteX5" fmla="*/ 193655 w 714380"/>
                  <a:gd name="connsiteY5" fmla="*/ 352416 h 428628"/>
                  <a:gd name="connsiteX6" fmla="*/ 201625 w 714380"/>
                  <a:gd name="connsiteY6" fmla="*/ 427053 h 428628"/>
                  <a:gd name="connsiteX7" fmla="*/ 0 w 714380"/>
                  <a:gd name="connsiteY7" fmla="*/ 428628 h 428628"/>
                  <a:gd name="connsiteX8" fmla="*/ 0 w 714380"/>
                  <a:gd name="connsiteY8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433400 w 714380"/>
                  <a:gd name="connsiteY4" fmla="*/ 423878 h 428628"/>
                  <a:gd name="connsiteX5" fmla="*/ 268300 w 714380"/>
                  <a:gd name="connsiteY5" fmla="*/ 423878 h 428628"/>
                  <a:gd name="connsiteX6" fmla="*/ 193655 w 714380"/>
                  <a:gd name="connsiteY6" fmla="*/ 352416 h 428628"/>
                  <a:gd name="connsiteX7" fmla="*/ 201625 w 714380"/>
                  <a:gd name="connsiteY7" fmla="*/ 427053 h 428628"/>
                  <a:gd name="connsiteX8" fmla="*/ 0 w 714380"/>
                  <a:gd name="connsiteY8" fmla="*/ 428628 h 428628"/>
                  <a:gd name="connsiteX9" fmla="*/ 0 w 714380"/>
                  <a:gd name="connsiteY9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13015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80" h="428628">
                    <a:moveTo>
                      <a:pt x="0" y="0"/>
                    </a:moveTo>
                    <a:lnTo>
                      <a:pt x="714380" y="0"/>
                    </a:lnTo>
                    <a:lnTo>
                      <a:pt x="714380" y="428628"/>
                    </a:lnTo>
                    <a:lnTo>
                      <a:pt x="571481" y="423878"/>
                    </a:lnTo>
                    <a:lnTo>
                      <a:pt x="538144" y="352416"/>
                    </a:lnTo>
                    <a:lnTo>
                      <a:pt x="433400" y="423878"/>
                    </a:lnTo>
                    <a:lnTo>
                      <a:pt x="268300" y="423878"/>
                    </a:lnTo>
                    <a:lnTo>
                      <a:pt x="193655" y="352416"/>
                    </a:lnTo>
                    <a:lnTo>
                      <a:pt x="130155" y="427053"/>
                    </a:lnTo>
                    <a:lnTo>
                      <a:pt x="0" y="4286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7" name="Группа 12"/>
              <p:cNvGrpSpPr/>
              <p:nvPr/>
            </p:nvGrpSpPr>
            <p:grpSpPr>
              <a:xfrm>
                <a:off x="2952750" y="647700"/>
                <a:ext cx="380990" cy="985818"/>
                <a:chOff x="2952750" y="647700"/>
                <a:chExt cx="380990" cy="985818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>
                  <a:off x="2952750" y="647700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3114665" y="649268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" name="Прямоугольник 5"/>
              <p:cNvSpPr/>
              <p:nvPr/>
            </p:nvSpPr>
            <p:spPr>
              <a:xfrm>
                <a:off x="3286115" y="1581137"/>
                <a:ext cx="223351" cy="61913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779700" y="1577962"/>
                <a:ext cx="220664" cy="650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/>
        </p:nvGrpSpPr>
        <p:grpSpPr>
          <a:xfrm>
            <a:off x="8970861" y="-594933"/>
            <a:ext cx="752480" cy="995350"/>
            <a:chOff x="3929058" y="857232"/>
            <a:chExt cx="752480" cy="9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Полилиния 22"/>
            <p:cNvSpPr/>
            <p:nvPr/>
          </p:nvSpPr>
          <p:spPr>
            <a:xfrm>
              <a:off x="4645819" y="1426368"/>
              <a:ext cx="35719" cy="141409"/>
            </a:xfrm>
            <a:custGeom>
              <a:avLst/>
              <a:gdLst>
                <a:gd name="connsiteX0" fmla="*/ 0 w 35719"/>
                <a:gd name="connsiteY0" fmla="*/ 0 h 141409"/>
                <a:gd name="connsiteX1" fmla="*/ 35719 w 35719"/>
                <a:gd name="connsiteY1" fmla="*/ 126207 h 141409"/>
                <a:gd name="connsiteX2" fmla="*/ 4763 w 35719"/>
                <a:gd name="connsiteY2" fmla="*/ 128588 h 141409"/>
                <a:gd name="connsiteX3" fmla="*/ 0 w 35719"/>
                <a:gd name="connsiteY3" fmla="*/ 0 h 1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9" h="141409">
                  <a:moveTo>
                    <a:pt x="0" y="0"/>
                  </a:moveTo>
                  <a:lnTo>
                    <a:pt x="35719" y="126207"/>
                  </a:lnTo>
                  <a:cubicBezTo>
                    <a:pt x="3979" y="131090"/>
                    <a:pt x="4763" y="141409"/>
                    <a:pt x="4763" y="128588"/>
                  </a:cubicBez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24" name="Группа 13"/>
            <p:cNvGrpSpPr/>
            <p:nvPr/>
          </p:nvGrpSpPr>
          <p:grpSpPr>
            <a:xfrm>
              <a:off x="3929058" y="857232"/>
              <a:ext cx="729766" cy="995350"/>
              <a:chOff x="2779700" y="647700"/>
              <a:chExt cx="729766" cy="995350"/>
            </a:xfrm>
          </p:grpSpPr>
          <p:sp>
            <p:nvSpPr>
              <p:cNvPr id="25" name="Полилиния 3"/>
              <p:cNvSpPr/>
              <p:nvPr/>
            </p:nvSpPr>
            <p:spPr>
              <a:xfrm>
                <a:off x="2786050" y="1214422"/>
                <a:ext cx="714380" cy="428628"/>
              </a:xfrm>
              <a:custGeom>
                <a:avLst/>
                <a:gdLst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0 w 714380"/>
                  <a:gd name="connsiteY3" fmla="*/ 428628 h 428628"/>
                  <a:gd name="connsiteX4" fmla="*/ 0 w 714380"/>
                  <a:gd name="connsiteY4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01625 w 714380"/>
                  <a:gd name="connsiteY3" fmla="*/ 427053 h 428628"/>
                  <a:gd name="connsiteX4" fmla="*/ 0 w 714380"/>
                  <a:gd name="connsiteY4" fmla="*/ 428628 h 428628"/>
                  <a:gd name="connsiteX5" fmla="*/ 0 w 714380"/>
                  <a:gd name="connsiteY5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193655 w 714380"/>
                  <a:gd name="connsiteY3" fmla="*/ 352416 h 428628"/>
                  <a:gd name="connsiteX4" fmla="*/ 201625 w 714380"/>
                  <a:gd name="connsiteY4" fmla="*/ 427053 h 428628"/>
                  <a:gd name="connsiteX5" fmla="*/ 0 w 714380"/>
                  <a:gd name="connsiteY5" fmla="*/ 428628 h 428628"/>
                  <a:gd name="connsiteX6" fmla="*/ 0 w 714380"/>
                  <a:gd name="connsiteY6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68300 w 714380"/>
                  <a:gd name="connsiteY3" fmla="*/ 423878 h 428628"/>
                  <a:gd name="connsiteX4" fmla="*/ 193655 w 714380"/>
                  <a:gd name="connsiteY4" fmla="*/ 352416 h 428628"/>
                  <a:gd name="connsiteX5" fmla="*/ 201625 w 714380"/>
                  <a:gd name="connsiteY5" fmla="*/ 427053 h 428628"/>
                  <a:gd name="connsiteX6" fmla="*/ 0 w 714380"/>
                  <a:gd name="connsiteY6" fmla="*/ 428628 h 428628"/>
                  <a:gd name="connsiteX7" fmla="*/ 0 w 714380"/>
                  <a:gd name="connsiteY7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433400 w 714380"/>
                  <a:gd name="connsiteY3" fmla="*/ 423878 h 428628"/>
                  <a:gd name="connsiteX4" fmla="*/ 268300 w 714380"/>
                  <a:gd name="connsiteY4" fmla="*/ 423878 h 428628"/>
                  <a:gd name="connsiteX5" fmla="*/ 193655 w 714380"/>
                  <a:gd name="connsiteY5" fmla="*/ 352416 h 428628"/>
                  <a:gd name="connsiteX6" fmla="*/ 201625 w 714380"/>
                  <a:gd name="connsiteY6" fmla="*/ 427053 h 428628"/>
                  <a:gd name="connsiteX7" fmla="*/ 0 w 714380"/>
                  <a:gd name="connsiteY7" fmla="*/ 428628 h 428628"/>
                  <a:gd name="connsiteX8" fmla="*/ 0 w 714380"/>
                  <a:gd name="connsiteY8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433400 w 714380"/>
                  <a:gd name="connsiteY4" fmla="*/ 423878 h 428628"/>
                  <a:gd name="connsiteX5" fmla="*/ 268300 w 714380"/>
                  <a:gd name="connsiteY5" fmla="*/ 423878 h 428628"/>
                  <a:gd name="connsiteX6" fmla="*/ 193655 w 714380"/>
                  <a:gd name="connsiteY6" fmla="*/ 352416 h 428628"/>
                  <a:gd name="connsiteX7" fmla="*/ 201625 w 714380"/>
                  <a:gd name="connsiteY7" fmla="*/ 427053 h 428628"/>
                  <a:gd name="connsiteX8" fmla="*/ 0 w 714380"/>
                  <a:gd name="connsiteY8" fmla="*/ 428628 h 428628"/>
                  <a:gd name="connsiteX9" fmla="*/ 0 w 714380"/>
                  <a:gd name="connsiteY9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13015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80" h="428628">
                    <a:moveTo>
                      <a:pt x="0" y="0"/>
                    </a:moveTo>
                    <a:lnTo>
                      <a:pt x="714380" y="0"/>
                    </a:lnTo>
                    <a:lnTo>
                      <a:pt x="714380" y="428628"/>
                    </a:lnTo>
                    <a:lnTo>
                      <a:pt x="571481" y="423878"/>
                    </a:lnTo>
                    <a:lnTo>
                      <a:pt x="538144" y="352416"/>
                    </a:lnTo>
                    <a:lnTo>
                      <a:pt x="433400" y="423878"/>
                    </a:lnTo>
                    <a:lnTo>
                      <a:pt x="268300" y="423878"/>
                    </a:lnTo>
                    <a:lnTo>
                      <a:pt x="193655" y="352416"/>
                    </a:lnTo>
                    <a:lnTo>
                      <a:pt x="130155" y="427053"/>
                    </a:lnTo>
                    <a:lnTo>
                      <a:pt x="0" y="4286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6" name="Группа 12"/>
              <p:cNvGrpSpPr/>
              <p:nvPr/>
            </p:nvGrpSpPr>
            <p:grpSpPr>
              <a:xfrm>
                <a:off x="2952750" y="647700"/>
                <a:ext cx="380990" cy="985818"/>
                <a:chOff x="2952750" y="647700"/>
                <a:chExt cx="380990" cy="985818"/>
              </a:xfrm>
            </p:grpSpPr>
            <p:sp>
              <p:nvSpPr>
                <p:cNvPr id="29" name="Полилиния 28"/>
                <p:cNvSpPr/>
                <p:nvPr/>
              </p:nvSpPr>
              <p:spPr>
                <a:xfrm>
                  <a:off x="2952750" y="647700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 flipH="1">
                  <a:off x="3114665" y="649268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7" name="Прямоугольник 5"/>
              <p:cNvSpPr/>
              <p:nvPr/>
            </p:nvSpPr>
            <p:spPr>
              <a:xfrm>
                <a:off x="3286115" y="1581137"/>
                <a:ext cx="223351" cy="61913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2779700" y="1577962"/>
                <a:ext cx="220664" cy="650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002" y="3708160"/>
            <a:ext cx="5714279" cy="2669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Рисунок 3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972" y="4764298"/>
            <a:ext cx="1855778" cy="19545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934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72363B-F27D-4575-8D4B-7B492D2DC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13" y="-216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Технологию ТРИЗ</a:t>
            </a:r>
            <a:r>
              <a:rPr lang="ru-RU" sz="3200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 можно использовать во всех видах деятельности! 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7F3274-B608-4B76-B98D-473123803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1974" y="1811760"/>
            <a:ext cx="5012635" cy="41370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«Что-то»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мы рассмотрим что-то.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что-то для чего-то.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что-то из чего-то.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что-то часть чего-то.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Чем-то было это что-то.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Что-то будет с этим что-то.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Что-то ты сейчас возьми, на экранах рассмотри!</a:t>
            </a:r>
          </a:p>
          <a:p>
            <a:pPr marL="0" indent="0">
              <a:buNone/>
            </a:pPr>
            <a:r>
              <a:rPr lang="ru-RU" sz="2800" dirty="0"/>
              <a:t>автор: М. С. </a:t>
            </a:r>
            <a:r>
              <a:rPr lang="ru-RU" sz="2800" dirty="0" err="1"/>
              <a:t>Гафитулин</a:t>
            </a:r>
            <a:r>
              <a:rPr lang="ru-RU" sz="2800" dirty="0"/>
              <a:t>.</a:t>
            </a:r>
            <a:endParaRPr lang="ru-RU" dirty="0"/>
          </a:p>
        </p:txBody>
      </p:sp>
      <p:pic>
        <p:nvPicPr>
          <p:cNvPr id="4" name="Picture 4" descr="D:\мама\триз картинки\slide_11.jpg">
            <a:extLst>
              <a:ext uri="{FF2B5EF4-FFF2-40B4-BE49-F238E27FC236}">
                <a16:creationId xmlns:a16="http://schemas.microsoft.com/office/drawing/2014/main" xmlns="" id="{FD8FE450-523C-4DDD-9F62-C63ED33CD7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37" y="1598676"/>
            <a:ext cx="7693237" cy="456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746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DF164E-C218-4C8A-A6E3-27C97EF5D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ТРИЗ-игры для развития речи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6CF8F9-0A3F-4D7D-964A-E68FA01E3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686" y="161690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                </a:t>
            </a:r>
            <a:r>
              <a:rPr lang="ru-RU" b="1" dirty="0"/>
              <a:t>«</a:t>
            </a:r>
            <a:r>
              <a:rPr lang="ru-RU" b="1" dirty="0" err="1"/>
              <a:t>Объяснялки</a:t>
            </a:r>
            <a:r>
              <a:rPr lang="ru-RU" b="1" dirty="0"/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81D6228-39BC-4DF4-8A4F-651CF80F5C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42" y="2477466"/>
            <a:ext cx="3854793" cy="401540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359BCCD-C87C-4E7D-94BC-F102E7A676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5044" y="2446821"/>
            <a:ext cx="4046054" cy="4046054"/>
          </a:xfrm>
          <a:prstGeom prst="rect">
            <a:avLst/>
          </a:prstGeom>
        </p:spPr>
      </p:pic>
      <p:sp>
        <p:nvSpPr>
          <p:cNvPr id="10" name="Стрелка вниз 11">
            <a:extLst>
              <a:ext uri="{FF2B5EF4-FFF2-40B4-BE49-F238E27FC236}">
                <a16:creationId xmlns:a16="http://schemas.microsoft.com/office/drawing/2014/main" xmlns="" id="{8476A291-07E7-4F78-8CC3-F851178D8281}"/>
              </a:ext>
            </a:extLst>
          </p:cNvPr>
          <p:cNvSpPr/>
          <p:nvPr/>
        </p:nvSpPr>
        <p:spPr>
          <a:xfrm rot="16200000">
            <a:off x="5679074" y="3392015"/>
            <a:ext cx="942651" cy="215566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72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CB3EE-05B6-4B85-BB47-4773F7AD4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165" y="151640"/>
            <a:ext cx="10515600" cy="285991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ТРИЗ-игры для развития речи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«Исправь ошибку»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lang="ru-RU" sz="3200" b="1" u="sng" dirty="0"/>
              <a:t>2 варианта ответа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177BDE-684A-4271-AAE3-60CBF28F4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57468"/>
            <a:ext cx="10515600" cy="4351338"/>
          </a:xfrm>
        </p:spPr>
        <p:txBody>
          <a:bodyPr/>
          <a:lstStyle/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Внучка маленькая, а бабушка старенькая;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Ослик </a:t>
            </a:r>
            <a:r>
              <a:rPr lang="ru-RU" sz="4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Иа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большой, а Винни Пух толстый;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Гулливер высокий, а Дюймовочка маленькая;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Дюймовочка лёгкая, а ласточка большая;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154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49D1B9-43A1-4F2B-9D61-73F316DDA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74" y="-18492"/>
            <a:ext cx="10515600" cy="6261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186FB1B-140C-4F20-BC20-548237157C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71" y="658410"/>
            <a:ext cx="2402026" cy="371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F986C0C7-08E4-46D4-8C9F-5149897D5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8290" y="658410"/>
            <a:ext cx="2922515" cy="371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8A1B8639-0A8A-46CC-B888-80CACB8DB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804" y="1034383"/>
            <a:ext cx="2876818" cy="424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86C0BE41-A36B-4000-8987-1B439DD17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867" y="1034383"/>
            <a:ext cx="2876817" cy="402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574036E-5A99-42FD-B3CF-B2A7C517A040}"/>
              </a:ext>
            </a:extLst>
          </p:cNvPr>
          <p:cNvSpPr txBox="1"/>
          <p:nvPr/>
        </p:nvSpPr>
        <p:spPr>
          <a:xfrm>
            <a:off x="396571" y="5693242"/>
            <a:ext cx="1106324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ru-RU" sz="2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Технологию ТРИЗ педагоги могут использовать во всех образовательных областях!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  <a:latin typeface="+mn-lt"/>
              </a:rPr>
              <a:t>Технология проектной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педагогическая технология, стержнем которой является самостоятельная деятельность детей – исследовательская, познавательная, продуктивная, в процессе которой ребёнок познаёт окружающий мир и воплощает новые знания в реальные продукты.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i="1" dirty="0"/>
              <a:t>Технология «Азбука общения» </a:t>
            </a:r>
            <a:r>
              <a:rPr lang="ru-RU" b="1" i="1" dirty="0" err="1"/>
              <a:t>Шипицыной</a:t>
            </a:r>
            <a:r>
              <a:rPr lang="ru-RU" b="1" i="1" dirty="0"/>
              <a:t> Л.Н.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5513696" y="400129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594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7030A0"/>
                </a:solidFill>
              </a:rPr>
              <a:t>Технология «Азбука общения» </a:t>
            </a:r>
            <a:r>
              <a:rPr lang="ru-RU" sz="4000" b="1" i="1" dirty="0" err="1">
                <a:solidFill>
                  <a:srgbClr val="7030A0"/>
                </a:solidFill>
              </a:rPr>
              <a:t>Шипицыной</a:t>
            </a:r>
            <a:r>
              <a:rPr lang="ru-RU" sz="4000" b="1" i="1" dirty="0">
                <a:solidFill>
                  <a:srgbClr val="7030A0"/>
                </a:solidFill>
              </a:rPr>
              <a:t> Л.Н.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624" y="1825625"/>
            <a:ext cx="7232176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психолого-педагогический курс развития навыков межличностного взаимодействия и обучения основам коммуникации детей дошкольного возраста (4-7 лет).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Девиз программы «Азбука общения» -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«Научись любить и понимать людей, и рядом с тобой всегда будут друзья!»</a:t>
            </a:r>
            <a:endParaRPr lang="ru-RU" sz="3200" b="1" i="1" u="sng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s://img.labirint.ru/rcimg/9d0bff3eeef73ad1fa5c82165a2c0028/1920x1080/comments_pic/1115/01labgi0l1302505328.jpg?13025053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109" y="1690688"/>
            <a:ext cx="3420139" cy="492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459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7516" y="365125"/>
            <a:ext cx="176284" cy="4537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3331"/>
            <a:ext cx="10515600" cy="54536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нацелена:</a:t>
            </a:r>
            <a:endParaRPr lang="ru-RU" sz="20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формирование у детей представлений об искусстве человеческих взаимоотношений;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формирование у детей эмоционально-мотивационных установок по отношению к себе, окружающим, сверстникам и взрослым людям;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создание опыта адекватного поведения в обществе, способствующего наилучшему развитию личности ребенка и подготовки его к жизни.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По мере решения основных задач в рамках данной технологии осуществляется развитие речи, а также остальных высших психических функций, являющихся базой речи.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39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EF1727-07F8-423C-BA04-8BF76B79A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365125"/>
            <a:ext cx="11748052" cy="1384995"/>
          </a:xfrm>
        </p:spPr>
        <p:txBody>
          <a:bodyPr/>
          <a:lstStyle/>
          <a:p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 активизирующего обучения речи</a:t>
            </a:r>
            <a:b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Picture 2" descr="https://e-koncept.ru/files/user/photo/11126_56d7d6c655d87.jpg">
            <a:extLst>
              <a:ext uri="{FF2B5EF4-FFF2-40B4-BE49-F238E27FC236}">
                <a16:creationId xmlns:a16="http://schemas.microsoft.com/office/drawing/2014/main" xmlns="" id="{B22832FF-64D1-46C8-84EB-89DC6F457A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186" y="2422357"/>
            <a:ext cx="3009072" cy="333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9DF1F8D-498C-4E61-8989-EA5FB6410117}"/>
              </a:ext>
            </a:extLst>
          </p:cNvPr>
          <p:cNvSpPr txBox="1"/>
          <p:nvPr/>
        </p:nvSpPr>
        <p:spPr>
          <a:xfrm>
            <a:off x="1073427" y="1554197"/>
            <a:ext cx="108833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Ольга </a:t>
            </a:r>
            <a:r>
              <a:rPr lang="ru-RU" sz="4000" dirty="0" err="1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Альфонсасовна</a:t>
            </a:r>
            <a:r>
              <a:rPr lang="ru-RU" sz="40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4000" dirty="0" err="1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Белобрыкина</a:t>
            </a:r>
            <a:endParaRPr lang="ru-RU" sz="4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0401CFA-133E-4927-9FFA-48F6CEBA8579}"/>
              </a:ext>
            </a:extLst>
          </p:cNvPr>
          <p:cNvSpPr txBox="1"/>
          <p:nvPr/>
        </p:nvSpPr>
        <p:spPr>
          <a:xfrm>
            <a:off x="2864955" y="6123543"/>
            <a:ext cx="61175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кандидат психологических наук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26D208A-7540-4299-B6F5-6CDDB2258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8445" y="2433091"/>
            <a:ext cx="2443990" cy="405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435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281553-854F-431C-A461-2F7D545E3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17" y="365125"/>
            <a:ext cx="11658599" cy="1325563"/>
          </a:xfrm>
        </p:spPr>
        <p:txBody>
          <a:bodyPr/>
          <a:lstStyle/>
          <a:p>
            <a:pPr algn="ctr"/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 </a:t>
            </a:r>
            <a:b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активизирующего обучения речи</a:t>
            </a:r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81561CD9-58A3-43DC-B64B-4F4239E8609F}"/>
              </a:ext>
            </a:extLst>
          </p:cNvPr>
          <p:cNvSpPr/>
          <p:nvPr/>
        </p:nvSpPr>
        <p:spPr>
          <a:xfrm>
            <a:off x="375521" y="1981387"/>
            <a:ext cx="2743200" cy="242788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игра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2484927B-C281-40DF-B1E8-E88C3543A108}"/>
              </a:ext>
            </a:extLst>
          </p:cNvPr>
          <p:cNvSpPr/>
          <p:nvPr/>
        </p:nvSpPr>
        <p:spPr>
          <a:xfrm>
            <a:off x="8610600" y="1981387"/>
            <a:ext cx="2743200" cy="242788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общение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xmlns="" id="{065D4931-7421-491B-A89B-EA929606D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576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0A8FB94-49C2-4EBE-A10D-BDAE2D18BE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234" y="2562239"/>
            <a:ext cx="1518036" cy="155461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40BAD73-D13C-4211-B0F9-68F7E43BDF6B}"/>
              </a:ext>
            </a:extLst>
          </p:cNvPr>
          <p:cNvSpPr/>
          <p:nvPr/>
        </p:nvSpPr>
        <p:spPr>
          <a:xfrm>
            <a:off x="2640950" y="4381512"/>
            <a:ext cx="6432331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Игровое общение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489AB88-82CB-4B2B-B5CA-9561AE564595}"/>
              </a:ext>
            </a:extLst>
          </p:cNvPr>
          <p:cNvSpPr/>
          <p:nvPr/>
        </p:nvSpPr>
        <p:spPr>
          <a:xfrm>
            <a:off x="2067910" y="5689673"/>
            <a:ext cx="805618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Лингвистические игры</a:t>
            </a:r>
          </a:p>
        </p:txBody>
      </p:sp>
      <p:sp>
        <p:nvSpPr>
          <p:cNvPr id="12" name="Стрелка вниз 11">
            <a:extLst>
              <a:ext uri="{FF2B5EF4-FFF2-40B4-BE49-F238E27FC236}">
                <a16:creationId xmlns:a16="http://schemas.microsoft.com/office/drawing/2014/main" xmlns="" id="{7FD472C3-BA54-41DB-8D46-F4B395FAEBEE}"/>
              </a:ext>
            </a:extLst>
          </p:cNvPr>
          <p:cNvSpPr/>
          <p:nvPr/>
        </p:nvSpPr>
        <p:spPr>
          <a:xfrm>
            <a:off x="5485936" y="5071366"/>
            <a:ext cx="484632" cy="97840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96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7294"/>
            <a:ext cx="10515600" cy="996288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Мнемотехника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04" y="968994"/>
            <a:ext cx="11723426" cy="5889006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</a:rPr>
              <a:t>	</a:t>
            </a:r>
            <a:r>
              <a:rPr lang="ru-RU" sz="9600" b="1" u="sng" dirty="0">
                <a:solidFill>
                  <a:srgbClr val="000000"/>
                </a:solidFill>
              </a:rPr>
              <a:t>Мнемотехника</a:t>
            </a:r>
            <a:r>
              <a:rPr lang="ru-RU" sz="9600" dirty="0">
                <a:solidFill>
                  <a:srgbClr val="000000"/>
                </a:solidFill>
              </a:rPr>
              <a:t> – это система методов и приемов, обеспечивающих эффективное запоминание, сохранение и воспроизведение информации, а также развитие речи.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заучивании стихотворений;                                                                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для составления пересказов;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обучении составлению рассказов;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отгадывании и загадывании загадок;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для обогащения словарного запаса;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для автоматизации звуков;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обучении составу числа;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воспитании культурно-гигиенических навыков;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воспитании навыков самообслуживания;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ea typeface="Calibri" panose="020F0502020204030204" pitchFamily="34" charset="0"/>
                <a:cs typeface="Times New Roman" panose="02020603050405020304" pitchFamily="18" charset="0"/>
              </a:rPr>
              <a:t>при ознакомлении с основами безопасности жизнедеятельности.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ru-RU" sz="3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ds05.infourok.ru/uploads/ex/09d8/000cdb17-4a0ea555/img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6499" y="1965282"/>
            <a:ext cx="5725985" cy="322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112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800BBA-610C-440A-A684-9D6A7B8D50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3711886"/>
            <a:ext cx="9144000" cy="23876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«Педагогика должна ориентироваться не на вчерашний, а на завтрашний день детского развития. Только тогда она сумеет вызвать в процессе обучения к жизни те процессы…, которые сейчас лежат в зоне ближайшего развития» 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6D203BC-84D8-47B3-8B3A-64EF35D826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1551" y="2682081"/>
            <a:ext cx="8888896" cy="3619327"/>
          </a:xfrm>
        </p:spPr>
        <p:txBody>
          <a:bodyPr/>
          <a:lstStyle/>
          <a:p>
            <a:endParaRPr lang="ru-RU" sz="3600" b="1" dirty="0">
              <a:solidFill>
                <a:srgbClr val="CC006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0217E2-A55A-430F-9DA2-C79CF244E1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910" y="0"/>
            <a:ext cx="7062302" cy="397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854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4717"/>
            <a:ext cx="10515600" cy="114641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Структура мнемотехники</a:t>
            </a:r>
          </a:p>
        </p:txBody>
      </p:sp>
      <p:pic>
        <p:nvPicPr>
          <p:cNvPr id="4" name="Объект 3" descr="структура мнемотехни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185" y="1446663"/>
            <a:ext cx="9812741" cy="5172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8883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3299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</a:rPr>
              <a:t>                     </a:t>
            </a:r>
            <a:r>
              <a:rPr lang="ru-RU" b="1" i="1" dirty="0" err="1">
                <a:solidFill>
                  <a:srgbClr val="7030A0"/>
                </a:solidFill>
              </a:rPr>
              <a:t>Мнемоквадрат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3755" y="1883390"/>
            <a:ext cx="5336275" cy="4599177"/>
          </a:xfrm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 это отдельная карточка — изображение с закодированной информацией. Рисунок в квадрате обозначает, либо одно слово, либо словосочетание, либо простое предложение. Это может быть как предмет, так и действие.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мнемоквадрат приме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899" y="1690688"/>
            <a:ext cx="6164238" cy="4791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6522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>
                <a:solidFill>
                  <a:srgbClr val="7030A0"/>
                </a:solidFill>
              </a:rPr>
              <a:t>Мнемодорожка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8549"/>
            <a:ext cx="10515600" cy="464841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 это последовательность четырех или более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мнемоквадратов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расположенных линейно. Рисунок в каждом квадрате, соответствует одному слову или словосочетанию. </a:t>
            </a:r>
            <a:endParaRPr lang="ru-RU" dirty="0"/>
          </a:p>
        </p:txBody>
      </p:sp>
      <p:pic>
        <p:nvPicPr>
          <p:cNvPr id="4" name="Рисунок 3" descr="мнемодорожка пример&lt;br /&gt;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345" y="3139081"/>
            <a:ext cx="10985310" cy="3295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584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>
                <a:solidFill>
                  <a:srgbClr val="7030A0"/>
                </a:solidFill>
              </a:rPr>
              <a:t>Мнемотаблица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728" y="1690688"/>
            <a:ext cx="5663821" cy="4246088"/>
          </a:xfrm>
        </p:spPr>
        <p:txBody>
          <a:bodyPr>
            <a:normAutofit fontScale="92500"/>
          </a:bodyPr>
          <a:lstStyle/>
          <a:p>
            <a:pPr marL="4826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таблица, поделенная на квадраты, в каждый из квадратов заложена определенная информация. Каждому изображению в квадрате соответствует слово или словосочетание, на основе этих изображение составляется пересказ, рассказ или учится стихотворение, загадка и пр.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743" y="2629082"/>
            <a:ext cx="5562515" cy="389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90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Пересказ рассказа «Здравствуй, зимушка – зима!»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ересказ рассказа с помощью мнемотехник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824" y="1536191"/>
            <a:ext cx="6604351" cy="4930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81951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1821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Рассказ-описание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ассказ описание с помощью мнемотехни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584" y="1531049"/>
            <a:ext cx="7137779" cy="5224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512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5535"/>
            <a:ext cx="10515600" cy="120242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Технология - карты </a:t>
            </a:r>
            <a:r>
              <a:rPr lang="ru-RU" b="1" i="1" dirty="0" err="1">
                <a:solidFill>
                  <a:srgbClr val="7030A0"/>
                </a:solidFill>
              </a:rPr>
              <a:t>Проппа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7653" y="1690688"/>
            <a:ext cx="4708477" cy="435133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8" name="Picture 6" descr="https://avatars.mds.yandex.net/i?id=ba39f5633e476d0704524e6627860f3a_l-5222483-images-thumbs&amp;ref=rim&amp;n=13&amp;w=960&amp;h=7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219" y="1100420"/>
            <a:ext cx="7676772" cy="575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653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34.userapi.com/impf/c844418/v844418719/6fd99/iaz9Qy4Y_po.jpg?size=604x480&amp;quality=96&amp;sign=78944979d4336e4b6c6867772589110a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31770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9786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465"/>
            <a:ext cx="10515600" cy="110883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Красная шапочка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ello_html_75d6aa2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72" y="1337530"/>
            <a:ext cx="1733265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ello_html_380053e0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414" y="1337530"/>
            <a:ext cx="1733264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ello_html_m5a1d33a9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555" y="1349021"/>
            <a:ext cx="1733264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ello_html_m2d3bb261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913" y="1337530"/>
            <a:ext cx="1733264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ello_html_m578626ab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1436" y="1349021"/>
            <a:ext cx="1733264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ello_html_13f4acb1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73" y="4054110"/>
            <a:ext cx="1733264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ello_html_10b552c.pn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511" y="4069004"/>
            <a:ext cx="1664167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ello_html_5d5ef056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1436" y="4124169"/>
            <a:ext cx="1733263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ello_html_1ed6f78b.pn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0258" y="4124169"/>
            <a:ext cx="1733263" cy="23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ello_html_mcd9ee20.pn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9346" y="4069004"/>
            <a:ext cx="1711681" cy="239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ello_html_346215e7.pn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2915" y="4083898"/>
            <a:ext cx="1746934" cy="237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9252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353799" y="365126"/>
            <a:ext cx="4242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6"/>
            <a:ext cx="10515600" cy="6349573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того, чтобы получить максимальный эффект от составления сказки рекомендуется соблюдать ряд простых правил:</a:t>
            </a:r>
            <a:endParaRPr lang="ru-RU" sz="20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Необходимо при построении сказки для главного героя создать безопасное волшебное пространство. Поэтому используются слова: "Давным-давно", "Жили - были", "В некотором царстве - в некотором государстве"…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Хорошо, когда в сказке у главного героя оказывается друг- помощник.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 ходе сказки необходимо решить какую-то задачу. Главный герой решает задачку, приобретает определенный навык и преображается.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 сказку вводится антигерой (враг) – персонаж, которого надо победить (или может быть изменить его).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Финал сказки должен быть позитивный. Проблема решена, после чего герой возвращается домой.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86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DBF28E-264F-4B22-A307-9F57650B1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8722"/>
            <a:ext cx="11887200" cy="6480313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– это система методов, способов, приёмов обучения, образовательных средств, направленных на достижение позитивного результата за счёт динамичных изменений в личностном развитии ребёнка в современных условиях.</a:t>
            </a:r>
            <a:b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Факторы успешного речевого развития</a:t>
            </a:r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Эмоциональное общение с ребенком с момента рождения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Создание условий для общения с другими детьми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Совместные игры взрослого и ребёнка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Удовлетворение любознательности ребёнка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Правильная речь взрослого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Развитие мелкой моторики рук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                                                                                                      -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Чтение художественной литературы .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+mn-lt"/>
            </a:endParaRPr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13214278-C04A-499F-913B-5036143E7A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374680"/>
            <a:ext cx="4419140" cy="3314355"/>
          </a:xfrm>
        </p:spPr>
      </p:pic>
    </p:spTree>
    <p:extLst>
      <p:ext uri="{BB962C8B-B14F-4D97-AF65-F5344CB8AC3E}">
        <p14:creationId xmlns:p14="http://schemas.microsoft.com/office/powerpoint/2010/main" val="11657744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D8F4FF78-5CD9-4B3F-8C4D-6E4CFCA94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1891" y="2500727"/>
            <a:ext cx="5663970" cy="424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B509CC-EA86-4D47-8B09-BECB9385A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652" y="0"/>
            <a:ext cx="10515600" cy="6784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«</a:t>
            </a:r>
            <a:r>
              <a:rPr lang="ru-RU" b="1" i="1" dirty="0">
                <a:solidFill>
                  <a:srgbClr val="7030A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410E53C-A54F-49F8-B654-586EF184F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78484"/>
            <a:ext cx="10515600" cy="4351338"/>
          </a:xfrm>
        </p:spPr>
        <p:txBody>
          <a:bodyPr/>
          <a:lstStyle/>
          <a:p>
            <a:pPr indent="0" algn="l">
              <a:buNone/>
            </a:pP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Актуальность 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целесообразность использования </a:t>
            </a:r>
            <a:r>
              <a:rPr lang="ru-RU" sz="18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синквейна</a:t>
            </a:r>
            <a:r>
              <a:rPr lang="ru-RU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объясняется тем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что прежде </a:t>
            </a:r>
            <a:r>
              <a:rPr lang="ru-RU" sz="1800" b="0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всего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открываются новые творческие интеллектуальные возможности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способствует обогащению и актуализации словаря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является диагностическим инструментом 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(коммуникативные качества)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носит характер комплексного воздействия 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развивает речь</a:t>
            </a:r>
            <a:r>
              <a:rPr lang="ru-RU" sz="18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память, внимание, мышление)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используется для закрепления изученной темы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0" algn="l"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является игровым приемом</a:t>
            </a:r>
            <a:endParaRPr lang="ru-RU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659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1F48E1-A982-498D-9461-C93406B32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Варианты работы с дошкольниками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6D387A-B10C-4354-8947-8CD3518C7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930"/>
            <a:ext cx="10515600" cy="5486400"/>
          </a:xfrm>
        </p:spPr>
        <p:txBody>
          <a:bodyPr>
            <a:normAutofit fontScale="70000" lnSpcReduction="20000"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Составление краткого рассказа по готовому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синквейну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 </a:t>
            </a:r>
            <a:r>
              <a:rPr lang="ru-RU" sz="29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использованиием</a:t>
            </a:r>
            <a:r>
              <a:rPr lang="ru-RU" sz="2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слов и фраз, входящих в состав последнего)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Составление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 прослушанному рассказу или сказки.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Коррекция и совершенствование готового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(анализ неполного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для определения отсутствующей части. Например, дан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указания темы, первой строки – на основе существующих строк необходимо ее определить).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Можно использовать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занятиях для закрепления изученной лексической темы;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При составлении </a:t>
            </a:r>
            <a:r>
              <a:rPr lang="ru-RU" sz="2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можно использовать </a:t>
            </a:r>
            <a:r>
              <a:rPr lang="ru-RU" sz="29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соревнование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 назовет больше нужных слов»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6. </a:t>
            </a:r>
            <a:r>
              <a:rPr lang="ru-RU" sz="29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способ контроля и самоконтроля </a:t>
            </a:r>
            <a:r>
              <a:rPr lang="ru-RU" sz="2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(дети могут сравнивать </a:t>
            </a:r>
            <a:r>
              <a:rPr lang="ru-RU" sz="29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синквейны</a:t>
            </a:r>
            <a:r>
              <a:rPr lang="ru-RU" sz="29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оценивать их</a:t>
            </a:r>
            <a:r>
              <a:rPr lang="ru-RU" sz="29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715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85AAE7-DAF6-49DA-A3E1-36C3E283F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67C0502-408D-459C-8200-2AD36B5F5A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805" y="101789"/>
            <a:ext cx="8872561" cy="6654421"/>
          </a:xfrm>
          <a:prstGeom prst="rect">
            <a:avLst/>
          </a:prstGeo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8D9B4C26-8606-4F6B-8A19-3293008F0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799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F08A08-E1E2-41E6-9159-AD55FD50D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F2A1113B-EE72-4784-8981-99C2E081E5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785" y="217919"/>
            <a:ext cx="8562883" cy="642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8793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777696-70BB-4F17-AF67-20265F51F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A4CC9D1E-3451-4C97-8E0D-CB5D0210224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870" y="365125"/>
            <a:ext cx="8158692" cy="611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3508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87AAE6-C7A7-4492-9FB8-C5BB366F8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887" y="1319281"/>
            <a:ext cx="11748052" cy="1325563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3600" b="1" i="1" dirty="0">
                <a:solidFill>
                  <a:srgbClr val="7030A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для смелых, идущих к цели педагогов: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3237DD-BDD2-47C6-8ED6-25617FA47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44844"/>
            <a:ext cx="11658600" cy="2743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- Планируйте работу по развитию речи не иногда, не часто, а очень часто.</a:t>
            </a:r>
          </a:p>
          <a:p>
            <a:pPr marL="0" indent="0">
              <a:buNone/>
            </a:pPr>
            <a:r>
              <a:rPr lang="ru-RU" dirty="0"/>
              <a:t>- Никогда не отвечайте сами на свой же вопрос. Терпите, и вы дождетесь того, что на него станут отвечать ваши дети.</a:t>
            </a:r>
          </a:p>
          <a:p>
            <a:pPr marL="0" indent="0">
              <a:buNone/>
            </a:pPr>
            <a:r>
              <a:rPr lang="ru-RU" dirty="0"/>
              <a:t>- Никогда не задавайте вопрос, на который можно ответить «да», или «нет». Это не имеет смысла. </a:t>
            </a:r>
          </a:p>
          <a:p>
            <a:pPr marL="0" indent="0">
              <a:buNone/>
            </a:pPr>
            <a:r>
              <a:rPr lang="ru-RU" dirty="0"/>
              <a:t>- Если рассказ не получился или получился с трудом – улыбнитесь, ведь это здорово, потому что успех впереди.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F32895-78D7-4B18-B599-A7F5A781C2BE}"/>
              </a:ext>
            </a:extLst>
          </p:cNvPr>
          <p:cNvSpPr txBox="1"/>
          <p:nvPr/>
        </p:nvSpPr>
        <p:spPr>
          <a:xfrm>
            <a:off x="-69575" y="5988182"/>
            <a:ext cx="124934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Благодарим за внимание и желаем Вам смелых творческих достижений!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DD3BBB6-B4A1-4FBF-8C35-5541A609E403}"/>
              </a:ext>
            </a:extLst>
          </p:cNvPr>
          <p:cNvSpPr txBox="1"/>
          <p:nvPr/>
        </p:nvSpPr>
        <p:spPr>
          <a:xfrm>
            <a:off x="6542433" y="234656"/>
            <a:ext cx="62467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«Дело не в дороге, которую мы выбираем, а то, что внутри нас заставляет выбирать дорогу»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</a:t>
            </a:r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 Генри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462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BACFD7-BED7-4BEB-B4A3-4C7FE467E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выбору технологий:</a:t>
            </a:r>
            <a:b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BECDC2-45BF-4344-AB26-03BF3DDA2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ориентация технологии не на обучение, а на 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развитие коммуникативных умений </a:t>
            </a: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детей; 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воспитание культуры общения и речи;</a:t>
            </a:r>
            <a:endParaRPr lang="ru-RU" sz="2400" b="1" dirty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технология должна носить </a:t>
            </a:r>
            <a:r>
              <a:rPr lang="ru-RU" sz="2400" b="1" dirty="0" err="1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здоровьесберегающий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 харак</a:t>
            </a: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тер;</a:t>
            </a:r>
            <a:endParaRPr lang="ru-RU" sz="2400" dirty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основу технологии составляет 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личностно-ориентированное взаимодействие </a:t>
            </a: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с ребенком;</a:t>
            </a:r>
            <a:endParaRPr lang="ru-RU" sz="2400" dirty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реализация принципа 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взаимосвязи познавательного и речевого развития </a:t>
            </a: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детей;</a:t>
            </a:r>
            <a:endParaRPr lang="ru-RU" sz="2400" dirty="0">
              <a:effectLst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организация </a:t>
            </a:r>
            <a:r>
              <a:rPr lang="ru-RU" sz="2400" b="1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активной речевой практики </a:t>
            </a:r>
            <a:r>
              <a:rPr lang="ru-RU" sz="2400" dirty="0">
                <a:solidFill>
                  <a:srgbClr val="333333"/>
                </a:solidFill>
                <a:effectLst/>
                <a:ea typeface="Times New Roman" panose="02020603050405020304" pitchFamily="18" charset="0"/>
              </a:rPr>
              <a:t>каждого ребенка в разных видах деятельности с учетом его возрастных и индивидуальных особенностей.</a:t>
            </a:r>
            <a:endParaRPr lang="ru-RU" sz="2400" dirty="0">
              <a:effectLst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475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B89701-6C9E-41D7-B7DD-64138E03C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15009"/>
            <a:ext cx="10515600" cy="792148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</a:t>
            </a:r>
            <a:r>
              <a:rPr lang="ru-RU" dirty="0"/>
              <a:t> – технология</a:t>
            </a:r>
            <a:br>
              <a:rPr lang="ru-RU" dirty="0"/>
            </a:br>
            <a:r>
              <a:rPr lang="ru-RU" b="1" dirty="0">
                <a:solidFill>
                  <a:srgbClr val="7030A0"/>
                </a:solidFill>
              </a:rPr>
              <a:t>Р</a:t>
            </a:r>
            <a:r>
              <a:rPr lang="ru-RU" dirty="0"/>
              <a:t> – решения</a:t>
            </a:r>
            <a:br>
              <a:rPr lang="ru-RU" dirty="0"/>
            </a:br>
            <a:r>
              <a:rPr lang="ru-RU" b="1" dirty="0">
                <a:solidFill>
                  <a:srgbClr val="7030A0"/>
                </a:solidFill>
              </a:rPr>
              <a:t>И </a:t>
            </a:r>
            <a:r>
              <a:rPr lang="ru-RU" dirty="0"/>
              <a:t>– изобретательских </a:t>
            </a:r>
            <a:br>
              <a:rPr lang="ru-RU" dirty="0"/>
            </a:br>
            <a:r>
              <a:rPr lang="ru-RU" b="1" dirty="0">
                <a:solidFill>
                  <a:srgbClr val="7030A0"/>
                </a:solidFill>
              </a:rPr>
              <a:t>З</a:t>
            </a:r>
            <a:r>
              <a:rPr lang="ru-RU" dirty="0"/>
              <a:t> – задач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b="1" i="1" dirty="0">
                <a:solidFill>
                  <a:srgbClr val="7030A0"/>
                </a:solidFill>
              </a:rPr>
              <a:t>«Каждый ребенок изначально талантлив и даже гениален, но его надо научить ориентироваться в современном мире, чтобы при минимум затрат достичь максимум эффекта»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4261DD5B-13C7-4583-9BCB-E477B62430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858" y="179698"/>
            <a:ext cx="5485342" cy="4114007"/>
          </a:xfrm>
        </p:spPr>
      </p:pic>
    </p:spTree>
    <p:extLst>
      <p:ext uri="{BB962C8B-B14F-4D97-AF65-F5344CB8AC3E}">
        <p14:creationId xmlns:p14="http://schemas.microsoft.com/office/powerpoint/2010/main" val="238515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1067E7-7A22-4F5D-9A52-79E5CBB7D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+mn-lt"/>
                <a:ea typeface="Cambria Math" pitchFamily="18" charset="0"/>
                <a:cs typeface="Times New Roman" pitchFamily="18" charset="0"/>
              </a:rPr>
              <a:t>Стратегическая цель ТРИЗ-педагогики — </a:t>
            </a:r>
            <a:r>
              <a:rPr lang="ru-RU" sz="4400" dirty="0">
                <a:latin typeface="+mn-lt"/>
                <a:ea typeface="Cambria Math" pitchFamily="18" charset="0"/>
                <a:cs typeface="Times New Roman" pitchFamily="18" charset="0"/>
              </a:rPr>
              <a:t>всестороннее развитие творческих способностей ребёнка. </a:t>
            </a:r>
            <a:endParaRPr lang="ru-RU" sz="4400" i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C318F9-8674-4F20-B839-76CB7B633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690688"/>
            <a:ext cx="10956234" cy="4351338"/>
          </a:xfrm>
        </p:spPr>
        <p:txBody>
          <a:bodyPr>
            <a:normAutofit/>
          </a:bodyPr>
          <a:lstStyle/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 использования технологии ТРИЗ:</a:t>
            </a: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1B1C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нестандартного, системного, раскованного, широкоформатного, гибкого мышления, умения отслеживать тонкие причинно-следственные связи, видеть логические закономерности происходящих явлений и событий;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1B1C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целостной картины мира;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i="1" dirty="0">
                <a:solidFill>
                  <a:srgbClr val="1B1C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 интереса к поисковой деятельности, стремления разрабатывать необычные варианты решения задачи;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i="1" dirty="0">
                <a:solidFill>
                  <a:srgbClr val="1B1C2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речи, памяти, творческого воображения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712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BFC94B-F107-4C7C-9433-562B3E6A9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7030A0"/>
                </a:solidFill>
              </a:rPr>
              <a:t>Методы ТРИЗ технологии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FDC2AA-96F7-4AF2-9099-F8314CC49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мозгового штурма.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каталога.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фокальных объектов.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«Системный анализ».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морфологического анализа.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обоснования новых идей «Золотая рыбка».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ММЧ (моделирования маленькими человечками).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 по аналогии.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Типовые приёмы фантазирования (ТПФ).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693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449094-34C5-4FD5-9FCC-170A41881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7030A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технологии ТРИЗ можно совершенствовать все стороны речевого развития: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CA3436-2E78-41B1-8510-62ADEB46C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Владение речью как средством общения;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Обогащение активного словаря;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Развитие связной, грамматически правильной диалогической и монологической речи;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Развитие речевого творчества;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Развитие звуковой и интонационной культуры речи;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i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Знакомство с детской литературой.  </a:t>
            </a:r>
            <a:endParaRPr lang="ru-RU" sz="3200" dirty="0">
              <a:effectLst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545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387E81-47D8-48FF-AACF-5D25CE1A9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68545"/>
          </a:xfrm>
        </p:spPr>
        <p:txBody>
          <a:bodyPr>
            <a:normAutofit fontScale="90000"/>
          </a:bodyPr>
          <a:lstStyle/>
          <a:p>
            <a:pPr marL="177800" algn="ctr"/>
            <a:r>
              <a:rPr lang="ru-RU" sz="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«Системный оператор»</a:t>
            </a:r>
            <a:endParaRPr lang="ru-RU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6B5190-4556-49BC-8E8E-8328F515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252" y="5337760"/>
            <a:ext cx="10515600" cy="16033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sz="2800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ru-RU" sz="4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Многоэкранная</a:t>
            </a:r>
            <a:r>
              <a:rPr lang="ru-RU" sz="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схема талантливого мышления</a:t>
            </a: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2B5942B6-4340-4FFD-818C-BB8C7003B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7522" y="576470"/>
            <a:ext cx="7278757" cy="542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2307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</TotalTime>
  <Words>502</Words>
  <Application>Microsoft Office PowerPoint</Application>
  <PresentationFormat>Широкоэкранный</PresentationFormat>
  <Paragraphs>134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Arial Black</vt:lpstr>
      <vt:lpstr>Calibri</vt:lpstr>
      <vt:lpstr>Calibri Light</vt:lpstr>
      <vt:lpstr>Cambria Math</vt:lpstr>
      <vt:lpstr>Symbol</vt:lpstr>
      <vt:lpstr>Times New Roman</vt:lpstr>
      <vt:lpstr>Тема Office</vt:lpstr>
      <vt:lpstr> «Современные технологии речевого развития детей дошкольного возраста»  Учителя-логопеды МАДОУ д/с №125  Орлова В.С, Тарасенкова Ю.В. </vt:lpstr>
      <vt:lpstr>«Педагогика должна ориентироваться не на вчерашний, а на завтрашний день детского развития. Только тогда она сумеет вызвать в процессе обучения к жизни те процессы…, которые сейчас лежат в зоне ближайшего развития» </vt:lpstr>
      <vt:lpstr>Технологии – это система методов, способов, приёмов обучения, образовательных средств, направленных на достижение позитивного результата за счёт динамичных изменений в личностном развитии ребёнка в современных условиях.  Факторы успешного речевого развития                                                            Эмоциональное общение с ребенком с момента рождения                                                                           - Создание условий для общения с другими детьми                                                                                 - Совместные игры взрослого и ребёнка                                                                                        - Удовлетворение любознательности ребёнка                                                                                             - Правильная речь взрослого                                                                                                   - Развитие мелкой моторики рук                                                                                                        - Чтение художественной литературы .    </vt:lpstr>
      <vt:lpstr>Требования к выбору технологий: </vt:lpstr>
      <vt:lpstr>Т – технология Р – решения И – изобретательских  З – задач   «Каждый ребенок изначально талантлив и даже гениален, но его надо научить ориентироваться в современном мире, чтобы при минимум затрат достичь максимум эффекта»</vt:lpstr>
      <vt:lpstr>Стратегическая цель ТРИЗ-педагогики — всестороннее развитие творческих способностей ребёнка. </vt:lpstr>
      <vt:lpstr>Методы ТРИЗ технологии</vt:lpstr>
      <vt:lpstr>С помощью технологии ТРИЗ можно совершенствовать все стороны речевого развития:</vt:lpstr>
      <vt:lpstr>«Системный оператор»</vt:lpstr>
      <vt:lpstr>Технологию ТРИЗ можно использовать во всех видах деятельности! </vt:lpstr>
      <vt:lpstr>ТРИЗ-игры для развития речи</vt:lpstr>
      <vt:lpstr>ТРИЗ-игры для развития речи  «Исправь ошибку»  2 варианта ответа</vt:lpstr>
      <vt:lpstr>Методическая литература</vt:lpstr>
      <vt:lpstr>Технология проектной деятельности</vt:lpstr>
      <vt:lpstr>Технология «Азбука общения» Шипицыной Л.Н.</vt:lpstr>
      <vt:lpstr>Презентация PowerPoint</vt:lpstr>
      <vt:lpstr>Технология активизирующего обучения речи </vt:lpstr>
      <vt:lpstr>Технология  активизирующего обучения речи</vt:lpstr>
      <vt:lpstr>Мнемотехника</vt:lpstr>
      <vt:lpstr>Структура мнемотехники</vt:lpstr>
      <vt:lpstr>                     Мнемоквадрат</vt:lpstr>
      <vt:lpstr>Мнемодорожка</vt:lpstr>
      <vt:lpstr>Мнемотаблица</vt:lpstr>
      <vt:lpstr>  Пересказ рассказа «Здравствуй, зимушка – зима!» </vt:lpstr>
      <vt:lpstr>Рассказ-описание</vt:lpstr>
      <vt:lpstr>Технология - карты Проппа</vt:lpstr>
      <vt:lpstr>Презентация PowerPoint</vt:lpstr>
      <vt:lpstr>Красная шапочка</vt:lpstr>
      <vt:lpstr>Презентация PowerPoint</vt:lpstr>
      <vt:lpstr>Технология «СИНКВЕЙН»</vt:lpstr>
      <vt:lpstr>Варианты работы с дошкольниками</vt:lpstr>
      <vt:lpstr>Презентация PowerPoint</vt:lpstr>
      <vt:lpstr>Презентация PowerPoint</vt:lpstr>
      <vt:lpstr>Презентация PowerPoint</vt:lpstr>
      <vt:lpstr>Правила для смелых, идущих к цели педагогов: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 Тарасенков</dc:creator>
  <cp:lastModifiedBy>Пользователь</cp:lastModifiedBy>
  <cp:revision>77</cp:revision>
  <dcterms:created xsi:type="dcterms:W3CDTF">2022-03-31T15:02:52Z</dcterms:created>
  <dcterms:modified xsi:type="dcterms:W3CDTF">2022-04-26T15:32:34Z</dcterms:modified>
</cp:coreProperties>
</file>