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56" r:id="rId5"/>
    <p:sldId id="279" r:id="rId7"/>
    <p:sldId id="289" r:id="rId8"/>
    <p:sldId id="292" r:id="rId9"/>
    <p:sldId id="280" r:id="rId10"/>
    <p:sldId id="260" r:id="rId11"/>
    <p:sldId id="264" r:id="rId12"/>
    <p:sldId id="282" r:id="rId13"/>
    <p:sldId id="283" r:id="rId14"/>
    <p:sldId id="286" r:id="rId15"/>
    <p:sldId id="287" r:id="rId16"/>
    <p:sldId id="265" r:id="rId17"/>
    <p:sldId id="268" r:id="rId18"/>
  </p:sldIdLst>
  <p:sldSz cx="9144000" cy="6858000" type="screen4x3"/>
  <p:notesSz cx="6858000" cy="9144000"/>
  <p:defaultTextStyle>
    <a:defPPr>
      <a:defRPr lang="en-GB"/>
    </a:defPPr>
    <a:lvl1pPr algn="l" defTabSz="44958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1pPr>
    <a:lvl2pPr marL="742950" indent="-285750" algn="l" defTabSz="44958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2pPr>
    <a:lvl3pPr marL="1143000" indent="-228600" algn="l" defTabSz="44958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3pPr>
    <a:lvl4pPr marL="1600200" indent="-228600" algn="l" defTabSz="44958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4pPr>
    <a:lvl5pPr marL="2057400" indent="-228600" algn="l" defTabSz="44958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08" autoAdjust="0"/>
    <p:restoredTop sz="94660"/>
  </p:normalViewPr>
  <p:slideViewPr>
    <p:cSldViewPr>
      <p:cViewPr>
        <p:scale>
          <a:sx n="64" d="100"/>
          <a:sy n="64" d="100"/>
        </p:scale>
        <p:origin x="-102" y="-132"/>
      </p:cViewPr>
      <p:guideLst>
        <p:guide orient="horz" pos="2160"/>
        <p:guide pos="2916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</a:ln>
        </p:spPr>
      </p:sp>
      <p:sp>
        <p:nvSpPr>
          <p:cNvPr id="1331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1pPr>
    <a:lvl2pPr marL="742950" indent="-28575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2pPr>
    <a:lvl3pPr marL="11430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3pPr>
    <a:lvl4pPr marL="16002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4pPr>
    <a:lvl5pPr marL="20574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6" charset="0"/>
      <a:defRPr sz="1200" kern="1200">
        <a:solidFill>
          <a:srgbClr val="000000"/>
        </a:solidFill>
        <a:latin typeface="Times New Roman" panose="02020603050405020304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2C150-6ADA-4C3F-991E-065C67C8507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A8046-A8E2-4E61-8255-7BF1D1CF1DD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EE77-3CE8-45EF-9BAF-A64B6562EEF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D918C-A8A7-4BF4-80F6-7A11D9952EA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69AA8-C40F-45B9-B92D-68269F13EE6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A365-7D6B-4500-86BE-C07048FF00E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8335A-1F3F-4A8A-AED9-EE9AD566F1D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C67E5-0D10-4A8B-8C36-A428125833B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63305-4266-4DFF-A4F4-85A1B51427B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9C366-0676-434E-BA05-DD147508A4B0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FC662-C123-401F-B1B1-7BAD008A2E8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1A95-6A96-4E77-AC14-031D018290B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65664-03D8-4B3D-BBED-1FEF72B70D8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4ECD-E34A-4064-B85B-7ACE8AB56E9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D4DC0-AD8B-4E82-90D9-7169BF291C3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92275-98CF-4E15-AB4C-192E9EF7838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C3915-0126-423E-AE13-D6CC595EFDE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8C8E2-9B83-43AA-A674-44AD2F07AEC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4C3DF-73C2-43E5-84D6-E49B96D7F1E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F0CF6-2DEB-4473-A876-5DB1E6EB127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92CBD-6D70-48B9-8DE0-B65BD86E70C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A6259-1993-4382-90AD-C5946B04C11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6819E-41E3-439B-9AA1-BDA203C86F1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A322-4076-4B86-94EA-56ECE08E7EF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9EC3-2EE5-4057-A0F8-65781D0A65B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64CD0-F627-4853-BFF5-990B042AD13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7F723-782C-46B5-9EB9-47BA5F2CB78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DAACE-7F93-4D9B-A38D-D86E9041C86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F59BA-BBFD-43BA-AF1B-2FFF5451CF4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074FE-F714-4C10-903E-AF6FD884524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53778-B93E-4EFB-9F0B-6D787DAD157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27829-ED57-4B9F-AEE8-EAF352DD4B7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BBB3-7B3A-40F5-AEFF-05AA7A3E5DF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5.GIF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/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14"/>
          <a:srcRect l="12003" t="12769" r="4005"/>
          <a:stretch>
            <a:fillRect/>
          </a:stretch>
        </p:blipFill>
        <p:spPr bwMode="auto">
          <a:xfrm>
            <a:off x="142875" y="142875"/>
            <a:ext cx="2000250" cy="1952625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90000" tIns="46800" rIns="90000" bIns="46800" numCol="1" anchor="ctr" anchorCtr="0" compatLnSpc="1"/>
          <a:lstStyle/>
          <a:p>
            <a:pPr lvl="0"/>
            <a:r>
              <a:rPr lang="en-GB" smtClean="0"/>
              <a:t>Для правки текста заголовка щёлкните мышью</a:t>
            </a:r>
            <a:endParaRPr lang="en-GB" smtClean="0"/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en-GB" smtClean="0"/>
              <a:t>Для правки структуры щёлкните мышью</a:t>
            </a:r>
            <a:endParaRPr lang="en-GB" smtClean="0"/>
          </a:p>
          <a:p>
            <a:pPr lvl="1"/>
            <a:r>
              <a:rPr lang="en-GB" smtClean="0"/>
              <a:t>Второй уровень структуры</a:t>
            </a:r>
            <a:endParaRPr lang="en-GB" smtClean="0"/>
          </a:p>
          <a:p>
            <a:pPr lvl="2"/>
            <a:r>
              <a:rPr lang="en-GB" smtClean="0"/>
              <a:t>Третий уровень структуры</a:t>
            </a:r>
            <a:endParaRPr lang="en-GB" smtClean="0"/>
          </a:p>
          <a:p>
            <a:pPr lvl="3"/>
            <a:r>
              <a:rPr lang="en-GB" smtClean="0"/>
              <a:t>Четвёртый уровень структуры</a:t>
            </a:r>
            <a:endParaRPr lang="en-GB" smtClean="0"/>
          </a:p>
          <a:p>
            <a:pPr lvl="4"/>
            <a:r>
              <a:rPr lang="en-GB" smtClean="0"/>
              <a:t>Пятый уровень структуры</a:t>
            </a:r>
            <a:endParaRPr lang="en-GB" smtClean="0"/>
          </a:p>
          <a:p>
            <a:pPr lvl="4"/>
            <a:r>
              <a:rPr lang="en-GB" smtClean="0"/>
              <a:t>Шестой уровень структуры</a:t>
            </a:r>
            <a:endParaRPr lang="en-GB" smtClean="0"/>
          </a:p>
          <a:p>
            <a:pPr lvl="4"/>
            <a:r>
              <a:rPr lang="en-GB" smtClean="0"/>
              <a:t>Седьмой уровень структуры</a:t>
            </a:r>
            <a:endParaRPr lang="en-GB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90000" tIns="46800" rIns="90000" bIns="46800" numCol="1" anchor="ctr" anchorCtr="0" compatLnSpc="1"/>
          <a:lstStyle>
            <a:lvl1pPr>
              <a:buClrTx/>
              <a:buFontTx/>
              <a:buNone/>
              <a:tabLst>
                <a:tab pos="448945" algn="l"/>
                <a:tab pos="898525" algn="l"/>
                <a:tab pos="1347470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panose="020B0502040204020203" charset="0"/>
              </a:defRPr>
            </a:lvl1pPr>
          </a:lstStyle>
          <a:p>
            <a:pPr>
              <a:defRPr/>
            </a:pPr>
            <a:r>
              <a:rPr lang="ru-RU"/>
              <a:t>Пасечник Е.А. </a:t>
            </a:r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panose="020B0604020202020204" pitchFamily="34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90000" tIns="46800" rIns="90000" bIns="46800" numCol="1" anchor="ctr" anchorCtr="0" compatLnSpc="1"/>
          <a:lstStyle>
            <a:lvl1pPr algn="r">
              <a:buClrTx/>
              <a:buFontTx/>
              <a:buNone/>
              <a:tabLst>
                <a:tab pos="448945" algn="l"/>
                <a:tab pos="898525" algn="l"/>
                <a:tab pos="1347470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panose="020B0502040204020203" charset="0"/>
              </a:defRPr>
            </a:lvl1pPr>
          </a:lstStyle>
          <a:p>
            <a:pPr>
              <a:defRPr/>
            </a:pPr>
            <a:fld id="{02523F6D-8C1C-42D5-A84E-F29CE4AA233F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2pPr>
      <a:lvl3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3pPr>
      <a:lvl4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4pPr>
      <a:lvl5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5pPr>
      <a:lvl6pPr marL="25146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6pPr>
      <a:lvl7pPr marL="29718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7pPr>
      <a:lvl8pPr marL="34290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8pPr>
      <a:lvl9pPr marL="38862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9pPr>
    </p:titleStyle>
    <p:bodyStyle>
      <a:lvl1pPr marL="342900" indent="-342900" algn="l" defTabSz="44958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/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29438" y="5289550"/>
            <a:ext cx="1979612" cy="1350963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90000" tIns="46800" rIns="90000" bIns="46800" numCol="1" anchor="ctr" anchorCtr="0" compatLnSpc="1"/>
          <a:lstStyle/>
          <a:p>
            <a:pPr lvl="0"/>
            <a:r>
              <a:rPr lang="en-GB" smtClean="0"/>
              <a:t>Для правки текста заголовка щёлкните мышью</a:t>
            </a:r>
            <a:endParaRPr lang="en-GB" smtClean="0"/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en-GB" smtClean="0"/>
              <a:t>Для правки структуры щёлкните мышью</a:t>
            </a:r>
            <a:endParaRPr lang="en-GB" smtClean="0"/>
          </a:p>
          <a:p>
            <a:pPr lvl="1"/>
            <a:r>
              <a:rPr lang="en-GB" smtClean="0"/>
              <a:t>Второй уровень структуры</a:t>
            </a:r>
            <a:endParaRPr lang="en-GB" smtClean="0"/>
          </a:p>
          <a:p>
            <a:pPr lvl="2"/>
            <a:r>
              <a:rPr lang="en-GB" smtClean="0"/>
              <a:t>Третий уровень структуры</a:t>
            </a:r>
            <a:endParaRPr lang="en-GB" smtClean="0"/>
          </a:p>
          <a:p>
            <a:pPr lvl="3"/>
            <a:r>
              <a:rPr lang="en-GB" smtClean="0"/>
              <a:t>Четвёртый уровень структуры</a:t>
            </a:r>
            <a:endParaRPr lang="en-GB" smtClean="0"/>
          </a:p>
          <a:p>
            <a:pPr lvl="4"/>
            <a:r>
              <a:rPr lang="en-GB" smtClean="0"/>
              <a:t>Пятый уровень структуры</a:t>
            </a:r>
            <a:endParaRPr lang="en-GB" smtClean="0"/>
          </a:p>
          <a:p>
            <a:pPr lvl="4"/>
            <a:r>
              <a:rPr lang="en-GB" smtClean="0"/>
              <a:t>Шестой уровень структуры</a:t>
            </a:r>
            <a:endParaRPr lang="en-GB" smtClean="0"/>
          </a:p>
          <a:p>
            <a:pPr lvl="4"/>
            <a:r>
              <a:rPr lang="en-GB" smtClean="0"/>
              <a:t>Седьмой уровень структуры</a:t>
            </a:r>
            <a:endParaRPr lang="en-GB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90000" tIns="46800" rIns="90000" bIns="46800" numCol="1" anchor="ctr" anchorCtr="0" compatLnSpc="1"/>
          <a:lstStyle>
            <a:lvl1pPr>
              <a:buClrTx/>
              <a:buFontTx/>
              <a:buNone/>
              <a:tabLst>
                <a:tab pos="448945" algn="l"/>
                <a:tab pos="898525" algn="l"/>
                <a:tab pos="1347470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panose="020B0502040204020203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90000" tIns="46800" rIns="90000" bIns="46800" numCol="1" anchor="ctr" anchorCtr="0" compatLnSpc="1"/>
          <a:lstStyle>
            <a:lvl1pPr algn="r">
              <a:buClrTx/>
              <a:buFontTx/>
              <a:buNone/>
              <a:tabLst>
                <a:tab pos="448945" algn="l"/>
                <a:tab pos="898525" algn="l"/>
                <a:tab pos="1347470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panose="020B0502040204020203" charset="0"/>
              </a:defRPr>
            </a:lvl1pPr>
          </a:lstStyle>
          <a:p>
            <a:pPr>
              <a:defRPr/>
            </a:pPr>
            <a:fld id="{8DC8AF54-FFD8-4A89-95DD-CEA5210451B6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2pPr>
      <a:lvl3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3pPr>
      <a:lvl4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4pPr>
      <a:lvl5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5pPr>
      <a:lvl6pPr marL="25146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6pPr>
      <a:lvl7pPr marL="29718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7pPr>
      <a:lvl8pPr marL="34290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8pPr>
      <a:lvl9pPr marL="38862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9pPr>
    </p:titleStyle>
    <p:bodyStyle>
      <a:lvl1pPr marL="342900" indent="-342900" algn="l" defTabSz="44958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"/>
          <p:cNvGrpSpPr/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42875"/>
            <a:ext cx="1143000" cy="1000125"/>
          </a:xfrm>
          <a:prstGeom prst="rect">
            <a:avLst/>
          </a:prstGeom>
          <a:noFill/>
          <a:ln w="9525">
            <a:noFill/>
            <a:round/>
          </a:ln>
        </p:spPr>
      </p:pic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90000" tIns="46800" rIns="90000" bIns="46800" numCol="1" anchor="ctr" anchorCtr="0" compatLnSpc="1"/>
          <a:lstStyle/>
          <a:p>
            <a:pPr lvl="0"/>
            <a:r>
              <a:rPr lang="en-GB" smtClean="0"/>
              <a:t>Для правки текста заголовка щёлкните мышью</a:t>
            </a:r>
            <a:endParaRPr lang="en-GB" smtClean="0"/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en-GB" smtClean="0"/>
              <a:t>Для правки структуры щёлкните мышью</a:t>
            </a:r>
            <a:endParaRPr lang="en-GB" smtClean="0"/>
          </a:p>
          <a:p>
            <a:pPr lvl="1"/>
            <a:r>
              <a:rPr lang="en-GB" smtClean="0"/>
              <a:t>Второй уровень структуры</a:t>
            </a:r>
            <a:endParaRPr lang="en-GB" smtClean="0"/>
          </a:p>
          <a:p>
            <a:pPr lvl="2"/>
            <a:r>
              <a:rPr lang="en-GB" smtClean="0"/>
              <a:t>Третий уровень структуры</a:t>
            </a:r>
            <a:endParaRPr lang="en-GB" smtClean="0"/>
          </a:p>
          <a:p>
            <a:pPr lvl="3"/>
            <a:r>
              <a:rPr lang="en-GB" smtClean="0"/>
              <a:t>Четвёртый уровень структуры</a:t>
            </a:r>
            <a:endParaRPr lang="en-GB" smtClean="0"/>
          </a:p>
          <a:p>
            <a:pPr lvl="4"/>
            <a:r>
              <a:rPr lang="en-GB" smtClean="0"/>
              <a:t>Пятый уровень структуры</a:t>
            </a:r>
            <a:endParaRPr lang="en-GB" smtClean="0"/>
          </a:p>
          <a:p>
            <a:pPr lvl="4"/>
            <a:r>
              <a:rPr lang="en-GB" smtClean="0"/>
              <a:t>Шестой уровень структуры</a:t>
            </a:r>
            <a:endParaRPr lang="en-GB" smtClean="0"/>
          </a:p>
          <a:p>
            <a:pPr lvl="4"/>
            <a:r>
              <a:rPr lang="en-GB" smtClean="0"/>
              <a:t>Седьмой уровень структуры</a:t>
            </a:r>
            <a:endParaRPr lang="en-GB" smtClean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90000" tIns="46800" rIns="90000" bIns="46800" numCol="1" anchor="ctr" anchorCtr="0" compatLnSpc="1"/>
          <a:lstStyle>
            <a:lvl1pPr>
              <a:buClrTx/>
              <a:buFontTx/>
              <a:buNone/>
              <a:tabLst>
                <a:tab pos="448945" algn="l"/>
                <a:tab pos="898525" algn="l"/>
                <a:tab pos="1347470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panose="020B0502040204020203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panose="020B0604020202020204" pitchFamily="34" charset="0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</a:ln>
          <a:effectLst/>
        </p:spPr>
        <p:txBody>
          <a:bodyPr vert="horz" wrap="square" lIns="90000" tIns="46800" rIns="90000" bIns="46800" numCol="1" anchor="ctr" anchorCtr="0" compatLnSpc="1"/>
          <a:lstStyle>
            <a:lvl1pPr algn="r">
              <a:buClrTx/>
              <a:buFontTx/>
              <a:buNone/>
              <a:tabLst>
                <a:tab pos="448945" algn="l"/>
                <a:tab pos="898525" algn="l"/>
                <a:tab pos="1347470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panose="020B0502040204020203" charset="0"/>
              </a:defRPr>
            </a:lvl1pPr>
          </a:lstStyle>
          <a:p>
            <a:pPr>
              <a:defRPr/>
            </a:pPr>
            <a:fld id="{2876DA47-A04E-4BDD-848A-9BE9E7A1F6D9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2pPr>
      <a:lvl3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3pPr>
      <a:lvl4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4pPr>
      <a:lvl5pPr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5pPr>
      <a:lvl6pPr marL="25146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6pPr>
      <a:lvl7pPr marL="29718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7pPr>
      <a:lvl8pPr marL="34290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8pPr>
      <a:lvl9pPr marL="3886200" indent="-228600" algn="ctr" defTabSz="44958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4400">
          <a:solidFill>
            <a:srgbClr val="000000"/>
          </a:solidFill>
          <a:latin typeface="Calibri" panose="020F0502020204030204" charset="0"/>
          <a:ea typeface="Microsoft YaHei" panose="020B0503020204020204" charset="-122"/>
        </a:defRPr>
      </a:lvl9pPr>
    </p:titleStyle>
    <p:bodyStyle>
      <a:lvl1pPr marL="342900" indent="-342900" algn="l" defTabSz="44958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786130" y="2096770"/>
            <a:ext cx="7772400" cy="2154555"/>
          </a:xfrm>
          <a:prstGeom prst="rect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dirty="0" smtClean="0">
                <a:solidFill>
                  <a:schemeClr val="tx1"/>
                </a:solidFill>
                <a:latin typeface="Monotype Corsiva" panose="03010101010201010101" pitchFamily="64" charset="0"/>
              </a:rPr>
              <a:t>12 апреля  все люди отмечают день космонавтики. А почему именно в этот день, я скажу чуть позже.</a:t>
            </a:r>
            <a:endParaRPr lang="ru-RU" sz="4000" b="1" dirty="0" smtClean="0">
              <a:solidFill>
                <a:schemeClr val="tx1"/>
              </a:solidFill>
              <a:latin typeface="Monotype Corsiva" panose="03010101010201010101" pitchFamily="6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260350"/>
            <a:ext cx="8369935" cy="2204085"/>
          </a:xfrm>
          <a:solidFill>
            <a:schemeClr val="bg1"/>
          </a:solidFill>
        </p:spPr>
        <p:txBody>
          <a:bodyPr/>
          <a:lstStyle/>
          <a:p>
            <a:pPr algn="ctr"/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</a:t>
            </a: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endParaRPr lang="ru-RU" sz="2400" dirty="0"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76035" y="2565074"/>
            <a:ext cx="6072230" cy="407196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806" y="203178"/>
            <a:ext cx="8228013" cy="1296974"/>
          </a:xfrm>
          <a:solidFill>
            <a:schemeClr val="bg1"/>
          </a:solidFill>
        </p:spPr>
        <p:txBody>
          <a:bodyPr/>
          <a:lstStyle/>
          <a:p>
            <a:pPr algn="ctr"/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В орбитальной станции – невесомость.</a:t>
            </a: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Все предметы легкие и человек становится легким как пушинка.</a:t>
            </a: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41921_84ae5b2444333a59e0ba453bf4a48647.jpg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8123" y="1700834"/>
            <a:ext cx="5286412" cy="4333875"/>
          </a:xfrm>
        </p:spPr>
      </p:pic>
      <p:sp>
        <p:nvSpPr>
          <p:cNvPr id="7" name="Прямоугольник 6"/>
          <p:cNvSpPr/>
          <p:nvPr/>
        </p:nvSpPr>
        <p:spPr>
          <a:xfrm>
            <a:off x="5940117" y="1773225"/>
            <a:ext cx="2928958" cy="34150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228600" algn="ctr" eaLnBrk="0" hangingPunct="0">
              <a:tabLst>
                <a:tab pos="3390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6" charset="0"/>
                <a:ea typeface="Microsoft YaHei" panose="020B0503020204020204" charset="-122"/>
                <a:cs typeface="Times New Roman" panose="02020603050405020304" pitchFamily="16" charset="0"/>
              </a:rPr>
              <a:t>В космосе веса ничто не имеет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6" charset="0"/>
                <a:ea typeface="Microsoft YaHei" panose="020B0503020204020204" charset="-122"/>
                <a:cs typeface="Times New Roman" panose="02020603050405020304" pitchFamily="16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anose="02020603050405020304" pitchFamily="16" charset="0"/>
              <a:ea typeface="Microsoft YaHei" panose="020B0503020204020204" charset="-122"/>
              <a:cs typeface="Times New Roman" panose="02020603050405020304" pitchFamily="16" charset="0"/>
            </a:endParaRPr>
          </a:p>
          <a:p>
            <a:pPr lvl="0" indent="228600" algn="ctr" eaLnBrk="0" hangingPunct="0">
              <a:tabLst>
                <a:tab pos="3390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6" charset="0"/>
                <a:ea typeface="Microsoft YaHei" panose="020B0503020204020204" charset="-122"/>
                <a:cs typeface="Times New Roman" panose="02020603050405020304" pitchFamily="16" charset="0"/>
              </a:rPr>
              <a:t>Все невесомым становится там.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6" charset="0"/>
              <a:ea typeface="Microsoft YaHei" panose="020B0503020204020204" charset="-122"/>
              <a:cs typeface="Times New Roman" panose="02020603050405020304" pitchFamily="16" charset="0"/>
            </a:endParaRPr>
          </a:p>
          <a:p>
            <a:pPr lvl="0" indent="228600" algn="ctr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6" charset="0"/>
                <a:ea typeface="Microsoft YaHei" panose="020B0503020204020204" charset="-122"/>
                <a:cs typeface="Times New Roman" panose="02020603050405020304" pitchFamily="16" charset="0"/>
              </a:rPr>
              <a:t>Гиря летать, как пушинка, умеет.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6" charset="0"/>
              <a:ea typeface="Microsoft YaHei" panose="020B0503020204020204" charset="-122"/>
              <a:cs typeface="Times New Roman" panose="02020603050405020304" pitchFamily="16" charset="0"/>
            </a:endParaRPr>
          </a:p>
          <a:p>
            <a:pPr lvl="0" indent="228600" algn="ctr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6" charset="0"/>
                <a:ea typeface="Microsoft YaHei" panose="020B0503020204020204" charset="-122"/>
                <a:cs typeface="Times New Roman" panose="02020603050405020304" pitchFamily="16" charset="0"/>
              </a:rPr>
              <a:t>Легкий, как бабочка, гиппопотам.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6" charset="0"/>
              <a:ea typeface="Microsoft YaHei" panose="020B0503020204020204" charset="-122"/>
              <a:cs typeface="Times New Roman" panose="02020603050405020304" pitchFamily="1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57505" y="213995"/>
            <a:ext cx="8429625" cy="1642745"/>
          </a:xfrm>
          <a:solidFill>
            <a:schemeClr val="bg1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ctr"/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У космонавта –специальная одежда- скафандр, который защищает его от вредного воздействия Космоса. На голове </a:t>
            </a:r>
            <a:r>
              <a:rPr lang="ru-RU" sz="20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гермошлем (повторите),  на ногах специальные сапоги, а на руках специальные перчатки. Если космонавт выходит в открытый космос, то на плечи </a:t>
            </a:r>
            <a:r>
              <a:rPr lang="ru-RU" sz="20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 </a:t>
            </a:r>
            <a:r>
              <a:rPr lang="ru-RU" sz="20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он надевает тяжелый ранец с баллонами, полными воздуха. </a:t>
            </a:r>
            <a:br>
              <a:rPr lang="ru-RU" sz="2400" dirty="0" smtClean="0"/>
            </a:br>
            <a:endParaRPr lang="ru-RU" sz="2400" dirty="0" smtClean="0">
              <a:solidFill>
                <a:schemeClr val="tx1"/>
              </a:solidFill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4" name="Рисунок 3" descr="orlan-mk_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917065"/>
            <a:ext cx="4000500" cy="4764405"/>
          </a:xfrm>
          <a:prstGeom prst="rect">
            <a:avLst/>
          </a:prstGeom>
        </p:spPr>
      </p:pic>
      <p:pic>
        <p:nvPicPr>
          <p:cNvPr id="5" name="Содержимое 3" descr="usk_3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500" y="1917065"/>
            <a:ext cx="4786630" cy="47644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23215" y="188595"/>
            <a:ext cx="8582660" cy="1691640"/>
          </a:xfrm>
          <a:solidFill>
            <a:schemeClr val="bg1"/>
          </a:solidFill>
        </p:spPr>
        <p:txBody>
          <a:bodyPr/>
          <a:lstStyle/>
          <a:p>
            <a:pPr algn="ctr"/>
            <a:br>
              <a:rPr lang="ru-RU" sz="18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18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18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18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</a:t>
            </a: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0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 </a:t>
            </a:r>
            <a:br>
              <a:rPr lang="ru-RU" sz="18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3" name="Рисунок 2" descr="14565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27" y="1989126"/>
            <a:ext cx="7067189" cy="4566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Люди всегда мечтали о космосе, их манили дальние просторы, звезды, они хотели знать, есть ли жизнь на других планетах, побывать в космических далях.</a:t>
            </a:r>
            <a:endParaRPr lang="ru-RU" sz="2400" dirty="0"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4" name="Содержимое 3" descr="41921_c0388e92ce4ab5d1515ad23268c2e361.jpg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42976" y="1714488"/>
            <a:ext cx="6866707" cy="404645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51128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Мечта человека побывать в космосе сбылась почти 60 лет назад благодаря советским ученым во главе с Королевым Сергеем Павловичем.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Он создал космический корабль, который смог подняться в малоизвестный и загадочный космос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41921_f6a9298bcb7f96bce5ef05e19fc49f7f.jpg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85852" y="2071678"/>
            <a:ext cx="6535968" cy="392765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51460" y="260985"/>
            <a:ext cx="4343400" cy="629285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7583" y="981075"/>
            <a:ext cx="4038600" cy="4524375"/>
          </a:xfrm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     Вот она космическая ракета, впервые полетевшая в космос.  Она громадная: ее рост - почти 90 м, по сравнению с ней машины и люди как жители сказочной страны маленькие.  Это самый быстрый вид транспорта на Земле благодаря реактивному двигателю.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Вначале наши ученые отправили в космос собак Белку и Стрелку. Собаки благополучно вернулись на землю. </a:t>
            </a:r>
            <a:endParaRPr lang="ru-RU" sz="2400" dirty="0"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4" name="Содержимое 3" descr="41921_3e766f00c7dc2ddb075df3d89177a6e6.jpg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57290" y="1643050"/>
            <a:ext cx="6326818" cy="42245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995" y="274955"/>
            <a:ext cx="8644255" cy="188023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defRPr/>
            </a:pP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</a:t>
            </a:r>
            <a:b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</a:br>
            <a:endParaRPr lang="ru-RU" sz="2400" b="1" dirty="0"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91620" y="2276465"/>
            <a:ext cx="5649817" cy="44053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643438" y="1285875"/>
            <a:ext cx="4071937" cy="6771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928670"/>
            <a:ext cx="4071966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Ю. А. Гагарин был очень мужественным, терпеливым, жизнерадостным человеком. Он занимался спортом, был сильным и волевым человеком.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Поэтому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его выбрали командиром первого космического корабля 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мире.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6" charset="0"/>
                <a:cs typeface="Times New Roman" panose="02020603050405020304" pitchFamily="16" charset="0"/>
              </a:rPr>
              <a:t> </a:t>
            </a:r>
            <a:endParaRPr lang="ru-RU" sz="2400" dirty="0">
              <a:solidFill>
                <a:schemeClr val="tx1"/>
              </a:solidFill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596" y="642918"/>
            <a:ext cx="4163568" cy="5583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455" y="188595"/>
            <a:ext cx="7763510" cy="956945"/>
          </a:xfrm>
          <a:solidFill>
            <a:schemeClr val="bg1"/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В нашей Солнечной системе –  девять планет, все они разные. И лишь на нашей планете Земля есть жизнь.</a:t>
            </a:r>
            <a:endParaRPr lang="ru-RU" sz="2400" dirty="0"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6" name="Содержимое 5" descr="maxresdefault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01675" y="1285875"/>
            <a:ext cx="7694930" cy="48101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8330" cy="956945"/>
          </a:xfrm>
          <a:solidFill>
            <a:schemeClr val="bg1"/>
          </a:solidFill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6" charset="0"/>
                <a:cs typeface="Times New Roman" panose="02020603050405020304" pitchFamily="16" charset="0"/>
              </a:rPr>
              <a:t>Большая часть  поверхности нашей планеты Земля –покрыта водой.</a:t>
            </a:r>
            <a:endParaRPr lang="ru-RU" sz="2400" dirty="0">
              <a:latin typeface="Times New Roman" panose="02020603050405020304" pitchFamily="16" charset="0"/>
              <a:cs typeface="Times New Roman" panose="02020603050405020304" pitchFamily="16" charset="0"/>
            </a:endParaRPr>
          </a:p>
        </p:txBody>
      </p:sp>
      <p:pic>
        <p:nvPicPr>
          <p:cNvPr id="4" name="Содержимое 3" descr="41921_569a6632d59636ad41da1dcde04f9ea1.jpg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28728" y="1357298"/>
            <a:ext cx="6621981" cy="478631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6" charset="0"/>
          <a:buNone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2475</Words>
  <Application>WPS Presentation</Application>
  <PresentationFormat>Экран (4:3)</PresentationFormat>
  <Paragraphs>35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SimSun</vt:lpstr>
      <vt:lpstr>Wingdings</vt:lpstr>
      <vt:lpstr>Times New Roman</vt:lpstr>
      <vt:lpstr>Microsoft YaHei</vt:lpstr>
      <vt:lpstr>Segoe UI</vt:lpstr>
      <vt:lpstr>Calibri</vt:lpstr>
      <vt:lpstr>Monotype Corsiva</vt:lpstr>
      <vt:lpstr>Arial Unicode MS</vt:lpstr>
      <vt:lpstr>1_Тема Office</vt:lpstr>
      <vt:lpstr>2_Тема Office</vt:lpstr>
      <vt:lpstr>4_Тема Office</vt:lpstr>
      <vt:lpstr>PowerPoint 演示文稿</vt:lpstr>
      <vt:lpstr>Люди всегда мечтали о космосе, их манили дальние просторы, звезды, они хотели знать, есть ли жизнь на других планетах, побывать в космических далях.</vt:lpstr>
      <vt:lpstr>Мечта человека побывать в космосе сбылась почти 60 лет назад благодаря советским ученым во главе с Королевым Сергеем Павловичем. Он создал космический корабль, который смог подняться в малоизвестный и загадочный космос.</vt:lpstr>
      <vt:lpstr>PowerPoint 演示文稿</vt:lpstr>
      <vt:lpstr>Вначале наши ученые отправили в космос собак Белку и Стрелку. Собаки благополучно вернулись на землю. </vt:lpstr>
      <vt:lpstr> 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 </vt:lpstr>
      <vt:lpstr> </vt:lpstr>
      <vt:lpstr>В нашей Солнечной системе –  девять планет, все они разные. И лишь на нашей планете Земля есть жизнь.</vt:lpstr>
      <vt:lpstr>Большая часть  поверхности нашей планеты Земля –покрыта водой.</vt:lpstr>
      <vt:lpstr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  </vt:lpstr>
      <vt:lpstr>   В орбитальной станции – невесомость. Все предметы легкие и человек становится легким как пушинка.  </vt:lpstr>
      <vt:lpstr> У космонавта –специальная одежда- скафандр, который защищает его от вредного воздействия Космоса. На голове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 </vt:lpstr>
      <vt:lpstr>    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  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Вера Давыдова</cp:lastModifiedBy>
  <cp:revision>88</cp:revision>
  <cp:lastPrinted>2113-01-01T00:00:00Z</cp:lastPrinted>
  <dcterms:created xsi:type="dcterms:W3CDTF">2016-03-28T08:27:00Z</dcterms:created>
  <dcterms:modified xsi:type="dcterms:W3CDTF">2022-04-27T06:22:16Z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4B93C03B36984AD89EA059AECEAD765F</vt:lpwstr>
  </property>
  <property fmtid="{D5CDD505-2E9C-101B-9397-08002B2CF9AE}" pid="3" name="KSOProductBuildVer">
    <vt:lpwstr>1049-11.2.0.11074</vt:lpwstr>
  </property>
</Properties>
</file>