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  <p:sldId id="268" r:id="rId14"/>
    <p:sldId id="270" r:id="rId15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9" d="100"/>
          <a:sy n="69" d="100"/>
        </p:scale>
        <p:origin x="-464" y="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126D98-54E9-4720-B788-B2E55268FD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884F17F-F031-45A0-A5C0-AA48E33DFC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8B2D4BC-C65F-4304-BB91-9AFB91A1A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6058-F1F5-459E-88BE-67AD31A559E6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782DAF2-6047-40D1-89A1-DC0B96407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C12099F-1253-4CB1-8154-130BB2AFF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726D-F720-4FDB-8D03-49B009989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32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1A6BE0-B901-47D4-8E37-2773E2060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4ED2437-3197-45FC-B069-9E2D03F6D3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BFDDD1A-7A74-42C2-90F2-3EFC3E1E3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6058-F1F5-459E-88BE-67AD31A559E6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DFD9D44-8C9D-4788-87BB-CB5EBE58F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F3DCEFC-BEE7-431E-9441-3BFF1F24E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726D-F720-4FDB-8D03-49B009989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314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4199805-EDAA-43D1-B210-62FA3FCEB3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9D7176B-3E2C-4F57-A1A9-A26013659A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5374BCF-7C2F-41CA-9DC7-AB0B731B2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6058-F1F5-459E-88BE-67AD31A559E6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50650AD-D208-4EE9-B28C-AACD640A2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855AE45-3268-4DC6-9CC8-E34BF279D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726D-F720-4FDB-8D03-49B009989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726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BB1437-59D4-4B3B-9556-E26FBF796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7A87284-981A-4F10-AAD6-02C8FB9C90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66A23FA-A011-438A-965D-53AFE2343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6058-F1F5-459E-88BE-67AD31A559E6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DA12B4F-0D9A-4DBC-A7E0-A816E3FF4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0AE7803-749A-4132-B80F-3809224D8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726D-F720-4FDB-8D03-49B009989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81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5A5DD7-83BB-4573-82D2-CA0FD61E0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9084D69-1A49-47C5-AC24-C270DFE30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D4ECB16-3937-432E-B3BD-49172D57B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6058-F1F5-459E-88BE-67AD31A559E6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A22F007-9B3A-4B8F-8842-4A62D4A1D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F982F8B-77A5-4A8A-A52A-0F0F08DD3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726D-F720-4FDB-8D03-49B009989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670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F7850E-A403-44F5-A3A9-0170A29A1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ED641E4-5A98-4BB6-A79E-4F9A277817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00BCA1C-7B00-43BB-89BA-03968DA1E3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A22A529-4ABC-4507-881F-B9F7E4989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6058-F1F5-459E-88BE-67AD31A559E6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7431B28-0F1B-4ACA-ADF9-3C9127A36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CA23135-F287-4E5B-9A19-E04B86450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726D-F720-4FDB-8D03-49B009989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43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CD5CE00-288C-4CD1-9626-0C6D4B0F2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4373A91-1FD4-4399-9AD7-D6931BBD4E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E8E65F6-ECC5-4FD3-8C37-0AA61E13AA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3ACFE8B-094C-4723-97D2-3979B5B4D0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AEBBEA4-6439-41AB-9506-CBD4B060F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70A62AE-0E24-4C8E-ABC8-91FCE7D4C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6058-F1F5-459E-88BE-67AD31A559E6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FDEFB83B-5C3D-4147-BD28-A1B97C9FC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765819D-B8B1-446C-A8D0-91328C5EF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726D-F720-4FDB-8D03-49B009989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744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7B3779-C380-4933-B34C-AECF0E319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79B26D1-D031-4384-B9D9-B05B88C9D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6058-F1F5-459E-88BE-67AD31A559E6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3891459-EDE9-41E5-94F5-D1CD28FDE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FC4AD4E-6234-4043-B455-94F95CFCA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726D-F720-4FDB-8D03-49B009989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54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4488FAC1-4FA3-4179-836B-169DF7B32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6058-F1F5-459E-88BE-67AD31A559E6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1BB0B635-DD41-41A1-B361-A9C64EAAE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9F03675-9EBB-4328-85ED-1026DC807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726D-F720-4FDB-8D03-49B009989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541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8CE24E-AE37-48DD-9088-AEF065C1A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3134BE9-645B-42C0-A2ED-E5ECFBEFF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03BD8B6-1B04-484D-B74E-16C3DE1A2C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AF08F97-C275-401C-AE90-EFE9A0035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6058-F1F5-459E-88BE-67AD31A559E6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954FE40-2FDB-4463-A195-EA91BF6E7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F422041-00E8-426D-BEA3-DF3FEB08D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726D-F720-4FDB-8D03-49B009989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876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7D5D17C-025B-43C0-8C20-B1197EAA7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578A329-DD89-4E78-A2A9-2F320983E7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672DFEE-82F0-4BC0-81E9-7A13178332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9939C57-683B-4B9E-B785-075803754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B6058-F1F5-459E-88BE-67AD31A559E6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5E3CBF7-9B6D-45C4-8385-B3684100B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7CD9468-5599-4DF2-9328-347A983FB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726D-F720-4FDB-8D03-49B009989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232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xmlns="" id="{37812E93-055A-4622-904D-3224CADC1BE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30376853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think-cell Slide" r:id="rId15" imgW="473" imgH="476" progId="TCLayout.ActiveDocument.1">
                  <p:embed/>
                </p:oleObj>
              </mc:Choice>
              <mc:Fallback>
                <p:oleObj name="think-cell Slide" r:id="rId15" imgW="473" imgH="47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5948909-4E05-4B5F-BCF5-47213F250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52A852A-D950-4F01-8B0B-B84919D79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793AFA1-8B22-46B3-8469-641DE6875F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B6058-F1F5-459E-88BE-67AD31A559E6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BFC1F9A-E100-43B3-A912-0B7D6A27B4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B6CE4D8-39A4-4178-8ED6-C6AED30D05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1726D-F720-4FDB-8D03-49B009989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064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1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3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4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5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8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9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0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xmlns="" id="{7CEA7B05-952D-4A1E-9426-1A8758EA1E8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592746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Picture 2" descr="60 лет легендарному полёту Юрия Гагарина: празднуем вместе! | Игровые  события | World of Tanks">
            <a:extLst>
              <a:ext uri="{FF2B5EF4-FFF2-40B4-BE49-F238E27FC236}">
                <a16:creationId xmlns:a16="http://schemas.microsoft.com/office/drawing/2014/main" xmlns="" id="{7401055E-ED93-4742-8D77-CC6EFFC898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D38A241E-0395-41E5-8607-BAA2799A43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-1" y="4892040"/>
            <a:ext cx="12191999" cy="1965960"/>
          </a:xfrm>
          <a:prstGeom prst="rect">
            <a:avLst/>
          </a:prstGeom>
          <a:solidFill>
            <a:schemeClr val="bg1">
              <a:alpha val="72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AE1456-07DB-4681-BB46-A0BCB659B4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9264" y="5154168"/>
            <a:ext cx="6973204" cy="1261872"/>
          </a:xfrm>
        </p:spPr>
        <p:txBody>
          <a:bodyPr vert="horz" anchor="ctr">
            <a:normAutofit/>
          </a:bodyPr>
          <a:lstStyle/>
          <a:p>
            <a:pPr algn="l"/>
            <a:r>
              <a:rPr lang="ru-RU" sz="4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Космос – это мы</a:t>
            </a:r>
            <a:endParaRPr lang="en-US" sz="4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3125509-EFC9-497E-8555-84B3CE871D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8199" y="5154168"/>
            <a:ext cx="3225799" cy="1261872"/>
          </a:xfrm>
        </p:spPr>
        <p:txBody>
          <a:bodyPr anchor="ctr">
            <a:normAutofit/>
          </a:bodyPr>
          <a:lstStyle/>
          <a:p>
            <a:pPr algn="l"/>
            <a:r>
              <a:rPr lang="ru-RU" sz="2000" dirty="0">
                <a:solidFill>
                  <a:schemeClr val="tx2"/>
                </a:solidFill>
              </a:rPr>
              <a:t>9 «О»</a:t>
            </a:r>
          </a:p>
          <a:p>
            <a:pPr algn="l"/>
            <a:r>
              <a:rPr lang="ru-RU" sz="2000" dirty="0">
                <a:solidFill>
                  <a:schemeClr val="tx2"/>
                </a:solidFill>
              </a:rPr>
              <a:t>Воспитатель: </a:t>
            </a:r>
            <a:r>
              <a:rPr lang="ru-RU" sz="2000" dirty="0" err="1">
                <a:solidFill>
                  <a:schemeClr val="tx2"/>
                </a:solidFill>
              </a:rPr>
              <a:t>Чигарева</a:t>
            </a:r>
            <a:r>
              <a:rPr lang="ru-RU" sz="2000" dirty="0">
                <a:solidFill>
                  <a:schemeClr val="tx2"/>
                </a:solidFill>
              </a:rPr>
              <a:t> Е.И.</a:t>
            </a:r>
            <a:endParaRPr lang="en-US" sz="2000" dirty="0">
              <a:solidFill>
                <a:schemeClr val="tx2"/>
              </a:solidFill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xmlns="" id="{CE352288-84AD-4CA8-BCD5-76C29D34E1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8138160" y="5325066"/>
            <a:ext cx="0" cy="9144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6870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xmlns="" id="{B2B889E6-27D3-4ECB-9D2E-21700AB0D10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85687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3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7D25FFC-979E-4872-909D-FE5539F60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455" y="424873"/>
            <a:ext cx="3946512" cy="5793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10 ноября 1994 года был создан «Центр эксплуатации объектов наземной космической инфраструктуры» — одно из ведущих предприятий ракетно-космической отрасли России по управлению космодромами, созданию и эксплуатации наземной космической инфраструктуры, одним из мировых лидеров по предоставлению пусковых услуг</a:t>
            </a:r>
            <a:endParaRPr lang="en-US" sz="2400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F2B38F72-8FC4-4001-8C67-FA6B86DEC7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636008" y="2"/>
            <a:ext cx="7555992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20" name="Picture 8" descr="История предприятия - ЦЭНКИ">
            <a:extLst>
              <a:ext uri="{FF2B5EF4-FFF2-40B4-BE49-F238E27FC236}">
                <a16:creationId xmlns:a16="http://schemas.microsoft.com/office/drawing/2014/main" xmlns="" id="{B9E74EFE-21EA-46E4-9A0A-7BE99999F9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645" y="727364"/>
            <a:ext cx="6119368" cy="540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0965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xmlns="" id="{B2B889E6-27D3-4ECB-9D2E-21700AB0D10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9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xmlns="" id="{B2B889E6-27D3-4ECB-9D2E-21700AB0D1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7D25FFC-979E-4872-909D-FE5539F60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455" y="1348510"/>
            <a:ext cx="3946512" cy="4987636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/>
              <a:t>«Байконур» — первый и крупнейший в мире космодром, арендованный Россией у Казахстана на период до 2050 года, расположен в Кызылординской области между городом Казалинск и посёлком Джусалы, вблизи посёлка </a:t>
            </a:r>
            <a:r>
              <a:rPr lang="ru-RU" sz="2400" dirty="0" err="1"/>
              <a:t>Тюратам</a:t>
            </a:r>
            <a:r>
              <a:rPr lang="ru-RU" sz="24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«Плесецк» — самый северный и один из крупнейших космодромов мира, обеспечивающий часть российских и международных космических программ, связанных с оборонными, а также прикладными, научными и коммерческими пусками непилотируемых космических аппаратов, расположен в Плесецком районе Архангельской области.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/>
              <a:t>«Восточный» — первый гражданский космодром России, расположен в Амурской области, вблизи города Циолковского.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F2B38F72-8FC4-4001-8C67-FA6B86DEC7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636008" y="2"/>
            <a:ext cx="7555992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366" name="Picture 6" descr="Байконур»: перезагрузка. Инерция постсоветских процессов и совместные планы  Казахстана и России - Ритм Евразии">
            <a:extLst>
              <a:ext uri="{FF2B5EF4-FFF2-40B4-BE49-F238E27FC236}">
                <a16:creationId xmlns:a16="http://schemas.microsoft.com/office/drawing/2014/main" xmlns="" id="{8D1D25AB-383A-4F45-B25D-F41BE355C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008" y="0"/>
            <a:ext cx="75559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53CCCB4-2A17-42DA-805F-CD1B22A197D1}"/>
              </a:ext>
            </a:extLst>
          </p:cNvPr>
          <p:cNvSpPr txBox="1"/>
          <p:nvPr/>
        </p:nvSpPr>
        <p:spPr>
          <a:xfrm>
            <a:off x="369455" y="521854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/>
              <a:t>Космодромы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81897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xmlns="" id="{AE0603AE-3C23-4BE3-88EC-88320485470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2785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Freeform: Shape 70">
            <a:extLst>
              <a:ext uri="{FF2B5EF4-FFF2-40B4-BE49-F238E27FC236}">
                <a16:creationId xmlns:a16="http://schemas.microsoft.com/office/drawing/2014/main" xmlns="" id="{357DD0D3-F869-46D0-944C-6EC60E19E3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6136816" cy="5254922"/>
          </a:xfrm>
          <a:custGeom>
            <a:avLst/>
            <a:gdLst>
              <a:gd name="connsiteX0" fmla="*/ 0 w 6136816"/>
              <a:gd name="connsiteY0" fmla="*/ 0 h 5254922"/>
              <a:gd name="connsiteX1" fmla="*/ 6136816 w 6136816"/>
              <a:gd name="connsiteY1" fmla="*/ 0 h 5254922"/>
              <a:gd name="connsiteX2" fmla="*/ 6134892 w 6136816"/>
              <a:gd name="connsiteY2" fmla="*/ 111520 h 5254922"/>
              <a:gd name="connsiteX3" fmla="*/ 6066513 w 6136816"/>
              <a:gd name="connsiteY3" fmla="*/ 752995 h 5254922"/>
              <a:gd name="connsiteX4" fmla="*/ 140712 w 6136816"/>
              <a:gd name="connsiteY4" fmla="*/ 5219363 h 5254922"/>
              <a:gd name="connsiteX5" fmla="*/ 0 w 6136816"/>
              <a:gd name="connsiteY5" fmla="*/ 5199534 h 525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6816" h="5254922">
                <a:moveTo>
                  <a:pt x="0" y="0"/>
                </a:moveTo>
                <a:lnTo>
                  <a:pt x="6136816" y="0"/>
                </a:lnTo>
                <a:lnTo>
                  <a:pt x="6134892" y="111520"/>
                </a:lnTo>
                <a:cubicBezTo>
                  <a:pt x="6124961" y="323936"/>
                  <a:pt x="6102367" y="538040"/>
                  <a:pt x="6066513" y="752995"/>
                </a:cubicBezTo>
                <a:cubicBezTo>
                  <a:pt x="5592281" y="3596146"/>
                  <a:pt x="2972232" y="5545369"/>
                  <a:pt x="140712" y="5219363"/>
                </a:cubicBezTo>
                <a:lnTo>
                  <a:pt x="0" y="5199534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7410" name="Picture 2" descr="Роскосмос, министерства, ведомства, государственные службы, ул. Щепкина,  42, стр. 1, Москва, Россия — Яндекс Карты">
            <a:extLst>
              <a:ext uri="{FF2B5EF4-FFF2-40B4-BE49-F238E27FC236}">
                <a16:creationId xmlns:a16="http://schemas.microsoft.com/office/drawing/2014/main" xmlns="" id="{2E6A3245-F217-453C-A5AE-CFE0B4C24C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4" r="10182" b="-2"/>
          <a:stretch/>
        </p:blipFill>
        <p:spPr bwMode="auto">
          <a:xfrm>
            <a:off x="1" y="2"/>
            <a:ext cx="5863721" cy="4984915"/>
          </a:xfrm>
          <a:custGeom>
            <a:avLst/>
            <a:gdLst/>
            <a:ahLst/>
            <a:cxnLst/>
            <a:rect l="l" t="t" r="r" b="b"/>
            <a:pathLst>
              <a:path w="5863721" h="4984915">
                <a:moveTo>
                  <a:pt x="0" y="0"/>
                </a:moveTo>
                <a:lnTo>
                  <a:pt x="5863721" y="0"/>
                </a:lnTo>
                <a:lnTo>
                  <a:pt x="5844576" y="326138"/>
                </a:lnTo>
                <a:cubicBezTo>
                  <a:pt x="5833049" y="448313"/>
                  <a:pt x="5817094" y="570952"/>
                  <a:pt x="5796589" y="693884"/>
                </a:cubicBezTo>
                <a:cubicBezTo>
                  <a:pt x="5344573" y="3403845"/>
                  <a:pt x="2847261" y="5261756"/>
                  <a:pt x="148386" y="4951022"/>
                </a:cubicBezTo>
                <a:lnTo>
                  <a:pt x="0" y="493011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48ABB0D-89AE-47F9-A6C4-AE4DF815C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9158" y="572655"/>
            <a:ext cx="5259714" cy="61144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ru-RU" sz="1600" dirty="0"/>
              <a:t>В 2021 Россия установила рекорд в своей современной истории по числу безаварийных космических пусков</a:t>
            </a:r>
          </a:p>
          <a:p>
            <a:pPr marL="0" indent="0">
              <a:buNone/>
            </a:pPr>
            <a:r>
              <a:rPr lang="ru-RU" sz="1600" dirty="0"/>
              <a:t>В мае 2021 года ракета-носитель «Союз-2.1б», стартовавшая с космодрома Восточный, успешно вывела на орбиту британские спутники </a:t>
            </a:r>
            <a:r>
              <a:rPr lang="ru-RU" sz="1600" dirty="0" err="1"/>
              <a:t>OneWeb</a:t>
            </a:r>
            <a:r>
              <a:rPr lang="ru-RU" sz="1600" dirty="0"/>
              <a:t>. Помимо того, что это был очередной удачный старт с нового космодрома, запуск запомнился еще следующим: он позволил стране установить новый рекорд в своей современной истории по числу удачных стартов.</a:t>
            </a:r>
          </a:p>
          <a:p>
            <a:pPr marL="0" indent="0">
              <a:buNone/>
            </a:pPr>
            <a:r>
              <a:rPr lang="ru-RU" sz="1600" dirty="0"/>
              <a:t>Предыдущий установили в 1993-м, когда страна выполнила 58 успешных запусков подряд. Этому рекорду (как, впрочем, и новому) далеко до советского: в 1983-1984 годах СССР смог осуществить 185 успешных пусков подряд.</a:t>
            </a:r>
          </a:p>
          <a:p>
            <a:pPr marL="0" indent="0">
              <a:buNone/>
            </a:pPr>
            <a:r>
              <a:rPr lang="ru-RU" sz="1600" dirty="0"/>
              <a:t>Последним на сегодня серьезным инцидентом была авария пилотируемого корабля «Союз МС-10», которая произошла в октябре 2018-го. К счастью, система спасения сработала успешно и оба члена экипажа — россиянин Алексей Овчинин и американец Тайлер </a:t>
            </a:r>
            <a:r>
              <a:rPr lang="ru-RU" sz="1600" dirty="0" err="1"/>
              <a:t>Хейг</a:t>
            </a:r>
            <a:r>
              <a:rPr lang="ru-RU" sz="1600" dirty="0"/>
              <a:t> — вернулись домой.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093913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xmlns="" id="{097660A5-DB9D-4E22-864A-58205E370B1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950564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9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386" name="Picture 2" descr="В научном центре &quot;Роскосмоса&quot; поймали группу вандалов">
            <a:extLst>
              <a:ext uri="{FF2B5EF4-FFF2-40B4-BE49-F238E27FC236}">
                <a16:creationId xmlns:a16="http://schemas.microsoft.com/office/drawing/2014/main" xmlns="" id="{E8F89A69-E0F9-44C4-8264-1A3F4A5CB3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8" r="12799" b="1"/>
          <a:stretch/>
        </p:blipFill>
        <p:spPr bwMode="auto">
          <a:xfrm>
            <a:off x="5182104" y="10"/>
            <a:ext cx="7009896" cy="6857990"/>
          </a:xfrm>
          <a:custGeom>
            <a:avLst/>
            <a:gdLst/>
            <a:ahLst/>
            <a:cxnLst/>
            <a:rect l="l" t="t" r="r" b="b"/>
            <a:pathLst>
              <a:path w="7009896" h="6858000">
                <a:moveTo>
                  <a:pt x="0" y="0"/>
                </a:moveTo>
                <a:lnTo>
                  <a:pt x="7009896" y="0"/>
                </a:lnTo>
                <a:lnTo>
                  <a:pt x="7009896" y="6858000"/>
                </a:lnTo>
                <a:lnTo>
                  <a:pt x="21616" y="6858000"/>
                </a:lnTo>
                <a:lnTo>
                  <a:pt x="129867" y="6647018"/>
                </a:lnTo>
                <a:cubicBezTo>
                  <a:pt x="1043295" y="4758249"/>
                  <a:pt x="1332296" y="2559611"/>
                  <a:pt x="814641" y="380651"/>
                </a:cubicBezTo>
                <a:lnTo>
                  <a:pt x="714685" y="1"/>
                </a:lnTo>
                <a:lnTo>
                  <a:pt x="0" y="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: Shape 70">
            <a:extLst>
              <a:ext uri="{FF2B5EF4-FFF2-40B4-BE49-F238E27FC236}">
                <a16:creationId xmlns:a16="http://schemas.microsoft.com/office/drawing/2014/main" xmlns="" id="{5FDF4720-5445-47BE-89FE-E40D1AE6F6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1"/>
            <a:ext cx="6480073" cy="6858002"/>
          </a:xfrm>
          <a:custGeom>
            <a:avLst/>
            <a:gdLst>
              <a:gd name="connsiteX0" fmla="*/ 6130244 w 6480073"/>
              <a:gd name="connsiteY0" fmla="*/ 0 h 6858002"/>
              <a:gd name="connsiteX1" fmla="*/ 6212951 w 6480073"/>
              <a:gd name="connsiteY1" fmla="*/ 314584 h 6858002"/>
              <a:gd name="connsiteX2" fmla="*/ 5540779 w 6480073"/>
              <a:gd name="connsiteY2" fmla="*/ 6756649 h 6858002"/>
              <a:gd name="connsiteX3" fmla="*/ 5489971 w 6480073"/>
              <a:gd name="connsiteY3" fmla="*/ 6858002 h 6858002"/>
              <a:gd name="connsiteX4" fmla="*/ 0 w 6480073"/>
              <a:gd name="connsiteY4" fmla="*/ 6858002 h 6858002"/>
              <a:gd name="connsiteX5" fmla="*/ 0 w 6480073"/>
              <a:gd name="connsiteY5" fmla="*/ 0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80073" h="6858002">
                <a:moveTo>
                  <a:pt x="6130244" y="0"/>
                </a:moveTo>
                <a:lnTo>
                  <a:pt x="6212951" y="314584"/>
                </a:lnTo>
                <a:cubicBezTo>
                  <a:pt x="6745828" y="2551616"/>
                  <a:pt x="6460994" y="4808873"/>
                  <a:pt x="5540779" y="6756649"/>
                </a:cubicBezTo>
                <a:lnTo>
                  <a:pt x="5489971" y="6858002"/>
                </a:lnTo>
                <a:lnTo>
                  <a:pt x="0" y="685800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73" name="Freeform: Shape 72">
            <a:extLst>
              <a:ext uri="{FF2B5EF4-FFF2-40B4-BE49-F238E27FC236}">
                <a16:creationId xmlns:a16="http://schemas.microsoft.com/office/drawing/2014/main" xmlns="" id="{AC8710B4-A815-4082-9E4F-F13A000709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6249216" cy="6858001"/>
          </a:xfrm>
          <a:custGeom>
            <a:avLst/>
            <a:gdLst>
              <a:gd name="connsiteX0" fmla="*/ 0 w 6249216"/>
              <a:gd name="connsiteY0" fmla="*/ 0 h 6858001"/>
              <a:gd name="connsiteX1" fmla="*/ 5893742 w 6249216"/>
              <a:gd name="connsiteY1" fmla="*/ 1 h 6858001"/>
              <a:gd name="connsiteX2" fmla="*/ 5993697 w 6249216"/>
              <a:gd name="connsiteY2" fmla="*/ 380651 h 6858001"/>
              <a:gd name="connsiteX3" fmla="*/ 5308924 w 6249216"/>
              <a:gd name="connsiteY3" fmla="*/ 6647018 h 6858001"/>
              <a:gd name="connsiteX4" fmla="*/ 5200672 w 6249216"/>
              <a:gd name="connsiteY4" fmla="*/ 6858001 h 6858001"/>
              <a:gd name="connsiteX5" fmla="*/ 1 w 6249216"/>
              <a:gd name="connsiteY5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9216" h="6858001">
                <a:moveTo>
                  <a:pt x="0" y="0"/>
                </a:moveTo>
                <a:lnTo>
                  <a:pt x="5893742" y="1"/>
                </a:lnTo>
                <a:lnTo>
                  <a:pt x="5993697" y="380651"/>
                </a:lnTo>
                <a:cubicBezTo>
                  <a:pt x="6511353" y="2559611"/>
                  <a:pt x="6222352" y="4758249"/>
                  <a:pt x="5308924" y="6647018"/>
                </a:cubicBezTo>
                <a:lnTo>
                  <a:pt x="5200672" y="6858001"/>
                </a:lnTo>
                <a:lnTo>
                  <a:pt x="1" y="685800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10FA65-4985-4E66-A614-8D9C6275CF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964" y="858982"/>
            <a:ext cx="5393166" cy="552719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ru-RU" sz="1600" dirty="0"/>
              <a:t>9 марта 2022 года стало известно о том, что "Роскосмос" окажет поддержку частным российским космическим компаниям. Им будет предоставлен доступ к отечественным разработкам в области космического приборостроения, а также возможность практически бесплатной доставки на орбиту созданных частными КБ и стартапами космических аппаратов.</a:t>
            </a:r>
          </a:p>
          <a:p>
            <a:pPr marL="0" indent="0">
              <a:buNone/>
            </a:pPr>
            <a:r>
              <a:rPr lang="ru-RU" sz="1600" dirty="0"/>
              <a:t>Заместитель генерального директора по развитию орбитальной группировки госкорпорации "Роскосмос" Михаил </a:t>
            </a:r>
            <a:r>
              <a:rPr lang="ru-RU" sz="1600" dirty="0" err="1"/>
              <a:t>Хайлов</a:t>
            </a:r>
            <a:r>
              <a:rPr lang="ru-RU" sz="1600" dirty="0"/>
              <a:t> получил моё указание принять для поддержки наших частных космических компаний исчерпывающие меры.</a:t>
            </a:r>
          </a:p>
          <a:p>
            <a:pPr marL="0" indent="0">
              <a:buNone/>
            </a:pPr>
            <a:r>
              <a:rPr lang="ru-RU" sz="1600" dirty="0"/>
              <a:t>До конца 2022 года на целевые орбиты будут отправлены десятки сделанных в России частных космических аппаратов связи, метеонаблюдения и дистанционного зондирования Земли. Для этого будут использованы ракеты-носители "Союз-2", выведенные нами из проекта запуска британской спутниковой системы "</a:t>
            </a:r>
            <a:r>
              <a:rPr lang="ru-RU" sz="1600" dirty="0" err="1"/>
              <a:t>OneWeb</a:t>
            </a:r>
            <a:r>
              <a:rPr lang="ru-RU" sz="1600" dirty="0"/>
              <a:t>".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351174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xmlns="" id="{2760BD75-7C4C-4228-AE16-2A7B71483AC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036244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0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58" name="Picture 2" descr="Представлена виртуальная выставка «Саратов – Космос – Саратов» | | ГТРК  Саратов">
            <a:extLst>
              <a:ext uri="{FF2B5EF4-FFF2-40B4-BE49-F238E27FC236}">
                <a16:creationId xmlns:a16="http://schemas.microsoft.com/office/drawing/2014/main" xmlns="" id="{AFB0A206-E1F7-43F6-93B3-40FCB750FD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"/>
          <a:stretch/>
        </p:blipFill>
        <p:spPr bwMode="auto">
          <a:xfrm>
            <a:off x="20" y="10"/>
            <a:ext cx="1218893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: Shape 70">
            <a:extLst>
              <a:ext uri="{FF2B5EF4-FFF2-40B4-BE49-F238E27FC236}">
                <a16:creationId xmlns:a16="http://schemas.microsoft.com/office/drawing/2014/main" xmlns="" id="{5E8D2E83-FB3A-40E7-A9E5-7AB389D612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4023809"/>
            <a:ext cx="11016943" cy="2262375"/>
          </a:xfrm>
          <a:custGeom>
            <a:avLst/>
            <a:gdLst>
              <a:gd name="connsiteX0" fmla="*/ 0 w 11016943"/>
              <a:gd name="connsiteY0" fmla="*/ 0 h 2262375"/>
              <a:gd name="connsiteX1" fmla="*/ 9969166 w 11016943"/>
              <a:gd name="connsiteY1" fmla="*/ 0 h 2262375"/>
              <a:gd name="connsiteX2" fmla="*/ 11016943 w 11016943"/>
              <a:gd name="connsiteY2" fmla="*/ 2262375 h 2262375"/>
              <a:gd name="connsiteX3" fmla="*/ 4942050 w 11016943"/>
              <a:gd name="connsiteY3" fmla="*/ 2262375 h 2262375"/>
              <a:gd name="connsiteX4" fmla="*/ 4582160 w 11016943"/>
              <a:gd name="connsiteY4" fmla="*/ 2262375 h 2262375"/>
              <a:gd name="connsiteX5" fmla="*/ 0 w 11016943"/>
              <a:gd name="connsiteY5" fmla="*/ 2262375 h 22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16943" h="2262375">
                <a:moveTo>
                  <a:pt x="0" y="0"/>
                </a:moveTo>
                <a:lnTo>
                  <a:pt x="9969166" y="0"/>
                </a:lnTo>
                <a:lnTo>
                  <a:pt x="11016943" y="2262375"/>
                </a:lnTo>
                <a:lnTo>
                  <a:pt x="4942050" y="2262375"/>
                </a:lnTo>
                <a:lnTo>
                  <a:pt x="4582160" y="2262375"/>
                </a:lnTo>
                <a:lnTo>
                  <a:pt x="0" y="2262375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58C673F-EC24-4038-B7F6-C0EBF5F2B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3" y="4530376"/>
            <a:ext cx="9565028" cy="124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Какое будущее у российской космонавтики видите вы?</a:t>
            </a:r>
          </a:p>
          <a:p>
            <a:pPr marL="0" indent="0">
              <a:buNone/>
            </a:pPr>
            <a:r>
              <a:rPr lang="ru-RU" dirty="0"/>
              <a:t>Как вы хотите на него повлиять?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98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xmlns="" id="{3FE4EC02-27D9-445A-8A79-88C91B5E6AD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679406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0" name="Picture 2" descr="A person in a space suit&#10;&#10;Description automatically generated with medium confidence">
            <a:extLst>
              <a:ext uri="{FF2B5EF4-FFF2-40B4-BE49-F238E27FC236}">
                <a16:creationId xmlns:a16="http://schemas.microsoft.com/office/drawing/2014/main" xmlns="" id="{8E4E345A-1F65-422C-938E-1D561EEA1A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58" r="-1" b="30277"/>
          <a:stretch/>
        </p:blipFill>
        <p:spPr bwMode="auto">
          <a:xfrm>
            <a:off x="20" y="10"/>
            <a:ext cx="1218893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: Shape 70">
            <a:extLst>
              <a:ext uri="{FF2B5EF4-FFF2-40B4-BE49-F238E27FC236}">
                <a16:creationId xmlns:a16="http://schemas.microsoft.com/office/drawing/2014/main" xmlns="" id="{5E8D2E83-FB3A-40E7-A9E5-7AB389D612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4023809"/>
            <a:ext cx="11016943" cy="2262375"/>
          </a:xfrm>
          <a:custGeom>
            <a:avLst/>
            <a:gdLst>
              <a:gd name="connsiteX0" fmla="*/ 0 w 11016943"/>
              <a:gd name="connsiteY0" fmla="*/ 0 h 2262375"/>
              <a:gd name="connsiteX1" fmla="*/ 9969166 w 11016943"/>
              <a:gd name="connsiteY1" fmla="*/ 0 h 2262375"/>
              <a:gd name="connsiteX2" fmla="*/ 11016943 w 11016943"/>
              <a:gd name="connsiteY2" fmla="*/ 2262375 h 2262375"/>
              <a:gd name="connsiteX3" fmla="*/ 4942050 w 11016943"/>
              <a:gd name="connsiteY3" fmla="*/ 2262375 h 2262375"/>
              <a:gd name="connsiteX4" fmla="*/ 4582160 w 11016943"/>
              <a:gd name="connsiteY4" fmla="*/ 2262375 h 2262375"/>
              <a:gd name="connsiteX5" fmla="*/ 0 w 11016943"/>
              <a:gd name="connsiteY5" fmla="*/ 2262375 h 22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16943" h="2262375">
                <a:moveTo>
                  <a:pt x="0" y="0"/>
                </a:moveTo>
                <a:lnTo>
                  <a:pt x="9969166" y="0"/>
                </a:lnTo>
                <a:lnTo>
                  <a:pt x="11016943" y="2262375"/>
                </a:lnTo>
                <a:lnTo>
                  <a:pt x="4942050" y="2262375"/>
                </a:lnTo>
                <a:lnTo>
                  <a:pt x="4582160" y="2262375"/>
                </a:lnTo>
                <a:lnTo>
                  <a:pt x="0" y="2262375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C007A38-85C5-4F9E-B53E-D5E8ACD97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3" y="4530376"/>
            <a:ext cx="9565028" cy="124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0" i="0" dirty="0">
                <a:effectLst/>
              </a:rPr>
              <a:t>61 год лет назад, 12 апреля 1961 года, Юрий Гагарин стал первым в истории человечества космонавтом, осуществившим одновитковый полет вокруг Земли на корабле «Восток-1».</a:t>
            </a:r>
          </a:p>
          <a:p>
            <a:pPr marL="0" indent="0">
              <a:buNone/>
            </a:pPr>
            <a:r>
              <a:rPr lang="ru-RU" sz="1800" dirty="0"/>
              <a:t>Но как это было? Как покорялся космос?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50349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xmlns="" id="{63E98967-06F5-4DD8-80BD-E120F0F4EE3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5577446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9228552E-C8B1-4A80-8448-0787CE0FC70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Зачем человеку нужен космос? - РИА Новости, 21.03.2011">
            <a:extLst>
              <a:ext uri="{FF2B5EF4-FFF2-40B4-BE49-F238E27FC236}">
                <a16:creationId xmlns:a16="http://schemas.microsoft.com/office/drawing/2014/main" xmlns="" id="{A4F2C560-D57C-4AA0-A8FE-6C036E56EE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60201E2-9F23-40FB-94D3-AF3BABE9D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540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FFFFFF"/>
                </a:solidFill>
              </a:rPr>
              <a:t>Первые планы о полете в дальнее пространство и их постепенная реализация началась в XIX веке. Тогда ученые пришли к выводу, что при определенной устойчивой скорости летательный аппарат может не только преодолеть гравитацию, но и вылететь за атмосферу Земли. Кроме того, летательный объект закрепится на орбите и, словно Луна, будет вращаться вокруг нашей планеты.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FFFFFF"/>
                </a:solidFill>
              </a:rPr>
              <a:t>Однако обеспечить такую скорость полета существующие в то время двигатели не могли. Двигатели со слабой мощностью не достигали нужной скорости, а сильные выбрасывали энергию рывками. Такой объект не только не мог лететь по назначению, но и также невозможно было контролировать траекторию его движения.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FFFFFF"/>
                </a:solidFill>
              </a:rPr>
              <a:t>При вертикальном запуске летательный аппарат закруглял свой вектор движения и клонился обратно на землю задолго до предполагаемого выхода в космическое пространство. О горизонтальном запуске, конечно же, речи и не шло, иначе можно было уничтожить все живое в радиусе запуска.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7227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xmlns="" id="{03C9FCE6-4141-43F3-A6CB-938218BF876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3193639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4FCC87B-D4A5-40EB-B243-8D99EDDC7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406401"/>
            <a:ext cx="5314543" cy="602210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ru-RU" sz="1600" dirty="0"/>
              <a:t>Начало XX века стало знаковым периодом для реализации полета в космос. В космической промышленности начали создавать опытные ракетные двигатели, работающие на жидком топливе. При помощи такого двигателя удалось облегчить массу ракеты, а также ракета должна была двигаться вперед за счет выделяемой энергии. Первая ракета для полета в космическое пространство была спроектирована в 1903 г. Ее проектировщиком стал известный изобретатель Константин Циолковский.</a:t>
            </a:r>
          </a:p>
          <a:p>
            <a:pPr marL="0" indent="0">
              <a:buNone/>
            </a:pPr>
            <a:r>
              <a:rPr lang="ru-RU" sz="1600" dirty="0"/>
              <a:t>Первый практический шаг к воплощению проекта Циолковского в реальность - создание экспериментальной советской ракеты на гибридном топливе ГИРД-09. Ее характеристики были намного слабее, чем у современных ракет, но результаты эксперимента, проведенного в 1933 году, на то время были впечатляющими.</a:t>
            </a:r>
          </a:p>
          <a:p>
            <a:pPr marL="0" indent="0">
              <a:buNone/>
            </a:pPr>
            <a:r>
              <a:rPr lang="ru-RU" sz="1600" dirty="0"/>
              <a:t>Долгие годы Циолковский также изучал теоретическую сторону нахождения человека в космическом невесомом пространстве. В его работах были перечислены способы передвижения в невесомости, ее воздействие и влияние на любой живой организм. Изобретатель точно описывал, какой должна быть форма космического корабля.</a:t>
            </a:r>
          </a:p>
          <a:p>
            <a:pPr marL="0" indent="0">
              <a:buNone/>
            </a:pPr>
            <a:r>
              <a:rPr lang="ru-RU" sz="1600" dirty="0"/>
              <a:t>Все его описания впоследствии подтвердит первый человек, полетевший в космос - Юрий Гагарин. Свои ощущения он описывал в точности как те, о которых писал в своих работах Константин Циолковский.</a:t>
            </a:r>
            <a:endParaRPr lang="en-US" sz="1600" dirty="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xmlns="" id="{CF62D2A7-8207-488C-9F46-316BA81A16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122" name="Picture 2" descr="17 сентября исполняется 160 лет со дня рождения К.Э. ЦИОЛКОВСКОГО - Новости  отрасли - ЦЭНКИ">
            <a:extLst>
              <a:ext uri="{FF2B5EF4-FFF2-40B4-BE49-F238E27FC236}">
                <a16:creationId xmlns:a16="http://schemas.microsoft.com/office/drawing/2014/main" xmlns="" id="{226C7EF2-E99A-4590-877F-5A69837BE3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3" r="25424" b="1"/>
          <a:stretch/>
        </p:blipFill>
        <p:spPr bwMode="auto">
          <a:xfrm>
            <a:off x="6750141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5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xmlns="" id="{B9355B95-C020-4BD4-B5ED-7C4C2A14B3E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933559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C5E6CFF1-2F42-4E10-9A97-F116F46F53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Как «Спутник-1» дал старт космической эре | Mediasat">
            <a:extLst>
              <a:ext uri="{FF2B5EF4-FFF2-40B4-BE49-F238E27FC236}">
                <a16:creationId xmlns:a16="http://schemas.microsoft.com/office/drawing/2014/main" xmlns="" id="{686DB035-191B-4EE2-9014-F2E89C6F08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5" b="12769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6C8FAA-5844-4586-B59F-943EA42D4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065862"/>
            <a:ext cx="3313164" cy="4726276"/>
          </a:xfrm>
        </p:spPr>
        <p:txBody>
          <a:bodyPr vert="horz">
            <a:normAutofit/>
          </a:bodyPr>
          <a:lstStyle/>
          <a:p>
            <a:pPr algn="r"/>
            <a:r>
              <a:rPr lang="ru-RU" sz="4000" dirty="0">
                <a:solidFill>
                  <a:srgbClr val="FFFFFF"/>
                </a:solidFill>
              </a:rPr>
              <a:t>Первый запуск спутника в космос</a:t>
            </a:r>
            <a:endParaRPr lang="en-US" sz="4000" dirty="0">
              <a:solidFill>
                <a:srgbClr val="FFFFFF"/>
              </a:solidFill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xmlns="" id="{67182200-4859-4C8D-BCBB-55B245C28B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653372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988BBA8-F28A-47AA-BA2F-A84A3C6FF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5379" y="722276"/>
            <a:ext cx="5744685" cy="54134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sz="1400" b="0" i="0" dirty="0">
                <a:solidFill>
                  <a:srgbClr val="FFFFFF"/>
                </a:solidFill>
                <a:effectLst/>
              </a:rPr>
              <a:t>Освоение космоса Советский Союз начал с построения ленинградской `Газодинамической лаборатории` в 1921 г. Долгие годы исследовательской и конструкторской работы дали свои плоды в 1957 г. 4 октября во внеземное пространство впервые запустили первый искусственный спутник Земли - Спутник-1.</a:t>
            </a:r>
          </a:p>
          <a:p>
            <a:pPr marL="0" indent="0">
              <a:buNone/>
            </a:pPr>
            <a:r>
              <a:rPr lang="ru-RU" sz="1400" b="0" i="0" dirty="0">
                <a:solidFill>
                  <a:srgbClr val="FFFFFF"/>
                </a:solidFill>
                <a:effectLst/>
              </a:rPr>
              <a:t>Шарообразный объект передал на Землю сигнал об успешном старте и находился на орбите 92 дня. Один оборот вокруг планеты составил 1 ч. 36 мин. 10 сек, что примерно соответствовало описаниям в работах Циолковского.</a:t>
            </a:r>
          </a:p>
          <a:p>
            <a:pPr marL="0" indent="0">
              <a:buNone/>
            </a:pPr>
            <a:r>
              <a:rPr lang="ru-RU" sz="1400" b="0" i="0" dirty="0">
                <a:solidFill>
                  <a:srgbClr val="FFFFFF"/>
                </a:solidFill>
                <a:effectLst/>
              </a:rPr>
              <a:t>На орбиту объект вывели при помощи ракеты Р-7. Эта межконтинентальная баллистическая ракета была спроектирована под руководством С. Королева. Все последующие ракеты в Советском Союзе конструировали на основе силуэта Р-7. И даже сегодня, конструкция современной ракеты `Союз`, доставляющей на орбиту тяжеловесные грузы и туристов, напоминает образ своей прародительницы.</a:t>
            </a:r>
          </a:p>
          <a:p>
            <a:pPr marL="0" indent="0">
              <a:buNone/>
            </a:pPr>
            <a:r>
              <a:rPr lang="ru-RU" sz="1400" b="0" i="0" dirty="0">
                <a:solidFill>
                  <a:srgbClr val="FFFFFF"/>
                </a:solidFill>
                <a:effectLst/>
              </a:rPr>
              <a:t>Первый спутник Земли провел на орбите три месяца, преодолев расстояние в 60 млн. километров. Его запуск и пребывание за пределами Земли стал настолько значимым событием для землян, что в его честь создавали значки и даже елочные украшения.</a:t>
            </a:r>
          </a:p>
          <a:p>
            <a:pPr marL="0" indent="0">
              <a:buNone/>
            </a:pPr>
            <a:r>
              <a:rPr lang="ru-RU" sz="1400" b="0" i="0" dirty="0">
                <a:solidFill>
                  <a:srgbClr val="FFFFFF"/>
                </a:solidFill>
                <a:effectLst/>
              </a:rPr>
              <a:t>Таким образом, вопреки всем стараниям американцев, Советский Союз первым покорил космическое пространство и проверил теоретическую сторону изучения космоса на практике. Теперь освоение космоса стало реальной задачей, а не призрачными мечтами.</a:t>
            </a:r>
          </a:p>
          <a:p>
            <a:pPr marL="0" indent="0">
              <a:buNone/>
            </a:pP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2197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xmlns="" id="{1064C086-08EA-458E-9DC1-DB54487139D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980851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0" name="Picture 2" descr="Первым &quot;космонавтом&quot; стала Лайка — Российская газета">
            <a:extLst>
              <a:ext uri="{FF2B5EF4-FFF2-40B4-BE49-F238E27FC236}">
                <a16:creationId xmlns:a16="http://schemas.microsoft.com/office/drawing/2014/main" xmlns="" id="{0A68F4FE-E5DA-48E6-B46A-E571F49F49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13" r="9091" b="14978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: Shape 70">
            <a:extLst>
              <a:ext uri="{FF2B5EF4-FFF2-40B4-BE49-F238E27FC236}">
                <a16:creationId xmlns:a16="http://schemas.microsoft.com/office/drawing/2014/main" xmlns="" id="{E862BE82-D00D-42C1-BF16-93AA37870C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xmlns="" id="{F6D92C2D-1D3D-4974-918C-06579FB354A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2333" y="-2"/>
            <a:ext cx="5441859" cy="5654940"/>
          </a:xfrm>
          <a:custGeom>
            <a:avLst/>
            <a:gdLst>
              <a:gd name="connsiteX0" fmla="*/ 0 w 5441859"/>
              <a:gd name="connsiteY0" fmla="*/ 0 h 5654940"/>
              <a:gd name="connsiteX1" fmla="*/ 4400492 w 5441859"/>
              <a:gd name="connsiteY1" fmla="*/ 0 h 5654940"/>
              <a:gd name="connsiteX2" fmla="*/ 4484767 w 5441859"/>
              <a:gd name="connsiteY2" fmla="*/ 76595 h 5654940"/>
              <a:gd name="connsiteX3" fmla="*/ 5441859 w 5441859"/>
              <a:gd name="connsiteY3" fmla="*/ 2387221 h 5654940"/>
              <a:gd name="connsiteX4" fmla="*/ 2174140 w 5441859"/>
              <a:gd name="connsiteY4" fmla="*/ 5654940 h 5654940"/>
              <a:gd name="connsiteX5" fmla="*/ 156693 w 5441859"/>
              <a:gd name="connsiteY5" fmla="*/ 4957981 h 5654940"/>
              <a:gd name="connsiteX6" fmla="*/ 0 w 5441859"/>
              <a:gd name="connsiteY6" fmla="*/ 4820612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0" y="0"/>
                </a:moveTo>
                <a:lnTo>
                  <a:pt x="4400492" y="0"/>
                </a:lnTo>
                <a:lnTo>
                  <a:pt x="4484767" y="76595"/>
                </a:lnTo>
                <a:cubicBezTo>
                  <a:pt x="5076108" y="667936"/>
                  <a:pt x="5441859" y="1484866"/>
                  <a:pt x="5441859" y="2387221"/>
                </a:cubicBezTo>
                <a:cubicBezTo>
                  <a:pt x="5441859" y="4191932"/>
                  <a:pt x="3978851" y="5654940"/>
                  <a:pt x="2174140" y="5654940"/>
                </a:cubicBezTo>
                <a:cubicBezTo>
                  <a:pt x="1412778" y="5654940"/>
                  <a:pt x="712231" y="5394557"/>
                  <a:pt x="156693" y="4957981"/>
                </a:cubicBezTo>
                <a:lnTo>
                  <a:pt x="0" y="4820612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1578149-A6BE-4662-9806-760BEA98A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2" y="175491"/>
            <a:ext cx="4504341" cy="5052291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ru-RU" sz="1400" dirty="0"/>
              <a:t>До следующего запуска спутника (Спутник-2) прошел всего месяц. Воодушевленным первым удачным опытом конструкторам не терпелось отправить в космос живое существо. Кроме того, стоявший в то время у власти Никита Хрущев откровенно рассматривал освоение космического пространства как пропагандистскую гонку с американцами, подгоняя работы.</a:t>
            </a:r>
          </a:p>
          <a:p>
            <a:pPr marL="0" indent="0">
              <a:buNone/>
            </a:pPr>
            <a:r>
              <a:rPr lang="ru-RU" sz="1400" dirty="0"/>
              <a:t>Почетным героем стала собака по имени Лайка. Свой высокий полет дворняга совершила 3 ноября 1957 года, к 40-летию советской власти. Однако вернуть живность на Землю живой и невредимой в планах не было. Главной задачей исследователей была проверка выживаемости живого существа в процессе космического полета.</a:t>
            </a:r>
          </a:p>
          <a:p>
            <a:pPr marL="0" indent="0">
              <a:buNone/>
            </a:pPr>
            <a:r>
              <a:rPr lang="ru-RU" sz="1400" dirty="0"/>
              <a:t>Планировалось, что собака проживет в космосе 7 дней. Однако кабина перегрелась уже спустя 6 часов, что привело к гибели животного, о чем советская власть не стала распространяться. Из эксперимента сделали вывод - принципиальная возможность нахождения живого существа на орбите доказана.</a:t>
            </a:r>
          </a:p>
          <a:p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471743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xmlns="" id="{11171A8F-C8BE-4C0C-89D3-0BB5F11FA23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713332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4" name="Picture 2" descr="A person in a space suit&#10;&#10;Description automatically generated with low confidence">
            <a:extLst>
              <a:ext uri="{FF2B5EF4-FFF2-40B4-BE49-F238E27FC236}">
                <a16:creationId xmlns:a16="http://schemas.microsoft.com/office/drawing/2014/main" xmlns="" id="{C30B1249-BBA3-4D8B-9B63-FE18951EA2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0" r="-1" b="-1"/>
          <a:stretch/>
        </p:blipFill>
        <p:spPr bwMode="auto">
          <a:xfrm>
            <a:off x="4117521" y="10"/>
            <a:ext cx="807447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: Shape 70">
            <a:extLst>
              <a:ext uri="{FF2B5EF4-FFF2-40B4-BE49-F238E27FC236}">
                <a16:creationId xmlns:a16="http://schemas.microsoft.com/office/drawing/2014/main" xmlns="" id="{8F23F8A3-8FD7-4779-8323-FDC26BE9988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0" y="-478"/>
            <a:ext cx="7859800" cy="6858478"/>
          </a:xfrm>
          <a:custGeom>
            <a:avLst/>
            <a:gdLst>
              <a:gd name="connsiteX0" fmla="*/ 7859800 w 7859800"/>
              <a:gd name="connsiteY0" fmla="*/ 6858478 h 6858478"/>
              <a:gd name="connsiteX1" fmla="*/ 435245 w 7859800"/>
              <a:gd name="connsiteY1" fmla="*/ 6858478 h 6858478"/>
              <a:gd name="connsiteX2" fmla="*/ 435505 w 7859800"/>
              <a:gd name="connsiteY2" fmla="*/ 6857916 h 6858478"/>
              <a:gd name="connsiteX3" fmla="*/ 0 w 7859800"/>
              <a:gd name="connsiteY3" fmla="*/ 6857916 h 6858478"/>
              <a:gd name="connsiteX4" fmla="*/ 0 w 7859800"/>
              <a:gd name="connsiteY4" fmla="*/ 0 h 6858478"/>
              <a:gd name="connsiteX5" fmla="*/ 3611620 w 7859800"/>
              <a:gd name="connsiteY5" fmla="*/ 0 h 6858478"/>
              <a:gd name="connsiteX6" fmla="*/ 4677848 w 7859800"/>
              <a:gd name="connsiteY6" fmla="*/ 0 h 6858478"/>
              <a:gd name="connsiteX7" fmla="*/ 4683425 w 7859800"/>
              <a:gd name="connsiteY7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59800" h="6858478">
                <a:moveTo>
                  <a:pt x="7859800" y="6858478"/>
                </a:moveTo>
                <a:lnTo>
                  <a:pt x="435245" y="6858478"/>
                </a:lnTo>
                <a:lnTo>
                  <a:pt x="435505" y="6857916"/>
                </a:lnTo>
                <a:lnTo>
                  <a:pt x="0" y="6857916"/>
                </a:lnTo>
                <a:lnTo>
                  <a:pt x="0" y="0"/>
                </a:lnTo>
                <a:lnTo>
                  <a:pt x="3611620" y="0"/>
                </a:lnTo>
                <a:lnTo>
                  <a:pt x="4677848" y="0"/>
                </a:lnTo>
                <a:lnTo>
                  <a:pt x="4683425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xmlns="" id="{F605C4CC-A25C-416F-8333-7CB7DC97D8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0" y="-478"/>
            <a:ext cx="7431174" cy="6858478"/>
          </a:xfrm>
          <a:custGeom>
            <a:avLst/>
            <a:gdLst>
              <a:gd name="connsiteX0" fmla="*/ 7431174 w 7431174"/>
              <a:gd name="connsiteY0" fmla="*/ 6858478 h 6858478"/>
              <a:gd name="connsiteX1" fmla="*/ 6619 w 7431174"/>
              <a:gd name="connsiteY1" fmla="*/ 6858478 h 6858478"/>
              <a:gd name="connsiteX2" fmla="*/ 6879 w 7431174"/>
              <a:gd name="connsiteY2" fmla="*/ 6857916 h 6858478"/>
              <a:gd name="connsiteX3" fmla="*/ 0 w 7431174"/>
              <a:gd name="connsiteY3" fmla="*/ 6857916 h 6858478"/>
              <a:gd name="connsiteX4" fmla="*/ 0 w 7431174"/>
              <a:gd name="connsiteY4" fmla="*/ 0 h 6858478"/>
              <a:gd name="connsiteX5" fmla="*/ 3182994 w 7431174"/>
              <a:gd name="connsiteY5" fmla="*/ 0 h 6858478"/>
              <a:gd name="connsiteX6" fmla="*/ 4249222 w 7431174"/>
              <a:gd name="connsiteY6" fmla="*/ 0 h 6858478"/>
              <a:gd name="connsiteX7" fmla="*/ 4254799 w 7431174"/>
              <a:gd name="connsiteY7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31174" h="6858478">
                <a:moveTo>
                  <a:pt x="7431174" y="6858478"/>
                </a:moveTo>
                <a:lnTo>
                  <a:pt x="6619" y="6858478"/>
                </a:lnTo>
                <a:lnTo>
                  <a:pt x="6879" y="6857916"/>
                </a:lnTo>
                <a:lnTo>
                  <a:pt x="0" y="6857916"/>
                </a:lnTo>
                <a:lnTo>
                  <a:pt x="0" y="0"/>
                </a:lnTo>
                <a:lnTo>
                  <a:pt x="3182994" y="0"/>
                </a:lnTo>
                <a:lnTo>
                  <a:pt x="4249222" y="0"/>
                </a:lnTo>
                <a:lnTo>
                  <a:pt x="4254799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74A7A66-923F-42F7-9F2B-CEFA368AE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618" y="508001"/>
            <a:ext cx="4487553" cy="5668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0" i="0" dirty="0">
                <a:effectLst/>
              </a:rPr>
              <a:t>Спустя некоторое время после праздничного, но трагичного запуска на орбиту животного, доработали и окончательно утвердили космический корабль для запуска в космос человека. В этот же период времени в СССР произошел запуск первого искусственного спутника Солнца. Результатом запуска стало получение первых фотографий обратной от Земли стороны Луны.</a:t>
            </a:r>
          </a:p>
          <a:p>
            <a:pPr marL="0" indent="0">
              <a:buNone/>
            </a:pPr>
            <a:r>
              <a:rPr lang="ru-RU" sz="1600" b="0" i="0" dirty="0">
                <a:effectLst/>
              </a:rPr>
              <a:t>Полет одноместного космического корабля Восток-1 с человеком на борту состоялся 12 апреля 1961 г. с космодрома Байконур, совершив полный оборот вокруг Земли.</a:t>
            </a:r>
          </a:p>
          <a:p>
            <a:pPr marL="0" indent="0">
              <a:buNone/>
            </a:pPr>
            <a:r>
              <a:rPr lang="ru-RU" sz="1600" b="0" i="0" dirty="0">
                <a:effectLst/>
              </a:rPr>
              <a:t>Первый в мире космонавт Юрий Гагарин пробыл в космосе 108 минут и вернулся на Землю живым и невредимым.</a:t>
            </a:r>
            <a:br>
              <a:rPr lang="ru-RU" sz="1600" b="0" i="0" dirty="0">
                <a:effectLst/>
              </a:rPr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006456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xmlns="" id="{169DD846-258B-4EC1-82F1-D4925F98B8D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181143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18" name="Picture 2">
            <a:extLst>
              <a:ext uri="{FF2B5EF4-FFF2-40B4-BE49-F238E27FC236}">
                <a16:creationId xmlns:a16="http://schemas.microsoft.com/office/drawing/2014/main" xmlns="" id="{BF64F1C1-8254-4AF0-A1D2-6EB7A9D97B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11" r="-1" b="9656"/>
          <a:stretch/>
        </p:blipFill>
        <p:spPr bwMode="auto">
          <a:xfrm>
            <a:off x="20" y="10"/>
            <a:ext cx="1218893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: Shape 70">
            <a:extLst>
              <a:ext uri="{FF2B5EF4-FFF2-40B4-BE49-F238E27FC236}">
                <a16:creationId xmlns:a16="http://schemas.microsoft.com/office/drawing/2014/main" xmlns="" id="{5E8D2E83-FB3A-40E7-A9E5-7AB389D612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4023809"/>
            <a:ext cx="11016943" cy="2262375"/>
          </a:xfrm>
          <a:custGeom>
            <a:avLst/>
            <a:gdLst>
              <a:gd name="connsiteX0" fmla="*/ 0 w 11016943"/>
              <a:gd name="connsiteY0" fmla="*/ 0 h 2262375"/>
              <a:gd name="connsiteX1" fmla="*/ 9969166 w 11016943"/>
              <a:gd name="connsiteY1" fmla="*/ 0 h 2262375"/>
              <a:gd name="connsiteX2" fmla="*/ 11016943 w 11016943"/>
              <a:gd name="connsiteY2" fmla="*/ 2262375 h 2262375"/>
              <a:gd name="connsiteX3" fmla="*/ 4942050 w 11016943"/>
              <a:gd name="connsiteY3" fmla="*/ 2262375 h 2262375"/>
              <a:gd name="connsiteX4" fmla="*/ 4582160 w 11016943"/>
              <a:gd name="connsiteY4" fmla="*/ 2262375 h 2262375"/>
              <a:gd name="connsiteX5" fmla="*/ 0 w 11016943"/>
              <a:gd name="connsiteY5" fmla="*/ 2262375 h 22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16943" h="2262375">
                <a:moveTo>
                  <a:pt x="0" y="0"/>
                </a:moveTo>
                <a:lnTo>
                  <a:pt x="9969166" y="0"/>
                </a:lnTo>
                <a:lnTo>
                  <a:pt x="11016943" y="2262375"/>
                </a:lnTo>
                <a:lnTo>
                  <a:pt x="4942050" y="2262375"/>
                </a:lnTo>
                <a:lnTo>
                  <a:pt x="4582160" y="2262375"/>
                </a:lnTo>
                <a:lnTo>
                  <a:pt x="0" y="2262375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ECE98A7-59B5-4AA7-92DF-CF679EB43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" y="4174836"/>
            <a:ext cx="9979891" cy="19313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600" b="0" i="0" dirty="0">
                <a:effectLst/>
              </a:rPr>
              <a:t>По ходу полета космонавт проводил базовые тесты для того, чтобы определить чувства и ощущения человека во внеземном пространстве - прием пищи и воды, ведение записей, выполнение простых математических расчетов и прочее.</a:t>
            </a:r>
          </a:p>
          <a:p>
            <a:pPr marL="0" indent="0">
              <a:buNone/>
            </a:pPr>
            <a:r>
              <a:rPr lang="ru-RU" sz="1600" b="0" i="0" dirty="0">
                <a:effectLst/>
              </a:rPr>
              <a:t>Ранее о влиянии космического пространства на человека было известно только в теории, по описаниям исследователя Циолковского, которые, собственно, Ю. Гагарин впоследствии подтвердил.</a:t>
            </a:r>
          </a:p>
          <a:p>
            <a:pPr marL="0" indent="0">
              <a:buNone/>
            </a:pPr>
            <a:r>
              <a:rPr lang="ru-RU" sz="1600" b="0" i="0" dirty="0">
                <a:effectLst/>
              </a:rPr>
              <a:t>Даже в тех условиях, с 8-10 кратными перегрузками, кувырками корабля, горением внешней обшивки корабля и плавлением металла, со сбоями в работе систем космического корабля, человек смог выжить и не пострадать.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079852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xmlns="" id="{C94BAC8A-5153-4A0F-9C86-E1D79F234FE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8927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2" name="Picture 2" descr="Гагарин Юрий Алексеевич">
            <a:extLst>
              <a:ext uri="{FF2B5EF4-FFF2-40B4-BE49-F238E27FC236}">
                <a16:creationId xmlns:a16="http://schemas.microsoft.com/office/drawing/2014/main" xmlns="" id="{5D4914F5-9483-4418-8830-C65D244DE4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59" b="2"/>
          <a:stretch/>
        </p:blipFill>
        <p:spPr bwMode="auto">
          <a:xfrm>
            <a:off x="20" y="10"/>
            <a:ext cx="463971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E17EC01-C1BB-48CC-8B9C-5EF450EE4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9939" y="267855"/>
            <a:ext cx="6632533" cy="63823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i="0" dirty="0">
                <a:effectLst/>
              </a:rPr>
              <a:t>Цитата из доклада Гагарина после полета</a:t>
            </a:r>
          </a:p>
          <a:p>
            <a:pPr marL="0" indent="0">
              <a:buNone/>
            </a:pPr>
            <a:r>
              <a:rPr lang="ru-RU" sz="1600" b="0" i="1" dirty="0">
                <a:effectLst/>
              </a:rPr>
              <a:t>«Трудно было с открытием клапана дыхания в воздухе. Получилось так, что шарик клапана, когда одевали, попал под демаскирующую оболочку. Подвесной системой было все так притянуто, что я минут 6 никак не мог его достать. Потом расстегнул демаскирующую оболочку и с помощью зеркала вытащил тросик и открыл клапан нормально».</a:t>
            </a:r>
            <a:endParaRPr lang="ru-RU" sz="1600" b="0" i="0" dirty="0">
              <a:effectLst/>
            </a:endParaRPr>
          </a:p>
          <a:p>
            <a:pPr marL="0" indent="0">
              <a:buNone/>
            </a:pPr>
            <a:r>
              <a:rPr lang="ru-RU" sz="1600" b="0" i="0" dirty="0">
                <a:effectLst/>
              </a:rPr>
              <a:t>Благодаря отличной подготовке Юрий Гагарин сумел совершить посадку не в ледяную воду, а на берег реки Волги в Саратовской области, близ города Энгельса. Поскольку космонавт приземлился в незапланированной местности, первыми людьми, которых он встретил, оказались супруга местного лесника и ее маленькая внучка. Только потом к месту посадки прибыли военные, которые отвезли Гагарина в расположение части.</a:t>
            </a:r>
          </a:p>
          <a:p>
            <a:pPr marL="0" indent="0">
              <a:buNone/>
            </a:pPr>
            <a:r>
              <a:rPr lang="ru-RU" sz="1600" b="1" i="0" dirty="0">
                <a:effectLst/>
              </a:rPr>
              <a:t>Цитата из доклада Гагарина после полета</a:t>
            </a:r>
          </a:p>
          <a:p>
            <a:pPr marL="0" indent="0">
              <a:buNone/>
            </a:pPr>
            <a:r>
              <a:rPr lang="ru-RU" sz="1600" b="0" i="1" dirty="0">
                <a:effectLst/>
              </a:rPr>
              <a:t>«Вышел на пригорок, смотрю женщина с девочкой идет ко мне. Примерно метров 800 она была от меня. Я пошел навстречу, собираясь спросить, где телефон. Я к ней иду, смотрю, женщина шаги замедляет, девочка от нее отделяется и направляется назад. Я тут начал махать руками и кричать: «Свой, свой, советский, не бойтесь, не пугайтесь, идите сюда».</a:t>
            </a:r>
            <a:endParaRPr lang="ru-RU" sz="1600" b="0" i="0" dirty="0">
              <a:effectLst/>
            </a:endParaRPr>
          </a:p>
          <a:p>
            <a:pPr marL="0" indent="0">
              <a:buNone/>
            </a:pPr>
            <a:r>
              <a:rPr lang="ru-RU" sz="1600" b="0" i="0" dirty="0">
                <a:effectLst/>
              </a:rPr>
              <a:t>По телефону герой рапортовал: «Прошу передать главкому ВВС: задачу выполнил, приземлился в заданном районе, чувствую себя хорошо, ушибов и поломок нет. Гагарин».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986765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1373</Words>
  <Application>Microsoft Office PowerPoint</Application>
  <PresentationFormat>Произвольный</PresentationFormat>
  <Paragraphs>47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Office Theme</vt:lpstr>
      <vt:lpstr>think-cell Slide</vt:lpstr>
      <vt:lpstr>Космос – это мы</vt:lpstr>
      <vt:lpstr>Презентация PowerPoint</vt:lpstr>
      <vt:lpstr>Презентация PowerPoint</vt:lpstr>
      <vt:lpstr>Презентация PowerPoint</vt:lpstr>
      <vt:lpstr>Первый запуск спутника в космос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Космос – это мы</dc:title>
  <dc:creator>Daria I Chigareva</dc:creator>
  <cp:lastModifiedBy>Чигарева Елена Иосифовна</cp:lastModifiedBy>
  <cp:revision>5</cp:revision>
  <dcterms:created xsi:type="dcterms:W3CDTF">2022-04-20T17:35:45Z</dcterms:created>
  <dcterms:modified xsi:type="dcterms:W3CDTF">2022-04-27T16:34:30Z</dcterms:modified>
</cp:coreProperties>
</file>