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F61D8-604C-499E-B1B6-3C98AEF8CDA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05F6C-FBE3-4670-AE75-A0055794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20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05F6C-FBE3-4670-AE75-A005579426A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678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79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8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39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5463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08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6748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617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10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95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0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1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60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36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89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4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3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F41C2DC-6374-4DAA-BD3A-7E5DA0DEB0DE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6F13C3-85FE-40C8-9CED-6031481E3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064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  <p:sldLayoutId id="2147484116" r:id="rId12"/>
    <p:sldLayoutId id="2147484117" r:id="rId13"/>
    <p:sldLayoutId id="2147484118" r:id="rId14"/>
    <p:sldLayoutId id="2147484119" r:id="rId15"/>
    <p:sldLayoutId id="2147484120" r:id="rId16"/>
    <p:sldLayoutId id="21474841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117" y="803189"/>
            <a:ext cx="11800077" cy="12472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НАПРАВЛЕНИЯ ЛОГОПЕДИЧЕСКОЙ РАБОТЫ С УЧАЩИМИСЯ, ИМЕЮЩИМИ </a:t>
            </a:r>
            <a:r>
              <a:rPr lang="ru-RU" sz="4400" b="1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тнр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698554">
            <a:off x="707849" y="2065742"/>
            <a:ext cx="5098383" cy="3391534"/>
          </a:xfrm>
          <a:prstGeom prst="rect">
            <a:avLst/>
          </a:prstGeom>
        </p:spPr>
      </p:pic>
      <p:pic>
        <p:nvPicPr>
          <p:cNvPr id="1026" name="Picture 2" descr="http://school3krupki.edu.minskregion.by/gallery/37/1375955078_untitled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5906">
            <a:off x="6729343" y="2058706"/>
            <a:ext cx="4840515" cy="342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2C3762-099B-4B2E-836C-2B1262F52D5F}"/>
              </a:ext>
            </a:extLst>
          </p:cNvPr>
          <p:cNvSpPr txBox="1"/>
          <p:nvPr/>
        </p:nvSpPr>
        <p:spPr>
          <a:xfrm>
            <a:off x="1542474" y="6280728"/>
            <a:ext cx="10389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Ростовщикова Анастасия Александровна, </a:t>
            </a:r>
            <a:r>
              <a:rPr lang="ru-RU" dirty="0" smtClean="0"/>
              <a:t>логопед </a:t>
            </a:r>
            <a:r>
              <a:rPr lang="ru-RU" dirty="0"/>
              <a:t>ГБОУ СОШ № 269 «Школы здоровья»</a:t>
            </a:r>
          </a:p>
        </p:txBody>
      </p:sp>
    </p:spTree>
    <p:extLst>
      <p:ext uri="{BB962C8B-B14F-4D97-AF65-F5344CB8AC3E}">
        <p14:creationId xmlns:p14="http://schemas.microsoft.com/office/powerpoint/2010/main" val="417153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541" y="177800"/>
            <a:ext cx="8534401" cy="2281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Учащиеся с ТНР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1452" y="2918460"/>
            <a:ext cx="8665528" cy="2213610"/>
          </a:xfrm>
        </p:spPr>
        <p:txBody>
          <a:bodyPr>
            <a:noAutofit/>
          </a:bodyPr>
          <a:lstStyle/>
          <a:p>
            <a:pPr indent="450000" algn="just"/>
            <a:r>
              <a:rPr lang="ru-RU" sz="3000" b="1" i="1" dirty="0">
                <a:solidFill>
                  <a:srgbClr val="FFC000"/>
                </a:solidFill>
              </a:rPr>
              <a:t>Дети с тяжелыми нарушениями речи</a:t>
            </a:r>
            <a:r>
              <a:rPr lang="ru-RU" sz="3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000" dirty="0">
                <a:solidFill>
                  <a:schemeClr val="tx1"/>
                </a:solidFill>
              </a:rPr>
              <a:t>– это особая категория детей с отклонениями в развитии, у которых сохранен слух, первично не нарушен интеллект, но есть значительные речевые нарушения, влияющие на становление психики. </a:t>
            </a:r>
          </a:p>
        </p:txBody>
      </p:sp>
    </p:spTree>
    <p:extLst>
      <p:ext uri="{BB962C8B-B14F-4D97-AF65-F5344CB8AC3E}">
        <p14:creationId xmlns:p14="http://schemas.microsoft.com/office/powerpoint/2010/main" val="150687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991" y="132080"/>
            <a:ext cx="11559209" cy="1517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направления работы учителя-логопеда с </a:t>
            </a:r>
            <a:r>
              <a:rPr lang="ru-RU" sz="3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учащимися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имеющими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ТНР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904" y="1838739"/>
            <a:ext cx="11708296" cy="3370470"/>
          </a:xfrm>
        </p:spPr>
        <p:txBody>
          <a:bodyPr>
            <a:noAutofit/>
          </a:bodyPr>
          <a:lstStyle/>
          <a:p>
            <a:pPr algn="just"/>
            <a:r>
              <a:rPr lang="en-US" sz="30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1</a:t>
            </a:r>
            <a:r>
              <a:rPr lang="ru-RU" sz="30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. Диагностическое </a:t>
            </a:r>
            <a:r>
              <a:rPr lang="ru-RU" sz="3000" b="1" dirty="0">
                <a:solidFill>
                  <a:srgbClr val="FFC000"/>
                </a:solidFill>
                <a:cs typeface="Times New Roman" panose="02020603050405020304" pitchFamily="18" charset="0"/>
              </a:rPr>
              <a:t>обследование</a:t>
            </a:r>
            <a:r>
              <a:rPr lang="ru-RU" sz="3000" dirty="0">
                <a:solidFill>
                  <a:srgbClr val="FFC000"/>
                </a:solidFill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cs typeface="Times New Roman" panose="02020603050405020304" pitchFamily="18" charset="0"/>
              </a:rPr>
              <a:t>речевых и неречевых функций</a:t>
            </a:r>
          </a:p>
          <a:p>
            <a:pPr algn="just"/>
            <a:r>
              <a:rPr lang="ru-RU" sz="30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2. Планирование</a:t>
            </a:r>
            <a:r>
              <a:rPr lang="ru-RU" sz="3000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cs typeface="Times New Roman" panose="02020603050405020304" pitchFamily="18" charset="0"/>
              </a:rPr>
              <a:t>коррекционной </a:t>
            </a:r>
            <a:r>
              <a:rPr lang="ru-RU" sz="3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работы</a:t>
            </a:r>
          </a:p>
          <a:p>
            <a:pPr algn="just"/>
            <a:r>
              <a:rPr lang="ru-RU" sz="30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3. Логопедическая </a:t>
            </a:r>
            <a:r>
              <a:rPr lang="ru-RU" sz="3000" b="1" dirty="0">
                <a:solidFill>
                  <a:srgbClr val="FFC000"/>
                </a:solidFill>
                <a:cs typeface="Times New Roman" panose="02020603050405020304" pitchFamily="18" charset="0"/>
              </a:rPr>
              <a:t>работа, </a:t>
            </a:r>
            <a:r>
              <a:rPr lang="ru-RU" sz="3000" dirty="0">
                <a:solidFill>
                  <a:schemeClr val="tx1"/>
                </a:solidFill>
                <a:cs typeface="Times New Roman" panose="02020603050405020304" pitchFamily="18" charset="0"/>
              </a:rPr>
              <a:t>направленная на коррекцию речевых нарушений, предупреждение их последствий</a:t>
            </a:r>
          </a:p>
          <a:p>
            <a:pPr algn="just"/>
            <a:r>
              <a:rPr lang="ru-RU" sz="3000" b="1" dirty="0" smtClean="0">
                <a:solidFill>
                  <a:srgbClr val="FFC000"/>
                </a:solidFill>
                <a:cs typeface="Times New Roman" panose="02020603050405020304" pitchFamily="18" charset="0"/>
              </a:rPr>
              <a:t>4. Взаимодействие</a:t>
            </a:r>
            <a:r>
              <a:rPr lang="ru-RU" sz="3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1"/>
                </a:solidFill>
                <a:cs typeface="Times New Roman" panose="02020603050405020304" pitchFamily="18" charset="0"/>
              </a:rPr>
              <a:t>с участниками педагогического процесса (педагогами, специалистами, семьями учащихся)</a:t>
            </a:r>
          </a:p>
        </p:txBody>
      </p:sp>
    </p:spTree>
    <p:extLst>
      <p:ext uri="{BB962C8B-B14F-4D97-AF65-F5344CB8AC3E}">
        <p14:creationId xmlns:p14="http://schemas.microsoft.com/office/powerpoint/2010/main" val="386846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35" y="225011"/>
            <a:ext cx="11787809" cy="13453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Реализация направлений логопедической работы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635" y="1570383"/>
            <a:ext cx="11787809" cy="4773267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FFC000"/>
                </a:solidFill>
              </a:rPr>
              <a:t>1. Диагностическое </a:t>
            </a:r>
            <a:r>
              <a:rPr lang="ru-RU" sz="2800" b="1" dirty="0">
                <a:solidFill>
                  <a:srgbClr val="FFC000"/>
                </a:solidFill>
              </a:rPr>
              <a:t>направление:  </a:t>
            </a:r>
            <a:r>
              <a:rPr lang="ru-RU" sz="2800" dirty="0">
                <a:solidFill>
                  <a:schemeClr val="tx1"/>
                </a:solidFill>
              </a:rPr>
              <a:t>сбор и анализ  анкетных данных, анамнеза, речевых карт, протоколов обследования. </a:t>
            </a:r>
          </a:p>
          <a:p>
            <a:pPr algn="just"/>
            <a:r>
              <a:rPr lang="ru-RU" sz="2800" b="1" dirty="0" smtClean="0">
                <a:solidFill>
                  <a:srgbClr val="FFC000"/>
                </a:solidFill>
              </a:rPr>
              <a:t>2. Коррекционное </a:t>
            </a:r>
            <a:r>
              <a:rPr lang="ru-RU" sz="2800" b="1" dirty="0">
                <a:solidFill>
                  <a:srgbClr val="FFC000"/>
                </a:solidFill>
              </a:rPr>
              <a:t>направление: </a:t>
            </a:r>
            <a:r>
              <a:rPr lang="ru-RU" sz="2800" dirty="0">
                <a:solidFill>
                  <a:schemeClr val="tx1"/>
                </a:solidFill>
              </a:rPr>
              <a:t>индивидуальные и групповые логопедические </a:t>
            </a:r>
            <a:r>
              <a:rPr lang="ru-RU" sz="2800" dirty="0" smtClean="0">
                <a:solidFill>
                  <a:schemeClr val="tx1"/>
                </a:solidFill>
              </a:rPr>
              <a:t>занятия.</a:t>
            </a:r>
          </a:p>
          <a:p>
            <a:pPr algn="just"/>
            <a:r>
              <a:rPr lang="ru-RU" sz="2800" b="1" dirty="0" smtClean="0">
                <a:solidFill>
                  <a:srgbClr val="FFC000"/>
                </a:solidFill>
              </a:rPr>
              <a:t>3. Взаимодействие </a:t>
            </a:r>
            <a:r>
              <a:rPr lang="ru-RU" sz="2800" b="1" dirty="0">
                <a:solidFill>
                  <a:srgbClr val="FFC000"/>
                </a:solidFill>
              </a:rPr>
              <a:t>с участниками педагогического процесса: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индивидуальные консультации, выступление на родительских собраниях,  проведение семинаров, мастер-классов;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 оформление информационного стенда для родителей и педагогов, выпуск статей в школьном журнале.</a:t>
            </a:r>
          </a:p>
        </p:txBody>
      </p:sp>
    </p:spTree>
    <p:extLst>
      <p:ext uri="{BB962C8B-B14F-4D97-AF65-F5344CB8AC3E}">
        <p14:creationId xmlns:p14="http://schemas.microsoft.com/office/powerpoint/2010/main" val="280271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171450"/>
            <a:ext cx="11658600" cy="83488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Коррекционная работа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6700" y="1093304"/>
            <a:ext cx="11658600" cy="550379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2900" b="1" dirty="0" smtClean="0">
                <a:solidFill>
                  <a:srgbClr val="FFC000"/>
                </a:solidFill>
              </a:rPr>
              <a:t>1</a:t>
            </a:r>
            <a:r>
              <a:rPr lang="ru-RU" sz="2900" b="1" dirty="0" smtClean="0">
                <a:solidFill>
                  <a:srgbClr val="FFC000"/>
                </a:solidFill>
              </a:rPr>
              <a:t>. Индивидуальная </a:t>
            </a:r>
            <a:r>
              <a:rPr lang="ru-RU" sz="2900" b="1" dirty="0">
                <a:solidFill>
                  <a:srgbClr val="FFC000"/>
                </a:solidFill>
              </a:rPr>
              <a:t>работа: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К</a:t>
            </a:r>
            <a:r>
              <a:rPr lang="ru-RU" sz="2900" dirty="0" smtClean="0">
                <a:solidFill>
                  <a:schemeClr val="tx1"/>
                </a:solidFill>
              </a:rPr>
              <a:t>оррекция </a:t>
            </a:r>
            <a:r>
              <a:rPr lang="ru-RU" sz="2900" dirty="0">
                <a:solidFill>
                  <a:schemeClr val="tx1"/>
                </a:solidFill>
              </a:rPr>
              <a:t>звукопроизношения (постановка, автоматизация, дифференциация смешиваемых фонем).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Развитие артикуляционной </a:t>
            </a:r>
            <a:r>
              <a:rPr lang="ru-RU" sz="2900" dirty="0" smtClean="0">
                <a:solidFill>
                  <a:schemeClr val="tx1"/>
                </a:solidFill>
              </a:rPr>
              <a:t>моторики.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 smtClean="0">
                <a:solidFill>
                  <a:schemeClr val="tx1"/>
                </a:solidFill>
              </a:rPr>
              <a:t>Развитие речевого дыхания.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 smtClean="0">
                <a:solidFill>
                  <a:schemeClr val="tx1"/>
                </a:solidFill>
              </a:rPr>
              <a:t>Развитие мелкой </a:t>
            </a:r>
            <a:r>
              <a:rPr lang="ru-RU" sz="2900" dirty="0">
                <a:solidFill>
                  <a:schemeClr val="tx1"/>
                </a:solidFill>
              </a:rPr>
              <a:t>моторики пальцев рук.</a:t>
            </a:r>
          </a:p>
          <a:p>
            <a:pPr algn="just"/>
            <a:r>
              <a:rPr lang="ru-RU" sz="2900" b="1" dirty="0" smtClean="0">
                <a:solidFill>
                  <a:srgbClr val="FFC000"/>
                </a:solidFill>
              </a:rPr>
              <a:t>2. Групповая работа осуществляется по следующим направлениям: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Развитие фонематических процессов.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Развитие и активизация словаря.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Развитие грамматического строя речи.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tx1"/>
                </a:solidFill>
              </a:rPr>
              <a:t>Развитие связной </a:t>
            </a:r>
            <a:r>
              <a:rPr lang="ru-RU" sz="2900" dirty="0" smtClean="0">
                <a:solidFill>
                  <a:schemeClr val="tx1"/>
                </a:solidFill>
              </a:rPr>
              <a:t>речи.</a:t>
            </a:r>
            <a:endParaRPr lang="ru-RU" sz="2900" b="1" dirty="0">
              <a:solidFill>
                <a:srgbClr val="FFC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900" dirty="0" smtClean="0">
                <a:solidFill>
                  <a:schemeClr val="tx1"/>
                </a:solidFill>
              </a:rPr>
              <a:t>Коррекция </a:t>
            </a:r>
            <a:r>
              <a:rPr lang="ru-RU" sz="2900" dirty="0">
                <a:solidFill>
                  <a:schemeClr val="tx1"/>
                </a:solidFill>
              </a:rPr>
              <a:t>и предупреждение ошибок, проявляющихся непосредственно в письменной речи учащихся.</a:t>
            </a:r>
          </a:p>
          <a:p>
            <a:pPr algn="just"/>
            <a:endParaRPr lang="ru-RU" sz="2800" b="1" dirty="0">
              <a:solidFill>
                <a:schemeClr val="tx1"/>
              </a:solidFill>
            </a:endParaRPr>
          </a:p>
          <a:p>
            <a:pPr algn="just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8529"/>
            <a:ext cx="11734800" cy="140191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Предупреждение и коррекция </a:t>
            </a:r>
            <a:r>
              <a:rPr lang="ru-R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дисграфических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ошибок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560443"/>
            <a:ext cx="11608904" cy="5019261"/>
          </a:xfrm>
        </p:spPr>
        <p:txBody>
          <a:bodyPr>
            <a:noAutofit/>
          </a:bodyPr>
          <a:lstStyle/>
          <a:p>
            <a:r>
              <a:rPr lang="ru-RU" sz="2100" b="1" dirty="0">
                <a:solidFill>
                  <a:srgbClr val="FFC000"/>
                </a:solidFill>
              </a:rPr>
              <a:t>Виды логопедической работы:</a:t>
            </a:r>
          </a:p>
          <a:p>
            <a:pPr algn="just"/>
            <a:r>
              <a:rPr lang="ru-RU" sz="2100" dirty="0" smtClean="0">
                <a:solidFill>
                  <a:schemeClr val="tx1"/>
                </a:solidFill>
              </a:rPr>
              <a:t>1) Дифференциация твердых </a:t>
            </a:r>
            <a:r>
              <a:rPr lang="ru-RU" sz="2100" dirty="0">
                <a:solidFill>
                  <a:schemeClr val="tx1"/>
                </a:solidFill>
              </a:rPr>
              <a:t>и </a:t>
            </a:r>
            <a:r>
              <a:rPr lang="ru-RU" sz="2100" dirty="0" smtClean="0">
                <a:solidFill>
                  <a:schemeClr val="tx1"/>
                </a:solidFill>
              </a:rPr>
              <a:t>мягких </a:t>
            </a:r>
            <a:r>
              <a:rPr lang="ru-RU" sz="2100" dirty="0">
                <a:solidFill>
                  <a:schemeClr val="tx1"/>
                </a:solidFill>
              </a:rPr>
              <a:t>согласных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2) Дифференциация звонких и глухих согласных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3) Дифференциация </a:t>
            </a:r>
            <a:r>
              <a:rPr lang="ru-RU" sz="2100" dirty="0" err="1">
                <a:solidFill>
                  <a:schemeClr val="tx1"/>
                </a:solidFill>
              </a:rPr>
              <a:t>соноров</a:t>
            </a:r>
            <a:r>
              <a:rPr lang="ru-RU" sz="2100" dirty="0">
                <a:solidFill>
                  <a:schemeClr val="tx1"/>
                </a:solidFill>
              </a:rPr>
              <a:t>, свистящих и шипящих согласных звуков и букв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4) Звукобуквенный анализ и синтез слов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5) Слоговой анализ и синтез слов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6) Различение оптически схожих букв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7) Закрепление знаний об ударении, безударных гласных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8) Совершенствование анализа и синтеза предложений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9) Дифференциация понятий «звук» и «буква»</a:t>
            </a:r>
          </a:p>
          <a:p>
            <a:pPr algn="just"/>
            <a:r>
              <a:rPr lang="ru-RU" sz="2100" dirty="0">
                <a:solidFill>
                  <a:schemeClr val="tx1"/>
                </a:solidFill>
              </a:rPr>
              <a:t>10) Работа с текстом (списывание, диктанты, работа с деформированным текстом и т.д.)</a:t>
            </a:r>
          </a:p>
          <a:p>
            <a:endParaRPr lang="ru-RU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7408" y="1210962"/>
            <a:ext cx="8169846" cy="102931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ПОДВЕДЕНИЕ ИТОГОВ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0109" y="2366010"/>
            <a:ext cx="10562247" cy="405950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Таким образом, деятельность учителя-логопеда с учащимися начальных классов включает в себя множество видов и направлений работы.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Системная реализация данных направлений позволяет добиваться положительных результатов коррекционного процесса, вносить необходимые изменения и дополнения в образовательный процесс.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процессе логопедической работы важно учитывать необходимость реализации каждого направления, а также их взаимодействие.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347</TotalTime>
  <Words>400</Words>
  <Application>Microsoft Office PowerPoint</Application>
  <PresentationFormat>Широкоэкранный</PresentationFormat>
  <Paragraphs>44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Сектор</vt:lpstr>
      <vt:lpstr>   НАПРАВЛЕНИЯ ЛОГОПЕДИЧЕСКОЙ РАБОТЫ С УЧАЩИМИСЯ, ИМЕЮЩИМИ тнр     </vt:lpstr>
      <vt:lpstr>Учащиеся с ТНР</vt:lpstr>
      <vt:lpstr>Основные направления работы учителя-логопеда с учащимися, имеющими ТНР</vt:lpstr>
      <vt:lpstr>Реализация направлений логопедической работы</vt:lpstr>
      <vt:lpstr>Коррекционная работа</vt:lpstr>
      <vt:lpstr>Предупреждение и коррекция дисграфических ошибок </vt:lpstr>
      <vt:lpstr>ПОДВЕДЕНИЕ ИТОГОВ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НАПРАВЛЕНИЯ ЛОГОПЕДИЧЕСКОЙ РАБОТЫ С УЧАЩИМИСЯ, ИМЕЮЩИМИ тнр</dc:title>
  <dc:creator>Анастасия Ростовщикова</dc:creator>
  <cp:lastModifiedBy>Анастасия Ростовщикова</cp:lastModifiedBy>
  <cp:revision>32</cp:revision>
  <dcterms:created xsi:type="dcterms:W3CDTF">2018-10-21T14:51:46Z</dcterms:created>
  <dcterms:modified xsi:type="dcterms:W3CDTF">2022-04-27T11:57:39Z</dcterms:modified>
</cp:coreProperties>
</file>