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57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230" autoAdjust="0"/>
  </p:normalViewPr>
  <p:slideViewPr>
    <p:cSldViewPr snapToGrid="0">
      <p:cViewPr varScale="1">
        <p:scale>
          <a:sx n="63" d="100"/>
          <a:sy n="63" d="100"/>
        </p:scale>
        <p:origin x="78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F57FC4-0E8A-4159-8B7D-1096736A4237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BA3F99-46CE-49BC-9C0A-4427E03650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707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A3F99-46CE-49BC-9C0A-4427E036506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4306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A3F99-46CE-49BC-9C0A-4427E036506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98964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09E8-4B74-4AA1-97DC-40942352B378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09B93-5324-417C-B425-F688D51223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615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09E8-4B74-4AA1-97DC-40942352B378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09B93-5324-417C-B425-F688D51223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40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09E8-4B74-4AA1-97DC-40942352B378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09B93-5324-417C-B425-F688D51223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378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09E8-4B74-4AA1-97DC-40942352B378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09B93-5324-417C-B425-F688D51223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2933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09E8-4B74-4AA1-97DC-40942352B378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09B93-5324-417C-B425-F688D51223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65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09E8-4B74-4AA1-97DC-40942352B378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09B93-5324-417C-B425-F688D51223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562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09E8-4B74-4AA1-97DC-40942352B378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09B93-5324-417C-B425-F688D51223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468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09E8-4B74-4AA1-97DC-40942352B378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09B93-5324-417C-B425-F688D51223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18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09E8-4B74-4AA1-97DC-40942352B378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09B93-5324-417C-B425-F688D51223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029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09E8-4B74-4AA1-97DC-40942352B378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09B93-5324-417C-B425-F688D51223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6536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09E8-4B74-4AA1-97DC-40942352B378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09B93-5324-417C-B425-F688D51223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0225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609E8-4B74-4AA1-97DC-40942352B378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209B93-5324-417C-B425-F688D51223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3279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660" y="4600878"/>
            <a:ext cx="3726425" cy="214000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6487" y="3177920"/>
            <a:ext cx="1046471" cy="87487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381466" flipH="1">
            <a:off x="3081857" y="3735467"/>
            <a:ext cx="352278" cy="82706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3980085" y="4149001"/>
            <a:ext cx="1507407" cy="180829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784257" y="5603354"/>
            <a:ext cx="52012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smtClean="0">
                <a:latin typeface="Candara Light" panose="020E0502030303020204" pitchFamily="34" charset="0"/>
              </a:rPr>
              <a:t>Выполнила студентка группы 7161</a:t>
            </a:r>
          </a:p>
          <a:p>
            <a:pPr algn="r"/>
            <a:r>
              <a:rPr lang="ru-RU" sz="2000" b="1" dirty="0" smtClean="0">
                <a:latin typeface="Candara Light" panose="020E0502030303020204" pitchFamily="34" charset="0"/>
              </a:rPr>
              <a:t>Панфилова Анастасия Сергеевна </a:t>
            </a:r>
            <a:endParaRPr lang="ru-RU" sz="2000" b="1" dirty="0">
              <a:latin typeface="Candara Light" panose="020E0502030303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-78658" y="6310000"/>
            <a:ext cx="122706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>
                <a:latin typeface="Candara Light" panose="020E0502030303020204" pitchFamily="34" charset="0"/>
              </a:rPr>
              <a:t>Санкт-Петербург</a:t>
            </a:r>
          </a:p>
          <a:p>
            <a:pPr algn="ctr"/>
            <a:r>
              <a:rPr lang="ru-RU" sz="1100" b="1" dirty="0" smtClean="0">
                <a:latin typeface="Candara Light" panose="020E0502030303020204" pitchFamily="34" charset="0"/>
              </a:rPr>
              <a:t>2022 год</a:t>
            </a:r>
            <a:endParaRPr lang="ru-RU" sz="1100" b="1" dirty="0">
              <a:latin typeface="Candara Light" panose="020E0502030303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208206" y="2948855"/>
            <a:ext cx="88897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Candara Light" panose="020E0502030303020204" pitchFamily="34" charset="0"/>
              </a:rPr>
              <a:t>Уровни усвоения знаний</a:t>
            </a:r>
            <a:endParaRPr lang="ru-RU" sz="4400" dirty="0">
              <a:latin typeface="Candara Light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5115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3961" y="85039"/>
            <a:ext cx="11346425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 smtClean="0"/>
          </a:p>
          <a:p>
            <a:pPr algn="ctr"/>
            <a:r>
              <a:rPr lang="ru-RU" sz="2800" b="1" dirty="0" smtClean="0"/>
              <a:t>Что такое знание?</a:t>
            </a:r>
          </a:p>
          <a:p>
            <a:endParaRPr lang="ru-RU" sz="2400" dirty="0" smtClean="0"/>
          </a:p>
          <a:p>
            <a:endParaRPr lang="ru-RU" sz="2400" b="1" dirty="0" smtClean="0"/>
          </a:p>
          <a:p>
            <a:r>
              <a:rPr lang="ru-RU" sz="2400" b="1" dirty="0" err="1" smtClean="0"/>
              <a:t>Зна́ние</a:t>
            </a:r>
            <a:r>
              <a:rPr lang="ru-RU" sz="2400" dirty="0" smtClean="0"/>
              <a:t> — это осведомленность или понимание кого и чего угодно, которое можно логически или фактически обосновать и эмпирически или практически проверить.</a:t>
            </a:r>
          </a:p>
          <a:p>
            <a:endParaRPr lang="ru-RU" sz="2000" dirty="0" smtClean="0"/>
          </a:p>
          <a:p>
            <a:pPr algn="ctr"/>
            <a:r>
              <a:rPr lang="ru-RU" sz="1600" dirty="0" smtClean="0"/>
              <a:t>Знания определяют наши умения и навыки, они представляют собой основу нравственных качеств человека, формируют его мировоззрение и взгляды на мир. </a:t>
            </a:r>
            <a:endParaRPr lang="ru-RU" sz="1600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961" y="3203902"/>
            <a:ext cx="4083946" cy="3560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085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1910302" y="550944"/>
            <a:ext cx="7923051" cy="6273448"/>
            <a:chOff x="278147" y="238579"/>
            <a:chExt cx="7923051" cy="6273448"/>
          </a:xfrm>
        </p:grpSpPr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52040" y="238579"/>
              <a:ext cx="1501557" cy="1959571"/>
            </a:xfrm>
            <a:prstGeom prst="rect">
              <a:avLst/>
            </a:prstGeom>
          </p:spPr>
        </p:pic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8147" y="1754827"/>
              <a:ext cx="5316408" cy="4757200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 rot="18762689">
              <a:off x="2438400" y="4493341"/>
              <a:ext cx="29398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latin typeface="MS UI Gothic" panose="020B0600070205080204" pitchFamily="34" charset="-128"/>
                  <a:ea typeface="MS UI Gothic" panose="020B0600070205080204" pitchFamily="34" charset="-128"/>
                </a:rPr>
                <a:t>Обучение</a:t>
              </a:r>
              <a:endParaRPr lang="ru-RU" dirty="0">
                <a:latin typeface="MS UI Gothic" panose="020B0600070205080204" pitchFamily="34" charset="-128"/>
                <a:ea typeface="MS UI Gothic" panose="020B0600070205080204" pitchFamily="34" charset="-128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563263" y="1305539"/>
              <a:ext cx="363793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dirty="0" smtClean="0">
                  <a:solidFill>
                    <a:srgbClr val="FF0000"/>
                  </a:solidFill>
                  <a:latin typeface="MS UI Gothic" panose="020B0600070205080204" pitchFamily="34" charset="-128"/>
                  <a:ea typeface="MS UI Gothic" panose="020B0600070205080204" pitchFamily="34" charset="-128"/>
                </a:rPr>
                <a:t>З</a:t>
              </a:r>
              <a:r>
                <a:rPr lang="ru-RU" sz="1600" dirty="0" smtClean="0">
                  <a:latin typeface="MS UI Gothic" panose="020B0600070205080204" pitchFamily="34" charset="-128"/>
                  <a:ea typeface="MS UI Gothic" panose="020B0600070205080204" pitchFamily="34" charset="-128"/>
                </a:rPr>
                <a:t>нания</a:t>
              </a:r>
            </a:p>
            <a:p>
              <a:r>
                <a:rPr lang="ru-RU" sz="1600" dirty="0" smtClean="0">
                  <a:solidFill>
                    <a:srgbClr val="FF0000"/>
                  </a:solidFill>
                  <a:latin typeface="MS UI Gothic" panose="020B0600070205080204" pitchFamily="34" charset="-128"/>
                  <a:ea typeface="MS UI Gothic" panose="020B0600070205080204" pitchFamily="34" charset="-128"/>
                </a:rPr>
                <a:t>У</a:t>
              </a:r>
              <a:r>
                <a:rPr lang="ru-RU" sz="1600" dirty="0" smtClean="0">
                  <a:latin typeface="MS UI Gothic" panose="020B0600070205080204" pitchFamily="34" charset="-128"/>
                  <a:ea typeface="MS UI Gothic" panose="020B0600070205080204" pitchFamily="34" charset="-128"/>
                </a:rPr>
                <a:t>мения</a:t>
              </a:r>
            </a:p>
            <a:p>
              <a:r>
                <a:rPr lang="ru-RU" sz="1600" dirty="0" smtClean="0">
                  <a:solidFill>
                    <a:srgbClr val="FF0000"/>
                  </a:solidFill>
                  <a:latin typeface="MS UI Gothic" panose="020B0600070205080204" pitchFamily="34" charset="-128"/>
                  <a:ea typeface="MS UI Gothic" panose="020B0600070205080204" pitchFamily="34" charset="-128"/>
                </a:rPr>
                <a:t>Н</a:t>
              </a:r>
              <a:r>
                <a:rPr lang="ru-RU" sz="1600" dirty="0" smtClean="0">
                  <a:latin typeface="MS UI Gothic" panose="020B0600070205080204" pitchFamily="34" charset="-128"/>
                  <a:ea typeface="MS UI Gothic" panose="020B0600070205080204" pitchFamily="34" charset="-128"/>
                </a:rPr>
                <a:t>авыки</a:t>
              </a:r>
              <a:endParaRPr lang="ru-RU" sz="1600" dirty="0">
                <a:latin typeface="MS UI Gothic" panose="020B0600070205080204" pitchFamily="34" charset="-128"/>
                <a:ea typeface="MS UI Gothic" panose="020B0600070205080204" pitchFamily="34" charset="-128"/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1278195" y="4316360"/>
              <a:ext cx="4238796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900" dirty="0" smtClean="0">
                  <a:latin typeface="MS UI Gothic" panose="020B0600070205080204" pitchFamily="34" charset="-128"/>
                  <a:ea typeface="MS UI Gothic" panose="020B0600070205080204" pitchFamily="34" charset="-128"/>
                </a:rPr>
                <a:t>задачи обучения </a:t>
              </a:r>
              <a:endParaRPr lang="ru-RU" sz="900" dirty="0">
                <a:latin typeface="MS UI Gothic" panose="020B0600070205080204" pitchFamily="34" charset="-128"/>
                <a:ea typeface="MS UI Gothic" panose="020B0600070205080204" pitchFamily="34" charset="-128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882025" y="4039361"/>
              <a:ext cx="243207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1200" dirty="0" smtClean="0">
                  <a:latin typeface="MS UI Gothic" panose="020B0600070205080204" pitchFamily="34" charset="-128"/>
                  <a:ea typeface="MS UI Gothic" panose="020B0600070205080204" pitchFamily="34" charset="-128"/>
                </a:rPr>
                <a:t>задачи обучения </a:t>
              </a:r>
              <a:endParaRPr lang="ru-RU" sz="1200" dirty="0">
                <a:latin typeface="MS UI Gothic" panose="020B0600070205080204" pitchFamily="34" charset="-128"/>
                <a:ea typeface="MS UI Gothic" panose="020B0600070205080204" pitchFamily="34" charset="-128"/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1682263" y="4022219"/>
            <a:ext cx="35573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MS UI Gothic" panose="020B0600070205080204" pitchFamily="34" charset="-128"/>
                <a:ea typeface="MS UI Gothic" panose="020B0600070205080204" pitchFamily="34" charset="-128"/>
              </a:rPr>
              <a:t>задачи обучения </a:t>
            </a:r>
            <a:endParaRPr lang="ru-RU" dirty="0">
              <a:latin typeface="MS UI Gothic" panose="020B0600070205080204" pitchFamily="34" charset="-128"/>
              <a:ea typeface="MS UI 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4104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74127"/>
            <a:ext cx="12192000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sz="2800" b="1" dirty="0" smtClean="0"/>
              <a:t>Таксономия</a:t>
            </a:r>
          </a:p>
          <a:p>
            <a:pPr algn="ctr"/>
            <a:endParaRPr lang="ru-RU" sz="2800" b="1" dirty="0" smtClean="0"/>
          </a:p>
          <a:p>
            <a:pPr algn="ctr"/>
            <a:r>
              <a:rPr lang="ru-RU" sz="2400" dirty="0" smtClean="0"/>
              <a:t>-  (от греч. </a:t>
            </a:r>
            <a:r>
              <a:rPr lang="ru-RU" sz="2400" dirty="0" err="1" smtClean="0"/>
              <a:t>taxis</a:t>
            </a:r>
            <a:r>
              <a:rPr lang="ru-RU" sz="2400" dirty="0" smtClean="0"/>
              <a:t> – расположение, строй, порядок и </a:t>
            </a:r>
            <a:r>
              <a:rPr lang="ru-RU" sz="2400" dirty="0" err="1" smtClean="0"/>
              <a:t>nomos</a:t>
            </a:r>
            <a:r>
              <a:rPr lang="ru-RU" sz="2400" dirty="0" smtClean="0"/>
              <a:t> – закон) теория классификации и систематизации сложно организованных областей действительности, обычно имеющих иерархическое строение.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13664"/>
            <a:ext cx="5948516" cy="396567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506064" y="4427171"/>
            <a:ext cx="4090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Педагогическая цель</a:t>
            </a:r>
            <a:endParaRPr lang="ru-RU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3488659">
            <a:off x="4525475" y="3769925"/>
            <a:ext cx="14076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когнитивная</a:t>
            </a:r>
            <a:endParaRPr lang="ru-RU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8102028">
            <a:off x="4292558" y="5219077"/>
            <a:ext cx="17637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психомоторная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14000887">
            <a:off x="2523044" y="5079886"/>
            <a:ext cx="14750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аффективная</a:t>
            </a:r>
            <a:endParaRPr lang="ru-R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4769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91302"/>
            <a:ext cx="12191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Первая таксономия, охватывающая когнитивную область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2787" y="275303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9282" y="1445342"/>
            <a:ext cx="6272717" cy="513735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733368" y="6048691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1.знание</a:t>
            </a:r>
            <a:r>
              <a:rPr lang="ru-RU" dirty="0" smtClean="0"/>
              <a:t> (конкретного материала, терминологии, фактов, </a:t>
            </a:r>
            <a:r>
              <a:rPr lang="ru-RU" dirty="0" err="1" smtClean="0"/>
              <a:t>определений,критериев</a:t>
            </a:r>
            <a:r>
              <a:rPr lang="ru-RU" dirty="0" smtClean="0"/>
              <a:t> и т.д.);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63328" y="5331557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2.понимание </a:t>
            </a:r>
            <a:r>
              <a:rPr lang="ru-RU" dirty="0" smtClean="0"/>
              <a:t>(объяснение, </a:t>
            </a:r>
            <a:r>
              <a:rPr lang="ru-RU" dirty="0" err="1" smtClean="0"/>
              <a:t>интерпретация,экстраполяция</a:t>
            </a:r>
            <a:r>
              <a:rPr lang="ru-RU" dirty="0" smtClean="0"/>
              <a:t>);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118733" y="4525604"/>
            <a:ext cx="16626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3.применение;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25712" y="3715998"/>
            <a:ext cx="50784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4.анализ </a:t>
            </a:r>
            <a:r>
              <a:rPr lang="ru-RU" dirty="0" smtClean="0"/>
              <a:t>(взаимосвязей, принципов построения);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04800" y="282485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5.синтез</a:t>
            </a:r>
            <a:r>
              <a:rPr lang="ru-RU" dirty="0" smtClean="0"/>
              <a:t> (разработка плана и возможной системы действий, получение системы абстрактных отношений);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789471" y="1706396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6.оценка </a:t>
            </a:r>
            <a:r>
              <a:rPr lang="ru-RU" dirty="0" smtClean="0"/>
              <a:t>(суждение на основе имеющихся данных, суждение на </a:t>
            </a:r>
            <a:r>
              <a:rPr lang="ru-RU" dirty="0" err="1" smtClean="0"/>
              <a:t>основевнешних</a:t>
            </a:r>
            <a:r>
              <a:rPr lang="ru-RU" dirty="0" smtClean="0"/>
              <a:t> критериев).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016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2146" y="1256416"/>
            <a:ext cx="12074013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этапы усвоения знаний:</a:t>
            </a:r>
          </a:p>
          <a:p>
            <a:pPr algn="ctr"/>
            <a:endParaRPr lang="ru-RU" sz="2800" dirty="0" smtClean="0"/>
          </a:p>
          <a:p>
            <a:pPr marL="342900" indent="-342900" algn="ctr">
              <a:buAutoNum type="arabicPeriod"/>
            </a:pPr>
            <a:r>
              <a:rPr lang="ru-RU" sz="2000" dirty="0"/>
              <a:t>и</a:t>
            </a:r>
            <a:r>
              <a:rPr lang="ru-RU" sz="2000" dirty="0" smtClean="0"/>
              <a:t>нформационный</a:t>
            </a:r>
          </a:p>
          <a:p>
            <a:pPr marL="342900" indent="-342900" algn="ctr">
              <a:buAutoNum type="arabicPeriod"/>
            </a:pPr>
            <a:endParaRPr lang="ru-RU" sz="2000" dirty="0" smtClean="0"/>
          </a:p>
          <a:p>
            <a:pPr marL="342900" indent="-342900" algn="ctr">
              <a:buAutoNum type="arabicPeriod"/>
            </a:pPr>
            <a:r>
              <a:rPr lang="ru-RU" sz="2000" dirty="0" smtClean="0"/>
              <a:t> репродуктивный </a:t>
            </a:r>
          </a:p>
          <a:p>
            <a:pPr marL="342900" indent="-342900" algn="ctr">
              <a:buAutoNum type="arabicPeriod"/>
            </a:pPr>
            <a:endParaRPr lang="ru-RU" sz="2000" dirty="0" smtClean="0"/>
          </a:p>
          <a:p>
            <a:pPr marL="342900" indent="-342900" algn="ctr">
              <a:buAutoNum type="arabicPeriod"/>
            </a:pPr>
            <a:r>
              <a:rPr lang="ru-RU" sz="2000" dirty="0" smtClean="0"/>
              <a:t> базовый </a:t>
            </a:r>
          </a:p>
          <a:p>
            <a:pPr marL="342900" indent="-342900" algn="ctr">
              <a:buAutoNum type="arabicPeriod"/>
            </a:pPr>
            <a:endParaRPr lang="ru-RU" sz="2000" dirty="0" smtClean="0"/>
          </a:p>
          <a:p>
            <a:pPr marL="342900" indent="-342900" algn="ctr">
              <a:buAutoNum type="arabicPeriod"/>
            </a:pPr>
            <a:r>
              <a:rPr lang="ru-RU" sz="2000" dirty="0" smtClean="0"/>
              <a:t>повышенный уровень</a:t>
            </a:r>
          </a:p>
          <a:p>
            <a:pPr marL="342900" indent="-342900" algn="ctr">
              <a:buAutoNum type="arabicPeriod"/>
            </a:pPr>
            <a:endParaRPr lang="ru-RU" sz="2000" dirty="0" smtClean="0"/>
          </a:p>
          <a:p>
            <a:pPr marL="342900" indent="-342900" algn="ctr">
              <a:buAutoNum type="arabicPeriod"/>
            </a:pPr>
            <a:r>
              <a:rPr lang="ru-RU" sz="2000" dirty="0" smtClean="0"/>
              <a:t> творческий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3506" y="2174240"/>
            <a:ext cx="2933941" cy="2933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41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620" y="4079325"/>
            <a:ext cx="1710331" cy="241377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-1" y="196334"/>
            <a:ext cx="120641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П</a:t>
            </a:r>
            <a:r>
              <a:rPr lang="ru-RU" sz="2800" dirty="0" smtClean="0"/>
              <a:t>ять уровней усвоения учебного материала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7152" y="6046527"/>
            <a:ext cx="20671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“Нулевой” уровень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03931" y="5740614"/>
            <a:ext cx="18678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Первый уровень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14524" y="5470878"/>
            <a:ext cx="17458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Второй уровень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37953" y="5226359"/>
            <a:ext cx="17686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Третий уровен</a:t>
            </a:r>
            <a:r>
              <a:rPr lang="ru-RU" dirty="0" smtClean="0"/>
              <a:t>ь </a:t>
            </a:r>
            <a:endParaRPr lang="ru-RU" dirty="0"/>
          </a:p>
        </p:txBody>
      </p:sp>
      <p:grpSp>
        <p:nvGrpSpPr>
          <p:cNvPr id="11" name="Группа 10"/>
          <p:cNvGrpSpPr/>
          <p:nvPr/>
        </p:nvGrpSpPr>
        <p:grpSpPr>
          <a:xfrm>
            <a:off x="644542" y="3792782"/>
            <a:ext cx="1032388" cy="573085"/>
            <a:chOff x="1769806" y="3429000"/>
            <a:chExt cx="1032388" cy="573085"/>
          </a:xfrm>
        </p:grpSpPr>
        <p:sp>
          <p:nvSpPr>
            <p:cNvPr id="9" name="Овальная выноска 8"/>
            <p:cNvSpPr/>
            <p:nvPr/>
          </p:nvSpPr>
          <p:spPr>
            <a:xfrm>
              <a:off x="1769806" y="3429000"/>
              <a:ext cx="1032388" cy="573085"/>
            </a:xfrm>
            <a:prstGeom prst="wedgeEllipseCallou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824174" y="3528130"/>
              <a:ext cx="9236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dirty="0" smtClean="0"/>
                <a:t>Понимаю</a:t>
              </a:r>
              <a:endParaRPr lang="ru-RU" sz="1400" dirty="0"/>
            </a:p>
          </p:txBody>
        </p:sp>
      </p:grpSp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8730" y="3445347"/>
            <a:ext cx="2157452" cy="196567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8231" y="4428186"/>
            <a:ext cx="2302149" cy="1296168"/>
          </a:xfrm>
          <a:prstGeom prst="rect">
            <a:avLst/>
          </a:prstGeom>
        </p:spPr>
      </p:pic>
      <p:sp>
        <p:nvSpPr>
          <p:cNvPr id="15" name="Овальная выноска 14"/>
          <p:cNvSpPr/>
          <p:nvPr/>
        </p:nvSpPr>
        <p:spPr>
          <a:xfrm>
            <a:off x="2494174" y="3441807"/>
            <a:ext cx="1130493" cy="861566"/>
          </a:xfrm>
          <a:prstGeom prst="wedgeEllipseCallou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2565805" y="3718701"/>
            <a:ext cx="964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Опознаю</a:t>
            </a:r>
            <a:endParaRPr lang="ru-RU" sz="1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9906729" y="4857027"/>
            <a:ext cx="21458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Четвертый урове</a:t>
            </a:r>
            <a:r>
              <a:rPr lang="ru-RU" dirty="0" smtClean="0"/>
              <a:t>нь </a:t>
            </a:r>
            <a:endParaRPr lang="ru-RU" dirty="0"/>
          </a:p>
        </p:txBody>
      </p:sp>
      <p:grpSp>
        <p:nvGrpSpPr>
          <p:cNvPr id="20" name="Группа 19"/>
          <p:cNvGrpSpPr/>
          <p:nvPr/>
        </p:nvGrpSpPr>
        <p:grpSpPr>
          <a:xfrm>
            <a:off x="4992587" y="1970435"/>
            <a:ext cx="1770420" cy="1588838"/>
            <a:chOff x="6575581" y="1856418"/>
            <a:chExt cx="1770420" cy="1588838"/>
          </a:xfrm>
        </p:grpSpPr>
        <p:pic>
          <p:nvPicPr>
            <p:cNvPr id="18" name="Рисунок 1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flipH="1">
              <a:off x="6575581" y="1856418"/>
              <a:ext cx="1770420" cy="1588838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6655648" y="2326866"/>
              <a:ext cx="155626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dirty="0" smtClean="0"/>
                <a:t>Могу действовать</a:t>
              </a:r>
            </a:p>
            <a:p>
              <a:r>
                <a:rPr lang="ru-RU" sz="1400" dirty="0" smtClean="0"/>
                <a:t> по образцу</a:t>
              </a:r>
              <a:endParaRPr lang="ru-RU" sz="1400" dirty="0"/>
            </a:p>
          </p:txBody>
        </p:sp>
      </p:grpSp>
      <p:pic>
        <p:nvPicPr>
          <p:cNvPr id="22" name="Рисунок 2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5797" y="3414936"/>
            <a:ext cx="1961317" cy="1774270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05885" y="1859103"/>
            <a:ext cx="1664884" cy="1429534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7761954" y="2229160"/>
            <a:ext cx="13527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Могу выбирать</a:t>
            </a:r>
          </a:p>
          <a:p>
            <a:r>
              <a:rPr lang="ru-RU" sz="1400" dirty="0" smtClean="0"/>
              <a:t> алгоритмы</a:t>
            </a:r>
            <a:endParaRPr lang="ru-RU" sz="1400" dirty="0"/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09992" y="3121727"/>
            <a:ext cx="1582691" cy="173274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95832" y="1724958"/>
            <a:ext cx="1571048" cy="1348963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10518819" y="1963829"/>
            <a:ext cx="152907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Могу сам создавать информацию 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65778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741124" y="291669"/>
            <a:ext cx="4955835" cy="6273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336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218</Words>
  <Application>Microsoft Office PowerPoint</Application>
  <PresentationFormat>Широкоэкранный</PresentationFormat>
  <Paragraphs>62</Paragraphs>
  <Slides>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MS UI Gothic</vt:lpstr>
      <vt:lpstr>Arial</vt:lpstr>
      <vt:lpstr>Calibri</vt:lpstr>
      <vt:lpstr>Calibri Light</vt:lpstr>
      <vt:lpstr>Candara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apanf</dc:creator>
  <cp:lastModifiedBy>apanf</cp:lastModifiedBy>
  <cp:revision>13</cp:revision>
  <dcterms:created xsi:type="dcterms:W3CDTF">2022-02-24T19:20:58Z</dcterms:created>
  <dcterms:modified xsi:type="dcterms:W3CDTF">2022-04-27T18:35:57Z</dcterms:modified>
</cp:coreProperties>
</file>