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57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D088B-DFCA-4D80-BCB9-62D6410BAEA0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96812-CC4F-4583-8E31-E2A4D6E99F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86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96812-CC4F-4583-8E31-E2A4D6E99F9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844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96812-CC4F-4583-8E31-E2A4D6E99F93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013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2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0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49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53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51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5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2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65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83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12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84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2E07E-51C2-4821-BF26-F5657B8E5F2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4DEE9-EF1A-434B-9644-2A374B1EB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6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" Type="http://schemas.openxmlformats.org/officeDocument/2006/relationships/image" Target="../media/image62.png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5" Type="http://schemas.openxmlformats.org/officeDocument/2006/relationships/image" Target="../media/image75.png"/><Relationship Id="rId10" Type="http://schemas.openxmlformats.org/officeDocument/2006/relationships/image" Target="../media/image70.png"/><Relationship Id="rId19" Type="http://schemas.openxmlformats.org/officeDocument/2006/relationships/image" Target="../media/image79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425014" y="1592961"/>
            <a:ext cx="6323237" cy="3630168"/>
            <a:chOff x="0" y="502216"/>
            <a:chExt cx="12223577" cy="6355784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812025"/>
              <a:ext cx="5176464" cy="3956254"/>
            </a:xfrm>
            <a:prstGeom prst="rect">
              <a:avLst/>
            </a:prstGeom>
          </p:spPr>
        </p:pic>
        <p:sp>
          <p:nvSpPr>
            <p:cNvPr id="3" name="Овал 2"/>
            <p:cNvSpPr/>
            <p:nvPr/>
          </p:nvSpPr>
          <p:spPr>
            <a:xfrm rot="1992444">
              <a:off x="1313506" y="2272449"/>
              <a:ext cx="3303639" cy="17564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40883">
              <a:off x="2235186" y="856001"/>
              <a:ext cx="3657598" cy="2934959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5668" y="1200725"/>
              <a:ext cx="1493902" cy="107747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650053" y="1091447"/>
              <a:ext cx="1978866" cy="2041448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745064" y="2901353"/>
              <a:ext cx="4446936" cy="395664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3380">
              <a:off x="7254230" y="2517230"/>
              <a:ext cx="3218967" cy="1926503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247161" y="502216"/>
              <a:ext cx="4252642" cy="3795943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6616" y="1319898"/>
              <a:ext cx="1560577" cy="1628852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776641" y="2901353"/>
              <a:ext cx="4446936" cy="3956647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3380">
              <a:off x="7285807" y="2517230"/>
              <a:ext cx="3218967" cy="1926503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278738" y="502216"/>
              <a:ext cx="4252642" cy="3795943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48193" y="1319898"/>
              <a:ext cx="1560577" cy="1628852"/>
            </a:xfrm>
            <a:prstGeom prst="rect">
              <a:avLst/>
            </a:prstGeom>
          </p:spPr>
        </p:pic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013" y="5034463"/>
            <a:ext cx="1394517" cy="10458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944" y="3320619"/>
            <a:ext cx="2394986" cy="13990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0" y="6265203"/>
            <a:ext cx="12088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Санкт-Петербург</a:t>
            </a:r>
          </a:p>
          <a:p>
            <a:pPr algn="ctr"/>
            <a:r>
              <a:rPr lang="ru-RU" sz="1200" dirty="0" smtClean="0"/>
              <a:t>2022 год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585632" y="5006285"/>
            <a:ext cx="5433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Работу выполнила:</a:t>
            </a:r>
            <a:r>
              <a:rPr lang="ru-RU" sz="1400" dirty="0" smtClean="0"/>
              <a:t> Панфилова Анастасия Сергеевна </a:t>
            </a:r>
          </a:p>
          <a:p>
            <a:pPr algn="r"/>
            <a:r>
              <a:rPr lang="ru-RU" sz="1400" dirty="0" smtClean="0"/>
              <a:t>Студентка </a:t>
            </a:r>
            <a:r>
              <a:rPr lang="en-US" sz="1400" dirty="0" smtClean="0"/>
              <a:t>I </a:t>
            </a:r>
            <a:r>
              <a:rPr lang="ru-RU" sz="1400" dirty="0" smtClean="0"/>
              <a:t>курса </a:t>
            </a:r>
          </a:p>
          <a:p>
            <a:pPr algn="r"/>
            <a:r>
              <a:rPr lang="ru-RU" sz="1400" dirty="0" smtClean="0"/>
              <a:t>Заочного отделения </a:t>
            </a:r>
          </a:p>
          <a:p>
            <a:pPr algn="r"/>
            <a:r>
              <a:rPr lang="ru-RU" sz="1400" dirty="0" smtClean="0"/>
              <a:t>Группа 7161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8309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626" y="339579"/>
            <a:ext cx="115529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Каким путем будет происходить усвоение, зависит от того, </a:t>
            </a:r>
            <a:r>
              <a:rPr lang="ru-RU" dirty="0" smtClean="0"/>
              <a:t>чему учится </a:t>
            </a:r>
            <a:r>
              <a:rPr lang="ru-RU" dirty="0"/>
              <a:t>человек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Специальное </a:t>
            </a:r>
            <a:r>
              <a:rPr lang="ru-RU" dirty="0"/>
              <a:t>обучение служит средством научения </a:t>
            </a:r>
            <a:r>
              <a:rPr lang="ru-RU" b="1" dirty="0"/>
              <a:t>«ядрам понятий»</a:t>
            </a:r>
            <a:r>
              <a:rPr lang="ru-RU" dirty="0"/>
              <a:t> (</a:t>
            </a:r>
            <a:r>
              <a:rPr lang="ru-RU" i="1" dirty="0" smtClean="0"/>
              <a:t>общим понятиям</a:t>
            </a:r>
            <a:r>
              <a:rPr lang="ru-RU" dirty="0"/>
              <a:t>), тогда как в личном опыте мы приобретаем </a:t>
            </a:r>
            <a:r>
              <a:rPr lang="ru-RU" b="1" dirty="0"/>
              <a:t>«прототипы</a:t>
            </a:r>
            <a:r>
              <a:rPr lang="ru-RU" dirty="0"/>
              <a:t>» (</a:t>
            </a:r>
            <a:r>
              <a:rPr lang="ru-RU" i="1" dirty="0"/>
              <a:t>единичные понятия</a:t>
            </a:r>
            <a:r>
              <a:rPr lang="ru-RU" dirty="0"/>
              <a:t>)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413183" y="1913533"/>
            <a:ext cx="5075495" cy="3951497"/>
            <a:chOff x="178" y="1732084"/>
            <a:chExt cx="5151964" cy="4041987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0780" y="2958357"/>
              <a:ext cx="2078934" cy="2815714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3952" y="1732084"/>
              <a:ext cx="1793177" cy="1351159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3311105" y="2093559"/>
              <a:ext cx="1841037" cy="472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/>
                <a:t>волк — это злой и опасный хищник</a:t>
              </a:r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0656" y="3083243"/>
              <a:ext cx="1329579" cy="100345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78" y="3309451"/>
              <a:ext cx="1524000" cy="283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Кто такой волк?</a:t>
              </a:r>
              <a:endParaRPr lang="ru-RU" sz="1200" dirty="0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632023" y="1544201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ядро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понятия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8087" y="3580105"/>
            <a:ext cx="3376429" cy="228492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908015" y="2807198"/>
            <a:ext cx="2376651" cy="305783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283" y="2383487"/>
            <a:ext cx="2178857" cy="217885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809686" y="2952751"/>
            <a:ext cx="2124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 они же совсем беспомощные и лохматые и не похожи на опасных животных ..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187074" y="2269742"/>
            <a:ext cx="108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прототип</a:t>
            </a:r>
          </a:p>
        </p:txBody>
      </p:sp>
    </p:spTree>
    <p:extLst>
      <p:ext uri="{BB962C8B-B14F-4D97-AF65-F5344CB8AC3E}">
        <p14:creationId xmlns:p14="http://schemas.microsoft.com/office/powerpoint/2010/main" val="301224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8264" y="279987"/>
            <a:ext cx="9016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Усвоения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практический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34574" y="1199224"/>
            <a:ext cx="2750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тратегия  экземпляра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54108" y="2447002"/>
            <a:ext cx="2088865" cy="39488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42" y="3127473"/>
            <a:ext cx="1807534" cy="31447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825" y="3753464"/>
            <a:ext cx="3048000" cy="29914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483" y="4211893"/>
            <a:ext cx="2533036" cy="25330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229" y="834130"/>
            <a:ext cx="2126473" cy="170634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225" y="3905864"/>
            <a:ext cx="3048000" cy="299146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973" y="1128118"/>
            <a:ext cx="896373" cy="87844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7824" y="4290999"/>
            <a:ext cx="1391109" cy="14668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152700" y="3871290"/>
            <a:ext cx="1744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Мебель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11812" y="6211217"/>
            <a:ext cx="307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                                стул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3503" y="1964573"/>
            <a:ext cx="1857165" cy="139287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75688" y="2293113"/>
            <a:ext cx="1681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Красивый стол</a:t>
            </a:r>
            <a:endParaRPr lang="ru-RU" sz="14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027" y="1128118"/>
            <a:ext cx="407806" cy="7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6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1423" y="348189"/>
            <a:ext cx="2376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12" y="2991193"/>
            <a:ext cx="4175473" cy="31291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54" y="3657600"/>
            <a:ext cx="2220614" cy="22206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49" y="1070559"/>
            <a:ext cx="1218515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По мере взросления </a:t>
            </a:r>
            <a:r>
              <a:rPr lang="ru-RU" sz="1400" dirty="0"/>
              <a:t>человек начинает пользоваться другой стратегией </a:t>
            </a:r>
            <a:r>
              <a:rPr lang="ru-RU" sz="1400" b="1" dirty="0"/>
              <a:t>— проверкой гипотезы</a:t>
            </a:r>
            <a:r>
              <a:rPr lang="ru-RU" sz="1400" dirty="0"/>
              <a:t>. </a:t>
            </a:r>
            <a:r>
              <a:rPr lang="ru-RU" sz="1400" dirty="0" smtClean="0"/>
              <a:t>Он изучает </a:t>
            </a:r>
            <a:r>
              <a:rPr lang="ru-RU" sz="1400" dirty="0"/>
              <a:t>известные примеры понятия</a:t>
            </a:r>
            <a:r>
              <a:rPr lang="ru-RU" sz="1400" b="1" dirty="0"/>
              <a:t>, ищет признаки, относительно общие для них </a:t>
            </a:r>
            <a:r>
              <a:rPr lang="ru-RU" sz="1400" dirty="0"/>
              <a:t>(</a:t>
            </a:r>
            <a:r>
              <a:rPr lang="ru-RU" sz="1400" dirty="0" smtClean="0"/>
              <a:t>например, многие </a:t>
            </a:r>
            <a:r>
              <a:rPr lang="ru-RU" sz="1400" dirty="0"/>
              <a:t>предметы мебели находятся в жилых пространствах), и </a:t>
            </a:r>
            <a:r>
              <a:rPr lang="ru-RU" sz="1400" b="1" dirty="0"/>
              <a:t>выдвигает гипотезу, что </a:t>
            </a:r>
            <a:r>
              <a:rPr lang="ru-RU" sz="1400" b="1" dirty="0" smtClean="0"/>
              <a:t>именно эти </a:t>
            </a:r>
            <a:r>
              <a:rPr lang="ru-RU" sz="1400" b="1" dirty="0"/>
              <a:t>общие признаки характеризуют данное понятие</a:t>
            </a:r>
            <a:r>
              <a:rPr lang="ru-RU" sz="1400" dirty="0"/>
              <a:t>. Затем он </a:t>
            </a:r>
            <a:r>
              <a:rPr lang="ru-RU" sz="1400" b="1" dirty="0"/>
              <a:t>анализирует</a:t>
            </a:r>
            <a:r>
              <a:rPr lang="ru-RU" sz="1400" dirty="0"/>
              <a:t> новые </a:t>
            </a:r>
            <a:r>
              <a:rPr lang="ru-RU" sz="1400" dirty="0" smtClean="0"/>
              <a:t>объекты, </a:t>
            </a:r>
            <a:r>
              <a:rPr lang="ru-RU" sz="1400" b="1" dirty="0" smtClean="0"/>
              <a:t>отыскивая</a:t>
            </a:r>
            <a:r>
              <a:rPr lang="ru-RU" sz="1400" dirty="0" smtClean="0"/>
              <a:t> </a:t>
            </a:r>
            <a:r>
              <a:rPr lang="ru-RU" sz="1400" dirty="0"/>
              <a:t>в них эти </a:t>
            </a:r>
            <a:r>
              <a:rPr lang="ru-RU" sz="1400" b="1" dirty="0"/>
              <a:t>критические признаки</a:t>
            </a:r>
            <a:r>
              <a:rPr lang="ru-RU" sz="1400" dirty="0"/>
              <a:t>, и </a:t>
            </a:r>
            <a:r>
              <a:rPr lang="ru-RU" sz="1400" b="1" dirty="0"/>
              <a:t>сохраняет выдвинутую гипотезу</a:t>
            </a:r>
            <a:r>
              <a:rPr lang="ru-RU" sz="1400" dirty="0"/>
              <a:t>, если она ведет </a:t>
            </a:r>
            <a:r>
              <a:rPr lang="ru-RU" sz="1400" dirty="0" smtClean="0"/>
              <a:t>к правильной </a:t>
            </a:r>
            <a:r>
              <a:rPr lang="ru-RU" sz="1400" dirty="0"/>
              <a:t>категоризации нового объекта, или заменяет ее, если она не подтверждается. </a:t>
            </a:r>
            <a:r>
              <a:rPr lang="ru-RU" sz="1400" dirty="0" smtClean="0"/>
              <a:t>Эта стратегия</a:t>
            </a:r>
            <a:r>
              <a:rPr lang="ru-RU" sz="1400" dirty="0"/>
              <a:t>, таким образом, основана на абстракциях.</a:t>
            </a:r>
          </a:p>
        </p:txBody>
      </p:sp>
    </p:spTree>
    <p:extLst>
      <p:ext uri="{BB962C8B-B14F-4D97-AF65-F5344CB8AC3E}">
        <p14:creationId xmlns:p14="http://schemas.microsoft.com/office/powerpoint/2010/main" val="35908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888" y="221456"/>
            <a:ext cx="1165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Помимо механизмов формирования понятий существуют и </a:t>
            </a:r>
            <a:r>
              <a:rPr lang="ru-RU" b="1" dirty="0"/>
              <a:t>факторы, которые способствуют </a:t>
            </a:r>
            <a:r>
              <a:rPr lang="ru-RU" b="1" dirty="0" smtClean="0"/>
              <a:t>или препятствуют усвоению </a:t>
            </a:r>
            <a:r>
              <a:rPr lang="ru-RU" b="1" dirty="0"/>
              <a:t>понятий</a:t>
            </a:r>
            <a:r>
              <a:rPr lang="ru-RU" dirty="0"/>
              <a:t>. Можно назвать несколько факторов и условий, </a:t>
            </a:r>
            <a:r>
              <a:rPr lang="ru-RU" dirty="0" smtClean="0"/>
              <a:t>способствующих успешному </a:t>
            </a:r>
            <a:r>
              <a:rPr lang="ru-RU" dirty="0"/>
              <a:t>усвоению </a:t>
            </a:r>
            <a:r>
              <a:rPr lang="ru-RU" dirty="0" smtClean="0"/>
              <a:t>понятий.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58252" y="1105301"/>
            <a:ext cx="699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успешного освоения понятия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014" y="1797851"/>
            <a:ext cx="3197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варьирование признаков предмета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50708" y="1819456"/>
            <a:ext cx="26220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использование наглядности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3" y="3637526"/>
            <a:ext cx="2121408" cy="2406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926" y="4180885"/>
            <a:ext cx="3455841" cy="13980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601" y="2215465"/>
            <a:ext cx="1462651" cy="13520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8166" y="2422220"/>
            <a:ext cx="3017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Скорость</a:t>
            </a:r>
          </a:p>
          <a:p>
            <a:pPr algn="ctr"/>
            <a:r>
              <a:rPr lang="ru-RU" sz="1200" dirty="0" smtClean="0"/>
              <a:t>Механическая </a:t>
            </a:r>
          </a:p>
          <a:p>
            <a:pPr algn="ctr"/>
            <a:r>
              <a:rPr lang="ru-RU" sz="1200" dirty="0" smtClean="0"/>
              <a:t>энергия</a:t>
            </a:r>
          </a:p>
          <a:p>
            <a:pPr algn="ctr"/>
            <a:r>
              <a:rPr lang="ru-RU" sz="1200" dirty="0" smtClean="0"/>
              <a:t>Металл …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95651" y="5935943"/>
            <a:ext cx="28736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Чем с большим числом признаков предмета мы встретимся в </a:t>
            </a:r>
            <a:r>
              <a:rPr lang="ru-RU" sz="1100" dirty="0" smtClean="0"/>
              <a:t>практическом опыте</a:t>
            </a:r>
            <a:r>
              <a:rPr lang="ru-RU" sz="1100" dirty="0"/>
              <a:t>, тем более полное понятие у нас </a:t>
            </a:r>
            <a:r>
              <a:rPr lang="ru-RU" sz="1100" dirty="0" smtClean="0"/>
              <a:t>будет сформировано </a:t>
            </a:r>
            <a:r>
              <a:rPr lang="ru-RU" sz="1100" dirty="0"/>
              <a:t>о данном предмете.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7577" y="2824885"/>
            <a:ext cx="2347467" cy="224732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106409" y="5274743"/>
            <a:ext cx="29596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Использование </a:t>
            </a:r>
            <a:r>
              <a:rPr lang="ru-RU" sz="1100" dirty="0"/>
              <a:t>наглядности при усвоении </a:t>
            </a:r>
            <a:r>
              <a:rPr lang="ru-RU" sz="1100" dirty="0" smtClean="0"/>
              <a:t>понятий позволяет </a:t>
            </a:r>
            <a:r>
              <a:rPr lang="ru-RU" sz="1100" dirty="0"/>
              <a:t>сформировать образы, которые </a:t>
            </a:r>
            <a:r>
              <a:rPr lang="ru-RU" sz="1100" dirty="0" smtClean="0"/>
              <a:t>дают отчетливое </a:t>
            </a:r>
            <a:r>
              <a:rPr lang="ru-RU" sz="1100" dirty="0"/>
              <a:t>знание признаков предмета, его качеств и свойств.</a:t>
            </a:r>
          </a:p>
        </p:txBody>
      </p:sp>
    </p:spTree>
    <p:extLst>
      <p:ext uri="{BB962C8B-B14F-4D97-AF65-F5344CB8AC3E}">
        <p14:creationId xmlns:p14="http://schemas.microsoft.com/office/powerpoint/2010/main" val="184534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048" y="840337"/>
            <a:ext cx="114391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Однако </a:t>
            </a:r>
            <a:r>
              <a:rPr lang="ru-RU" b="1" dirty="0"/>
              <a:t>овладеть понятием</a:t>
            </a:r>
            <a:r>
              <a:rPr lang="ru-RU" dirty="0"/>
              <a:t> — это значит не только уметь назвать его признаки, пусть даже </a:t>
            </a:r>
            <a:r>
              <a:rPr lang="ru-RU" dirty="0" smtClean="0"/>
              <a:t>весьма многочисленные</a:t>
            </a:r>
            <a:r>
              <a:rPr lang="ru-RU" dirty="0"/>
              <a:t>, но и </a:t>
            </a:r>
            <a:r>
              <a:rPr lang="ru-RU" b="1" dirty="0"/>
              <a:t>уметь применять понятие на практике</a:t>
            </a:r>
            <a:r>
              <a:rPr lang="ru-RU" dirty="0"/>
              <a:t>, т. е. уметь оперировать им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Как правило</a:t>
            </a:r>
            <a:r>
              <a:rPr lang="ru-RU" dirty="0"/>
              <a:t>, наши затруднения с применением на практике понятий связаны с новыми, </a:t>
            </a:r>
            <a:r>
              <a:rPr lang="ru-RU" dirty="0" smtClean="0"/>
              <a:t>необычными условиями</a:t>
            </a:r>
            <a:r>
              <a:rPr lang="ru-RU" dirty="0"/>
              <a:t>, в которых необходимо оперировать имеющимся у нас понятием. Причем </a:t>
            </a:r>
            <a:r>
              <a:rPr lang="ru-RU" dirty="0" smtClean="0"/>
              <a:t>применение понятия </a:t>
            </a:r>
            <a:r>
              <a:rPr lang="ru-RU" dirty="0"/>
              <a:t>на практике в различных условиях является не только показателем степени его </a:t>
            </a:r>
            <a:r>
              <a:rPr lang="ru-RU" dirty="0" smtClean="0"/>
              <a:t>усвоения, но </a:t>
            </a:r>
            <a:r>
              <a:rPr lang="ru-RU" dirty="0"/>
              <a:t>и средством достижения наилучшего усвоения этого понятия.</a:t>
            </a:r>
          </a:p>
          <a:p>
            <a:endParaRPr lang="ru-RU" dirty="0" smtClean="0"/>
          </a:p>
          <a:p>
            <a:r>
              <a:rPr lang="ru-RU" dirty="0" smtClean="0"/>
              <a:t>Одним </a:t>
            </a:r>
            <a:r>
              <a:rPr lang="ru-RU" dirty="0"/>
              <a:t>из наиболее важных моментов в усвоении понятия является его </a:t>
            </a:r>
            <a:r>
              <a:rPr lang="ru-RU" b="1" i="1" dirty="0"/>
              <a:t>осознание. </a:t>
            </a:r>
            <a:endParaRPr lang="ru-RU" b="1" i="1" dirty="0" smtClean="0"/>
          </a:p>
          <a:p>
            <a:endParaRPr lang="ru-RU" b="1" i="1" dirty="0"/>
          </a:p>
          <a:p>
            <a:r>
              <a:rPr lang="ru-RU" dirty="0" smtClean="0"/>
              <a:t>Иногда, используя </a:t>
            </a:r>
            <a:r>
              <a:rPr lang="ru-RU" dirty="0"/>
              <a:t>понятие, мы до конца не осознаем его смысл. Поэтому </a:t>
            </a:r>
            <a:r>
              <a:rPr lang="ru-RU" b="1" dirty="0"/>
              <a:t>осознание поня</a:t>
            </a:r>
            <a:r>
              <a:rPr lang="ru-RU" dirty="0"/>
              <a:t>тия </a:t>
            </a:r>
            <a:r>
              <a:rPr lang="ru-RU" dirty="0" smtClean="0"/>
              <a:t>может рассматриваться </a:t>
            </a:r>
            <a:r>
              <a:rPr lang="ru-RU" dirty="0"/>
              <a:t>как </a:t>
            </a:r>
            <a:r>
              <a:rPr lang="ru-RU" b="1" dirty="0"/>
              <a:t>наивысшая ступень в формировании понятий</a:t>
            </a:r>
            <a:r>
              <a:rPr lang="ru-RU" dirty="0"/>
              <a:t>, как звено, соединяющее</a:t>
            </a:r>
          </a:p>
          <a:p>
            <a:r>
              <a:rPr lang="ru-RU" b="1" dirty="0"/>
              <a:t>понятие и понимание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современной науке </a:t>
            </a:r>
            <a:r>
              <a:rPr lang="ru-RU" b="1" dirty="0"/>
              <a:t>понимани</a:t>
            </a:r>
            <a:r>
              <a:rPr lang="ru-RU" dirty="0"/>
              <a:t>е </a:t>
            </a:r>
            <a:r>
              <a:rPr lang="ru-RU" dirty="0" smtClean="0"/>
              <a:t>трактуется как </a:t>
            </a:r>
            <a:r>
              <a:rPr lang="ru-RU" b="1" dirty="0"/>
              <a:t>способность постичь смысл и значение чего-</a:t>
            </a:r>
            <a:r>
              <a:rPr lang="ru-RU" dirty="0"/>
              <a:t>либо, а приведенное выше </a:t>
            </a:r>
            <a:r>
              <a:rPr lang="ru-RU" dirty="0" smtClean="0"/>
              <a:t>определение полностью </a:t>
            </a:r>
            <a:r>
              <a:rPr lang="ru-RU" dirty="0"/>
              <a:t>отражает суть </a:t>
            </a:r>
            <a:r>
              <a:rPr lang="ru-RU" b="1" dirty="0"/>
              <a:t>суждения.</a:t>
            </a:r>
            <a:r>
              <a:rPr lang="ru-RU" dirty="0"/>
              <a:t> Если </a:t>
            </a:r>
            <a:r>
              <a:rPr lang="ru-RU" b="1" dirty="0"/>
              <a:t>понимание </a:t>
            </a:r>
            <a:r>
              <a:rPr lang="ru-RU" dirty="0"/>
              <a:t>— это с</a:t>
            </a:r>
            <a:r>
              <a:rPr lang="ru-RU" b="1" dirty="0"/>
              <a:t>пособность</a:t>
            </a:r>
            <a:r>
              <a:rPr lang="ru-RU" dirty="0"/>
              <a:t>, то </a:t>
            </a:r>
            <a:r>
              <a:rPr lang="ru-RU" b="1" dirty="0"/>
              <a:t>суждени</a:t>
            </a:r>
            <a:r>
              <a:rPr lang="ru-RU" dirty="0"/>
              <a:t>е — это </a:t>
            </a:r>
            <a:r>
              <a:rPr lang="ru-RU" b="1" dirty="0"/>
              <a:t>результат </a:t>
            </a:r>
            <a:r>
              <a:rPr lang="ru-RU" b="1" dirty="0" smtClean="0"/>
              <a:t>данной способности</a:t>
            </a:r>
            <a:r>
              <a:rPr lang="ru-RU" dirty="0"/>
              <a:t>. 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84368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6854"/>
            <a:ext cx="1219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«интеллект»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intellectus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</a:p>
          <a:p>
            <a:pPr algn="ctr"/>
            <a:r>
              <a:rPr lang="ru-RU" i="1" dirty="0"/>
              <a:t>«разумение», «понимание», «постижение»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224" y="1586591"/>
            <a:ext cx="118414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Будет </a:t>
            </a:r>
            <a:r>
              <a:rPr lang="ru-RU" dirty="0"/>
              <a:t>ли верным, если </a:t>
            </a:r>
            <a:r>
              <a:rPr lang="ru-RU" dirty="0" smtClean="0"/>
              <a:t>все проявления </a:t>
            </a:r>
            <a:r>
              <a:rPr lang="ru-RU" dirty="0"/>
              <a:t>нашего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мышления</a:t>
            </a:r>
            <a:r>
              <a:rPr lang="ru-RU" dirty="0"/>
              <a:t> мы будем считать интеллектом? И </a:t>
            </a:r>
            <a:r>
              <a:rPr lang="ru-RU" dirty="0" smtClean="0"/>
              <a:t>будет ли </a:t>
            </a:r>
            <a:r>
              <a:rPr lang="ru-RU" dirty="0"/>
              <a:t>верным, если, наоборот, определенные проявления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мышлени</a:t>
            </a:r>
            <a:r>
              <a:rPr lang="ru-RU" dirty="0"/>
              <a:t>я мы не будем относить </a:t>
            </a:r>
            <a:r>
              <a:rPr lang="ru-RU" dirty="0" smtClean="0"/>
              <a:t>к интеллекту?</a:t>
            </a:r>
          </a:p>
          <a:p>
            <a:endParaRPr lang="ru-RU" dirty="0"/>
          </a:p>
          <a:p>
            <a:endParaRPr lang="ru-RU" sz="1400" dirty="0" smtClean="0"/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Мышлени</a:t>
            </a:r>
            <a:r>
              <a:rPr lang="ru-RU" sz="1400" dirty="0" smtClean="0"/>
              <a:t>е </a:t>
            </a:r>
            <a:r>
              <a:rPr lang="ru-RU" sz="1400" dirty="0"/>
              <a:t>формирует понятия о предметах и понимание их взаимосвязей. В </a:t>
            </a:r>
            <a:r>
              <a:rPr lang="ru-RU" sz="1400" dirty="0" smtClean="0"/>
              <a:t>то же </a:t>
            </a:r>
            <a:r>
              <a:rPr lang="ru-RU" sz="1400" dirty="0"/>
              <a:t>время имеющиеся у нас понятия являются исходной платформой для формирования </a:t>
            </a:r>
            <a:r>
              <a:rPr lang="ru-RU" sz="1400" dirty="0" smtClean="0"/>
              <a:t>нашего поведения</a:t>
            </a:r>
            <a:r>
              <a:rPr lang="ru-RU" sz="1400" dirty="0"/>
              <a:t>, поскольку, формируя сознательное поведение, мы активно используем </a:t>
            </a:r>
            <a:r>
              <a:rPr lang="ru-RU" sz="1400" dirty="0" smtClean="0"/>
              <a:t>разнообразные понятия. Таким </a:t>
            </a:r>
            <a:r>
              <a:rPr lang="ru-RU" sz="1400" dirty="0"/>
              <a:t>образом, можно утверждать, что мышление непосредственно задействовано в </a:t>
            </a:r>
            <a:r>
              <a:rPr lang="ru-RU" sz="1400" dirty="0" smtClean="0"/>
              <a:t>процессе адаптации</a:t>
            </a:r>
            <a:r>
              <a:rPr lang="ru-RU" sz="1400" dirty="0"/>
              <a:t>. Причем его участие в адаптации не ограничивается лишь формированием </a:t>
            </a:r>
            <a:r>
              <a:rPr lang="ru-RU" sz="1400" dirty="0" smtClean="0"/>
              <a:t>базовых понятий</a:t>
            </a:r>
            <a:r>
              <a:rPr lang="ru-RU" sz="1400" dirty="0"/>
              <a:t>. При формировании поведения человек исходит из существующих в обществе </a:t>
            </a:r>
            <a:r>
              <a:rPr lang="ru-RU" sz="1400" dirty="0" smtClean="0"/>
              <a:t>моральных ценностей</a:t>
            </a:r>
            <a:r>
              <a:rPr lang="ru-RU" sz="1400" dirty="0"/>
              <a:t>, своих личных интересов и тех задач, которые ему необходимо решить. </a:t>
            </a:r>
            <a:r>
              <a:rPr lang="ru-RU" sz="1400" dirty="0" smtClean="0"/>
              <a:t>Следовательно, формирование </a:t>
            </a:r>
            <a:r>
              <a:rPr lang="ru-RU" sz="1400" dirty="0"/>
              <a:t>поведения и выбор путей достижения цели происходят при </a:t>
            </a:r>
            <a:r>
              <a:rPr lang="ru-RU" sz="1400" dirty="0" smtClean="0"/>
              <a:t>многократном взвешивании </a:t>
            </a:r>
            <a:r>
              <a:rPr lang="ru-RU" sz="1400" dirty="0"/>
              <a:t>вариантов и анализе всех исходных понятий. При этом  главную </a:t>
            </a:r>
            <a:r>
              <a:rPr lang="ru-RU" sz="1400" dirty="0" smtClean="0"/>
              <a:t>роль в </a:t>
            </a:r>
            <a:r>
              <a:rPr lang="ru-RU" sz="1400" dirty="0"/>
              <a:t>этих процессах играет мышление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Таким образом, адаптация человека, его поведение, его созидательная деятельность, </a:t>
            </a:r>
            <a:r>
              <a:rPr lang="ru-RU" sz="1400" dirty="0" smtClean="0"/>
              <a:t>носящие сознательный </a:t>
            </a:r>
            <a:r>
              <a:rPr lang="ru-RU" sz="1400" dirty="0"/>
              <a:t>(разумный) характер, тесно связаны с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процессом мышлени</a:t>
            </a:r>
            <a:r>
              <a:rPr lang="ru-RU" sz="1400" dirty="0"/>
              <a:t>я. Поэтому часто, </a:t>
            </a:r>
            <a:r>
              <a:rPr lang="ru-RU" sz="1400" dirty="0" smtClean="0"/>
              <a:t>когда мы </a:t>
            </a:r>
            <a:r>
              <a:rPr lang="ru-RU" sz="1400" dirty="0"/>
              <a:t>говорим «разум», «ум», мы </a:t>
            </a:r>
            <a:r>
              <a:rPr lang="ru-RU" sz="1400" dirty="0" smtClean="0"/>
              <a:t>подразумеваем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процесс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мышлен</a:t>
            </a:r>
            <a:r>
              <a:rPr lang="ru-RU" sz="1400" dirty="0"/>
              <a:t>ия и его особенности.</a:t>
            </a:r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8224" y="4753558"/>
            <a:ext cx="11841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Под интеллектом </a:t>
            </a:r>
            <a:r>
              <a:rPr lang="ru-RU" dirty="0"/>
              <a:t>мы будем понимать совокупность самых </a:t>
            </a:r>
            <a:r>
              <a:rPr lang="ru-RU" dirty="0" smtClean="0"/>
              <a:t>разнообразных умственных способностей, обеспечивающих </a:t>
            </a:r>
            <a:r>
              <a:rPr lang="ru-RU" dirty="0"/>
              <a:t>успех познавательной деятельности человека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Поэтому, связывая интеллект с мышлением,</a:t>
            </a:r>
          </a:p>
          <a:p>
            <a:pPr algn="ctr"/>
            <a:r>
              <a:rPr lang="ru-RU" dirty="0"/>
              <a:t>целесообразно соотнести его с познавательной деятельностью человека, т. е. с областью</a:t>
            </a:r>
          </a:p>
          <a:p>
            <a:pPr algn="ctr"/>
            <a:r>
              <a:rPr lang="ru-RU" dirty="0"/>
              <a:t>проявления мышления, которая связана с переработкой информации и решением определенных</a:t>
            </a:r>
          </a:p>
          <a:p>
            <a:pPr algn="ctr"/>
            <a:r>
              <a:rPr lang="ru-RU" dirty="0"/>
              <a:t>умственных задач — областью, которая в определенной степени может быть вычленена из всего</a:t>
            </a:r>
          </a:p>
          <a:p>
            <a:pPr algn="ctr"/>
            <a:r>
              <a:rPr lang="ru-RU" dirty="0"/>
              <a:t>потока психических процессов и изучена самостоятельно.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4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7911"/>
            <a:ext cx="1219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отечественной психологии проблема мышления развивалась в рамках </a:t>
            </a:r>
            <a:r>
              <a:rPr lang="ru-RU" dirty="0" smtClean="0"/>
              <a:t>психологической теории </a:t>
            </a:r>
            <a:r>
              <a:rPr lang="ru-RU" dirty="0"/>
              <a:t>деятельности</a:t>
            </a:r>
            <a:r>
              <a:rPr lang="ru-RU" dirty="0" smtClean="0"/>
              <a:t>.</a:t>
            </a:r>
          </a:p>
          <a:p>
            <a:r>
              <a:rPr lang="ru-RU" dirty="0"/>
              <a:t> С позиций психологической теории деятельности мышление понимается </a:t>
            </a:r>
            <a:r>
              <a:rPr lang="ru-RU" dirty="0" smtClean="0"/>
              <a:t>как прижизненно </a:t>
            </a:r>
            <a:r>
              <a:rPr lang="ru-RU" dirty="0"/>
              <a:t>формирующаяся способность к решению разнообразных задач и </a:t>
            </a:r>
            <a:r>
              <a:rPr lang="ru-RU" dirty="0" smtClean="0"/>
              <a:t>целесообразному преобразованию действительности.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 состав мыслительной, </a:t>
            </a:r>
            <a:r>
              <a:rPr lang="ru-RU" dirty="0" smtClean="0"/>
              <a:t>теоретической деятельности </a:t>
            </a:r>
            <a:r>
              <a:rPr lang="ru-RU" dirty="0"/>
              <a:t>могут входить внешние, практические действия, и наоборот, в </a:t>
            </a:r>
            <a:r>
              <a:rPr lang="ru-RU" dirty="0" smtClean="0"/>
              <a:t>структуру практической </a:t>
            </a:r>
            <a:r>
              <a:rPr lang="ru-RU" dirty="0"/>
              <a:t>деятельности могут включаться внутренние, мыслительные операции и </a:t>
            </a:r>
            <a:r>
              <a:rPr lang="ru-RU" dirty="0" smtClean="0"/>
              <a:t>действия. Следовательно</a:t>
            </a:r>
            <a:r>
              <a:rPr lang="ru-RU" dirty="0"/>
              <a:t>, мышление как высший психический процесс формируется в </a:t>
            </a:r>
            <a:r>
              <a:rPr lang="ru-RU" dirty="0" smtClean="0"/>
              <a:t>процессе деятельности</a:t>
            </a:r>
            <a:r>
              <a:rPr lang="ru-RU" dirty="0"/>
              <a:t>.</a:t>
            </a:r>
          </a:p>
          <a:p>
            <a:endParaRPr lang="ru-RU" dirty="0" smtClean="0"/>
          </a:p>
          <a:p>
            <a:r>
              <a:rPr lang="ru-RU" dirty="0"/>
              <a:t>Параллельно с теоретическими поисками постоянно ведутся экспериментальные </a:t>
            </a:r>
            <a:r>
              <a:rPr lang="ru-RU" dirty="0" smtClean="0"/>
              <a:t>исследования процесса </a:t>
            </a:r>
            <a:r>
              <a:rPr lang="ru-RU" dirty="0"/>
              <a:t>мышления. Так, в начале XX в. французские психологи А. Вине и Т. </a:t>
            </a:r>
            <a:r>
              <a:rPr lang="ru-RU" dirty="0" smtClean="0"/>
              <a:t>Симон предложили </a:t>
            </a:r>
            <a:r>
              <a:rPr lang="ru-RU" dirty="0"/>
              <a:t>определять степень умственной одаренности посредством специальных </a:t>
            </a:r>
            <a:r>
              <a:rPr lang="ru-RU" dirty="0" smtClean="0"/>
              <a:t>тестов. </a:t>
            </a:r>
          </a:p>
          <a:p>
            <a:endParaRPr lang="ru-RU" dirty="0"/>
          </a:p>
          <a:p>
            <a:r>
              <a:rPr lang="ru-RU" dirty="0"/>
              <a:t>Причем все тесты, предназначенные для </a:t>
            </a:r>
            <a:r>
              <a:rPr lang="ru-RU" dirty="0" smtClean="0"/>
              <a:t>исследования мышления</a:t>
            </a:r>
            <a:r>
              <a:rPr lang="ru-RU" dirty="0"/>
              <a:t>, можно разделить на несколько групп. Прежде всего это тесты </a:t>
            </a:r>
            <a:r>
              <a:rPr lang="ru-RU" dirty="0" smtClean="0"/>
              <a:t>достижения, свидетельствующие </a:t>
            </a:r>
            <a:r>
              <a:rPr lang="ru-RU" dirty="0"/>
              <a:t>о наличии у человека определенного объема знаний в той или иной </a:t>
            </a:r>
            <a:r>
              <a:rPr lang="ru-RU" dirty="0" smtClean="0"/>
              <a:t>научно практической </a:t>
            </a:r>
            <a:r>
              <a:rPr lang="ru-RU" dirty="0"/>
              <a:t>области. Другую группу составляют интеллектуальные тесты, предназначенные </a:t>
            </a:r>
            <a:r>
              <a:rPr lang="ru-RU" dirty="0" smtClean="0"/>
              <a:t>в основном </a:t>
            </a:r>
            <a:r>
              <a:rPr lang="ru-RU" dirty="0"/>
              <a:t>для оценки соответствия интеллектуального развития обследуемого </a:t>
            </a:r>
            <a:r>
              <a:rPr lang="ru-RU" dirty="0" smtClean="0"/>
              <a:t>биологическому возрасту</a:t>
            </a:r>
            <a:r>
              <a:rPr lang="ru-RU" dirty="0"/>
              <a:t>. Еще одна группа — это </a:t>
            </a:r>
            <a:r>
              <a:rPr lang="ru-RU" dirty="0" err="1"/>
              <a:t>критериально-ориентировачные</a:t>
            </a:r>
            <a:r>
              <a:rPr lang="ru-RU" dirty="0"/>
              <a:t> тесты, предназначенные </a:t>
            </a:r>
            <a:r>
              <a:rPr lang="ru-RU" dirty="0" smtClean="0"/>
              <a:t>для оценки </a:t>
            </a:r>
            <a:r>
              <a:rPr lang="ru-RU" dirty="0"/>
              <a:t>способности человека решать определенные интеллектуальные задачи.</a:t>
            </a:r>
          </a:p>
        </p:txBody>
      </p:sp>
    </p:spTree>
    <p:extLst>
      <p:ext uri="{BB962C8B-B14F-4D97-AF65-F5344CB8AC3E}">
        <p14:creationId xmlns:p14="http://schemas.microsoft.com/office/powerpoint/2010/main" val="21268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8284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Следует отметить, что, несмотря на многочисленные теоретические поиски </a:t>
            </a:r>
            <a:r>
              <a:rPr lang="ru-RU" dirty="0" smtClean="0"/>
              <a:t>и экспериментальные </a:t>
            </a:r>
            <a:r>
              <a:rPr lang="ru-RU" dirty="0"/>
              <a:t>исследования, единого мнения о структуре 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природе мышления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нет</a:t>
            </a:r>
            <a:r>
              <a:rPr lang="ru-RU" dirty="0" smtClean="0"/>
              <a:t>. Бесспорным </a:t>
            </a:r>
            <a:r>
              <a:rPr lang="ru-RU" dirty="0"/>
              <a:t>в настоящее время является то, что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dirty="0"/>
              <a:t> — это один из </a:t>
            </a:r>
            <a:r>
              <a:rPr lang="ru-RU" dirty="0" smtClean="0"/>
              <a:t>высших познавательных </a:t>
            </a:r>
            <a:r>
              <a:rPr lang="ru-RU" dirty="0"/>
              <a:t>психических процессов, оказывающий существенное влияние на </a:t>
            </a:r>
            <a:r>
              <a:rPr lang="ru-RU" dirty="0" smtClean="0"/>
              <a:t>всю деятельность </a:t>
            </a:r>
            <a:r>
              <a:rPr lang="ru-RU" dirty="0"/>
              <a:t>человека, а также то, что в структуре мышления можно выделить </a:t>
            </a:r>
            <a:r>
              <a:rPr lang="ru-RU" dirty="0" smtClean="0"/>
              <a:t>определенные умственные </a:t>
            </a:r>
            <a:r>
              <a:rPr lang="ru-RU" dirty="0"/>
              <a:t>операции.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26721" y="1698998"/>
            <a:ext cx="4471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умственных операций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83683" y="2452603"/>
            <a:ext cx="1542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49" y="3673447"/>
            <a:ext cx="1186908" cy="2642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395" y="4730849"/>
            <a:ext cx="1598827" cy="15988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319" y="3826959"/>
            <a:ext cx="934779" cy="75037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134663" y="292513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i="1" dirty="0" smtClean="0"/>
              <a:t>опосредованное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05303" y="2915065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/>
              <a:t>непосредственное</a:t>
            </a:r>
            <a:r>
              <a:rPr lang="ru-RU" dirty="0"/>
              <a:t> 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9134663" y="3673447"/>
            <a:ext cx="1563977" cy="2509802"/>
            <a:chOff x="6766367" y="3452820"/>
            <a:chExt cx="1563977" cy="2509802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260404" y="3452820"/>
              <a:ext cx="499803" cy="2509802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766367" y="4879554"/>
              <a:ext cx="418922" cy="1083068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7867084" y="4530356"/>
              <a:ext cx="463260" cy="1432266"/>
            </a:xfrm>
            <a:prstGeom prst="rect">
              <a:avLst/>
            </a:prstGeom>
          </p:spPr>
        </p:pic>
      </p:grpSp>
      <p:sp>
        <p:nvSpPr>
          <p:cNvPr id="19" name="Прямоугольник 18"/>
          <p:cNvSpPr/>
          <p:nvPr/>
        </p:nvSpPr>
        <p:spPr>
          <a:xfrm>
            <a:off x="3725425" y="4659202"/>
            <a:ext cx="451694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Успех сравнения зависит от того, насколько правильно выбраны показатели для </a:t>
            </a:r>
            <a:r>
              <a:rPr lang="ru-RU" sz="1100" dirty="0" smtClean="0"/>
              <a:t>сравнения. Например</a:t>
            </a:r>
            <a:r>
              <a:rPr lang="ru-RU" sz="1100" dirty="0"/>
              <a:t>, совершенно неправильно сравнивать расстояния до двух различных </a:t>
            </a:r>
            <a:r>
              <a:rPr lang="ru-RU" sz="1100" dirty="0" smtClean="0"/>
              <a:t>объектов, используя </a:t>
            </a:r>
            <a:r>
              <a:rPr lang="ru-RU" sz="1100" dirty="0"/>
              <a:t>для определения расстояния в одном случае метры (или километры), отделяющие вас </a:t>
            </a:r>
            <a:r>
              <a:rPr lang="ru-RU" sz="1100" dirty="0" smtClean="0"/>
              <a:t>от объекта</a:t>
            </a:r>
            <a:r>
              <a:rPr lang="ru-RU" sz="1100" dirty="0"/>
              <a:t>, а в другом — время, которое вам потребуется, чтобы до него дойти. </a:t>
            </a:r>
            <a:r>
              <a:rPr lang="ru-RU" sz="1100" dirty="0" smtClean="0"/>
              <a:t>Поэтому непременным </a:t>
            </a:r>
            <a:r>
              <a:rPr lang="ru-RU" sz="1100" dirty="0"/>
              <a:t>условием для успешного осуществления операции сравнения </a:t>
            </a:r>
            <a:r>
              <a:rPr lang="ru-RU" sz="1100" dirty="0" smtClean="0"/>
              <a:t>является необходимость </a:t>
            </a:r>
            <a:r>
              <a:rPr lang="ru-RU" sz="1100" dirty="0"/>
              <a:t>выделения существенных признаков сравниваемых предметов. </a:t>
            </a:r>
          </a:p>
        </p:txBody>
      </p:sp>
    </p:spTree>
    <p:extLst>
      <p:ext uri="{BB962C8B-B14F-4D97-AF65-F5344CB8AC3E}">
        <p14:creationId xmlns:p14="http://schemas.microsoft.com/office/powerpoint/2010/main" val="145702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0080" y="53771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312" y="537710"/>
            <a:ext cx="11356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Обнаружив сходство предметов но какому-либо одному </a:t>
            </a:r>
            <a:r>
              <a:rPr lang="ru-RU" dirty="0" smtClean="0"/>
              <a:t>или нескольким </a:t>
            </a:r>
            <a:r>
              <a:rPr lang="ru-RU" dirty="0"/>
              <a:t>признакам, мы часто допускаем мысль о том, что это сходство будет </a:t>
            </a:r>
            <a:r>
              <a:rPr lang="ru-RU" dirty="0" smtClean="0"/>
              <a:t>присутствовать и </a:t>
            </a:r>
            <a:r>
              <a:rPr lang="ru-RU" dirty="0"/>
              <a:t>при сравнении по другим признакам сравниваемых предметов или явлений. В </a:t>
            </a:r>
            <a:r>
              <a:rPr lang="ru-RU" dirty="0" smtClean="0"/>
              <a:t>подобных случаях </a:t>
            </a:r>
            <a:r>
              <a:rPr lang="ru-RU" dirty="0"/>
              <a:t>мы выполняем </a:t>
            </a:r>
            <a:r>
              <a:rPr lang="ru-RU" b="1" dirty="0"/>
              <a:t>умозаключение по аналогии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281" y="3261587"/>
            <a:ext cx="2989450" cy="1426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7658" y="2875091"/>
            <a:ext cx="1880561" cy="1897920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5618972" y="3054329"/>
            <a:ext cx="1445522" cy="2070883"/>
            <a:chOff x="6189718" y="2546837"/>
            <a:chExt cx="1931620" cy="2878684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209042">
              <a:off x="6501386" y="2546837"/>
              <a:ext cx="1559052" cy="155905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6189718" y="2829286"/>
              <a:ext cx="1931620" cy="2596235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1568196" y="1863795"/>
            <a:ext cx="8641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Так, исходя из того, что форма лунных </a:t>
            </a:r>
            <a:r>
              <a:rPr lang="ru-RU" sz="1400" dirty="0" smtClean="0"/>
              <a:t>гор сходна </a:t>
            </a:r>
            <a:r>
              <a:rPr lang="ru-RU" sz="1400" dirty="0"/>
              <a:t>с формой земных вулканов, было высказано мнение о том, что и причины </a:t>
            </a:r>
            <a:r>
              <a:rPr lang="ru-RU" sz="1400" dirty="0" smtClean="0"/>
              <a:t>возникновения лунных </a:t>
            </a:r>
            <a:r>
              <a:rPr lang="ru-RU" sz="1400" dirty="0"/>
              <a:t>гор сходны с причинами возникновения земных вулканов. Однако при </a:t>
            </a:r>
            <a:r>
              <a:rPr lang="ru-RU" sz="1400" dirty="0" smtClean="0"/>
              <a:t>использовании аналогии </a:t>
            </a:r>
            <a:r>
              <a:rPr lang="ru-RU" sz="1400" dirty="0"/>
              <a:t>нас часто могут поджидать ошибочные умозаключения.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40576" y="5346932"/>
            <a:ext cx="8577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Возникает вопрос: «От чего зависит достоверность умозаключений по аналогии?» Достоверность умозаключений по аналогии зависит от того, насколько взаимообусловлены между собой признаки, которые мы наблюдаем в сравниваемых предметах. Так, формы всех земных вулканов похожи друг на друга потому, что они имеют одинаковое происхождение, т. е. форма вулканов и их происхождение взаимообусловлены.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6209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2096" y="210304"/>
            <a:ext cx="3319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Абстракция и конкретизация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023" y="663529"/>
            <a:ext cx="11686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Абстракция — это мысленное отвлечение от </a:t>
            </a:r>
            <a:r>
              <a:rPr lang="ru-RU" dirty="0" smtClean="0"/>
              <a:t>каких-либо частей </a:t>
            </a:r>
            <a:r>
              <a:rPr lang="ru-RU" dirty="0"/>
              <a:t>или свойств предмета для выделения </a:t>
            </a:r>
            <a:r>
              <a:rPr lang="ru-RU" dirty="0" smtClean="0"/>
              <a:t>его существенных </a:t>
            </a:r>
            <a:r>
              <a:rPr lang="ru-RU" dirty="0"/>
              <a:t>признаков. Суть абстракции </a:t>
            </a:r>
            <a:r>
              <a:rPr lang="ru-RU" dirty="0" smtClean="0"/>
              <a:t>как мыслительной </a:t>
            </a:r>
            <a:r>
              <a:rPr lang="ru-RU" dirty="0"/>
              <a:t>операции состоит в том, что, воспринимая какой-либо предмет и выделяя в </a:t>
            </a:r>
            <a:r>
              <a:rPr lang="ru-RU" dirty="0" smtClean="0"/>
              <a:t>нем определенную </a:t>
            </a:r>
            <a:r>
              <a:rPr lang="ru-RU" dirty="0"/>
              <a:t>часть, мы должны рассматривать выделенную часть или свойство независимо </a:t>
            </a:r>
            <a:r>
              <a:rPr lang="ru-RU" dirty="0" smtClean="0"/>
              <a:t>от других </a:t>
            </a:r>
            <a:r>
              <a:rPr lang="ru-RU" dirty="0"/>
              <a:t>частей и свойств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02757" y="4647526"/>
            <a:ext cx="9326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Таким образом, с помощью абстракции мы можем выделить часть предмета</a:t>
            </a:r>
          </a:p>
          <a:p>
            <a:pPr algn="ctr"/>
            <a:r>
              <a:rPr lang="ru-RU" sz="1400" dirty="0"/>
              <a:t>или его свойства из всего потока воспринимаемой нами информации, т. е. отвлечься, или</a:t>
            </a:r>
          </a:p>
          <a:p>
            <a:pPr algn="ctr"/>
            <a:r>
              <a:rPr lang="ru-RU" sz="1400" dirty="0"/>
              <a:t>абстрагироваться, от других признаков получаемой нами информации.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8942" y="2086592"/>
            <a:ext cx="109545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Сформированные нами конкретные понятия в дальнейшем используются при образовании и</a:t>
            </a:r>
          </a:p>
          <a:p>
            <a:pPr algn="ctr"/>
            <a:r>
              <a:rPr lang="ru-RU" sz="1400" dirty="0"/>
              <a:t>усвоении так называемых абстрактных понятий, которые существенно отличаются от</a:t>
            </a:r>
          </a:p>
          <a:p>
            <a:pPr algn="ctr"/>
            <a:r>
              <a:rPr lang="ru-RU" sz="1400" dirty="0"/>
              <a:t>конкретных </a:t>
            </a:r>
            <a:r>
              <a:rPr lang="ru-RU" sz="1400" dirty="0" smtClean="0"/>
              <a:t>понятий.</a:t>
            </a:r>
            <a:endParaRPr lang="ru-RU" sz="14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120201" y="2825256"/>
            <a:ext cx="6484746" cy="2046635"/>
            <a:chOff x="1269366" y="4522251"/>
            <a:chExt cx="6484746" cy="204663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366" y="4657634"/>
              <a:ext cx="1911252" cy="1911252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939293">
              <a:off x="4439846" y="5139790"/>
              <a:ext cx="1111045" cy="688848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6543" y="5155676"/>
              <a:ext cx="992308" cy="91516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443102" y="4522251"/>
              <a:ext cx="63110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</a:t>
              </a:r>
              <a:r>
                <a:rPr lang="ru-RU" sz="12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онкретное понятие                                                              абстрактное понятие</a:t>
              </a:r>
              <a:endParaRPr lang="ru-RU" sz="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-1018822" y="5642674"/>
            <a:ext cx="137700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П</a:t>
            </a:r>
            <a:r>
              <a:rPr lang="ru-RU" sz="1400" dirty="0" smtClean="0"/>
              <a:t>ри </a:t>
            </a:r>
            <a:r>
              <a:rPr lang="ru-RU" sz="1400" dirty="0"/>
              <a:t>осуществлении операций абстракции мы можем столкнуться </a:t>
            </a:r>
            <a:r>
              <a:rPr lang="ru-RU" sz="1400" dirty="0" smtClean="0"/>
              <a:t>с ошибками </a:t>
            </a:r>
            <a:r>
              <a:rPr lang="ru-RU" sz="1400" dirty="0"/>
              <a:t>двоякого рода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В одних случаях, усваивая определенные понятия (теоремы, правила</a:t>
            </a:r>
          </a:p>
          <a:p>
            <a:pPr algn="ctr"/>
            <a:r>
              <a:rPr lang="ru-RU" sz="1400" dirty="0"/>
              <a:t>и т. д.), мы не можем отвлечься от конкретных примеров или информационного фона, с</a:t>
            </a:r>
          </a:p>
          <a:p>
            <a:pPr algn="ctr"/>
            <a:r>
              <a:rPr lang="ru-RU" sz="1400" dirty="0"/>
              <a:t>использованием которого производится (формирование данного понятия, в результате чего мы</a:t>
            </a:r>
          </a:p>
          <a:p>
            <a:pPr algn="ctr"/>
            <a:r>
              <a:rPr lang="ru-RU" sz="1400" dirty="0"/>
              <a:t>не можем использовать сформированное понятие в других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72754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200" y="3841250"/>
            <a:ext cx="3812480" cy="22338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0264" y="0"/>
            <a:ext cx="113663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 мышления</a:t>
            </a:r>
          </a:p>
          <a:p>
            <a:endParaRPr lang="ru-RU" dirty="0" smtClean="0"/>
          </a:p>
          <a:p>
            <a:r>
              <a:rPr lang="ru-RU" sz="2000" dirty="0" smtClean="0"/>
              <a:t>Для того чтобы человек мог жить и нормально трудиться, ему необходимо предвидеть последствия тех или иных явлений, событий или своих действий. Знание единичного не является достаточным основанием для предвидения.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69794" y="2074150"/>
            <a:ext cx="392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Например, что будет, если к листу бумагу поднести зажженную спичку?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74" y="2641925"/>
            <a:ext cx="3037251" cy="31083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15774" y="2940182"/>
            <a:ext cx="54676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Конечно, он загорится. Но почему мы знаем об этом? Скорее всего, потому, что имели собственный опыт и, исходя из имеющейся у нас информации, сделали логичный вывод.</a:t>
            </a:r>
            <a:endParaRPr lang="ru-RU" sz="1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0175" y="2748853"/>
            <a:ext cx="2820145" cy="300143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69794" y="6075101"/>
            <a:ext cx="11159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Однако для того, чтобы сделать данный вывод, мы должны были сопоставить свойства данного листа бумаги с другой бумагой, выявить то общее, что их характеризует, и только после этого сделать вывод о том, что будет с бумагой, если она соприкоснется с огнем.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790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006" y="528566"/>
            <a:ext cx="1769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и синтез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2006" y="983087"/>
            <a:ext cx="11769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Анализ — это мысленное расчленение чего-либо на части или </a:t>
            </a:r>
            <a:r>
              <a:rPr lang="ru-RU" dirty="0" smtClean="0"/>
              <a:t>мысленное выделение </a:t>
            </a:r>
            <a:r>
              <a:rPr lang="ru-RU" dirty="0"/>
              <a:t>отдельных свойств предмета.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2239539" y="1936344"/>
            <a:ext cx="4029259" cy="2140585"/>
            <a:chOff x="748858" y="1352419"/>
            <a:chExt cx="5914427" cy="316212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858" y="1777461"/>
              <a:ext cx="1048703" cy="1441245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2091" y="1437608"/>
              <a:ext cx="923049" cy="364713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52936">
              <a:off x="2089954" y="1821965"/>
              <a:ext cx="314943" cy="863825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441502" y="1777461"/>
              <a:ext cx="414508" cy="908383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9806" y="2825980"/>
              <a:ext cx="207733" cy="771136"/>
            </a:xfrm>
            <a:prstGeom prst="rect">
              <a:avLst/>
            </a:prstGeom>
          </p:spPr>
        </p:pic>
        <p:grpSp>
          <p:nvGrpSpPr>
            <p:cNvPr id="13" name="Группа 12"/>
            <p:cNvGrpSpPr/>
            <p:nvPr/>
          </p:nvGrpSpPr>
          <p:grpSpPr>
            <a:xfrm>
              <a:off x="5711867" y="1352419"/>
              <a:ext cx="899245" cy="1432359"/>
              <a:chOff x="5981545" y="2281672"/>
              <a:chExt cx="754619" cy="1036437"/>
            </a:xfrm>
          </p:grpSpPr>
          <p:pic>
            <p:nvPicPr>
              <p:cNvPr id="9" name="Рисунок 8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81545" y="2281672"/>
                <a:ext cx="754619" cy="1036437"/>
              </a:xfrm>
              <a:prstGeom prst="rect">
                <a:avLst/>
              </a:prstGeom>
            </p:spPr>
          </p:pic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0496" y="2471381"/>
                <a:ext cx="576718" cy="565076"/>
              </a:xfrm>
              <a:prstGeom prst="rect">
                <a:avLst/>
              </a:prstGeom>
            </p:spPr>
          </p:pic>
        </p:grp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7288" y="1926031"/>
              <a:ext cx="520276" cy="1016539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776484" y="3211548"/>
              <a:ext cx="514350" cy="733425"/>
            </a:xfrm>
            <a:prstGeom prst="rect">
              <a:avLst/>
            </a:prstGeom>
          </p:spPr>
        </p:pic>
        <p:grpSp>
          <p:nvGrpSpPr>
            <p:cNvPr id="17" name="Группа 16"/>
            <p:cNvGrpSpPr/>
            <p:nvPr/>
          </p:nvGrpSpPr>
          <p:grpSpPr>
            <a:xfrm>
              <a:off x="5659693" y="3046956"/>
              <a:ext cx="1003592" cy="1467588"/>
              <a:chOff x="6339040" y="4082820"/>
              <a:chExt cx="1325261" cy="1824279"/>
            </a:xfrm>
          </p:grpSpPr>
          <p:pic>
            <p:nvPicPr>
              <p:cNvPr id="16" name="Рисунок 15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39040" y="4082820"/>
                <a:ext cx="1325261" cy="1824279"/>
              </a:xfrm>
              <a:prstGeom prst="rect">
                <a:avLst/>
              </a:prstGeom>
            </p:spPr>
          </p:pic>
          <p:pic>
            <p:nvPicPr>
              <p:cNvPr id="15" name="Рисунок 14"/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6484976" y="4727042"/>
                <a:ext cx="1025710" cy="682137"/>
              </a:xfrm>
              <a:prstGeom prst="rect">
                <a:avLst/>
              </a:prstGeom>
            </p:spPr>
          </p:pic>
        </p:grpSp>
      </p:grpSp>
      <p:sp>
        <p:nvSpPr>
          <p:cNvPr id="19" name="Прямоугольник 18"/>
          <p:cNvSpPr/>
          <p:nvPr/>
        </p:nvSpPr>
        <p:spPr>
          <a:xfrm>
            <a:off x="337454" y="4607207"/>
            <a:ext cx="11613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Синтез — это мысленное </a:t>
            </a:r>
            <a:r>
              <a:rPr lang="ru-RU" dirty="0" smtClean="0"/>
              <a:t>соединение частей </a:t>
            </a:r>
            <a:r>
              <a:rPr lang="ru-RU" dirty="0"/>
              <a:t>предметов или явлений в одно целое, а также мысленное сочетание отдельных </a:t>
            </a:r>
            <a:r>
              <a:rPr lang="ru-RU" dirty="0" smtClean="0"/>
              <a:t>их свойств.</a:t>
            </a:r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174" y="5007356"/>
            <a:ext cx="645907" cy="175686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982" y="5250343"/>
            <a:ext cx="993540" cy="134359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29122" y="5300354"/>
            <a:ext cx="965647" cy="1239590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2606638" y="1919306"/>
            <a:ext cx="3031957" cy="1852830"/>
            <a:chOff x="3342674" y="1912869"/>
            <a:chExt cx="3717072" cy="1992640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58123">
              <a:off x="3672472" y="1912869"/>
              <a:ext cx="632248" cy="632248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308519">
              <a:off x="3716160" y="2633935"/>
              <a:ext cx="247766" cy="497078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57089">
              <a:off x="3342674" y="3094671"/>
              <a:ext cx="810838" cy="810838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690581" y="2057826"/>
              <a:ext cx="1369165" cy="1369165"/>
            </a:xfrm>
            <a:prstGeom prst="rect">
              <a:avLst/>
            </a:prstGeom>
          </p:spPr>
        </p:pic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2814175">
            <a:off x="4519910" y="2841386"/>
            <a:ext cx="1084667" cy="108466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232538">
            <a:off x="3207763" y="6242842"/>
            <a:ext cx="810838" cy="81083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03350" y="4622038"/>
            <a:ext cx="1048603" cy="104860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3" y="5102866"/>
            <a:ext cx="738570" cy="73857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22617" y="5551309"/>
            <a:ext cx="914624" cy="73768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309485" y="6162740"/>
            <a:ext cx="737680" cy="73768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7202622" y="5423002"/>
            <a:ext cx="90446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/>
              <a:t>Являясь противоположными по своей сути операциями, анализ и синтез фактически тесно</a:t>
            </a:r>
          </a:p>
          <a:p>
            <a:r>
              <a:rPr lang="ru-RU" sz="800" dirty="0" smtClean="0"/>
              <a:t>связаны между собой. Они участвуют в каждом сложном мыслительном процессе. Например,</a:t>
            </a:r>
          </a:p>
          <a:p>
            <a:r>
              <a:rPr lang="ru-RU" sz="800" dirty="0" smtClean="0"/>
              <a:t>когда вы, плохо зная английский, слышите разговор на этом языке, вы стараетесь прежде всего</a:t>
            </a:r>
          </a:p>
          <a:p>
            <a:r>
              <a:rPr lang="ru-RU" sz="800" dirty="0" smtClean="0"/>
              <a:t>выделить в прозвучавшей фразе знакомые слова, а лишь затем воспринять слова менее знакомые и</a:t>
            </a:r>
          </a:p>
          <a:p>
            <a:r>
              <a:rPr lang="ru-RU" sz="800" dirty="0" smtClean="0"/>
              <a:t>в дальнейшем попытаться их осмыслить. В этом проявляются функции анализа. Однако</a:t>
            </a:r>
          </a:p>
          <a:p>
            <a:r>
              <a:rPr lang="ru-RU" sz="800" dirty="0" smtClean="0"/>
              <a:t>одновременно с этим вы пытаетесь сложить в единое целое смысл услышанных вами слов и</a:t>
            </a:r>
          </a:p>
          <a:p>
            <a:r>
              <a:rPr lang="ru-RU" sz="800" dirty="0" smtClean="0"/>
              <a:t>составить осмысленную фразу. В данном случае вы используете другую мыслительную операцию</a:t>
            </a:r>
          </a:p>
          <a:p>
            <a:r>
              <a:rPr lang="ru-RU" sz="800" dirty="0" smtClean="0"/>
              <a:t>— синтез.</a:t>
            </a:r>
            <a:endParaRPr lang="ru-RU" sz="8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708801" y="2083912"/>
            <a:ext cx="11181144" cy="1845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Следовательно, мы можем утверждать, что на протяжении всей жизни человек постоянно</a:t>
            </a:r>
          </a:p>
          <a:p>
            <a:r>
              <a:rPr lang="ru-RU" sz="1000" dirty="0"/>
              <a:t>использует анализ и синтез. Данные операции по своей сути могут быть практическими и</a:t>
            </a:r>
          </a:p>
          <a:p>
            <a:r>
              <a:rPr lang="ru-RU" sz="1000" dirty="0"/>
              <a:t>теоретическими (умственными). При этом следует иметь в виду, что анализ и синтез, как</a:t>
            </a:r>
          </a:p>
          <a:p>
            <a:r>
              <a:rPr lang="ru-RU" sz="1000" dirty="0"/>
              <a:t>умственные операции, всегда связаны с другими мыслительными действиями. Если анализ</a:t>
            </a:r>
          </a:p>
          <a:p>
            <a:r>
              <a:rPr lang="ru-RU" sz="1000" dirty="0"/>
              <a:t>оторван от других операций, он становится порочным, механистичным. Элементы такого анализа</a:t>
            </a:r>
          </a:p>
          <a:p>
            <a:r>
              <a:rPr lang="ru-RU" sz="1000" dirty="0"/>
              <a:t>наблюдаются у ребенка на первых этапах развития мышления, когда ребенок разбирает, а точнее,</a:t>
            </a:r>
          </a:p>
          <a:p>
            <a:r>
              <a:rPr lang="ru-RU" sz="1000" dirty="0"/>
              <a:t>ломает игрушки. Разобрав на отдельные части игрушку, маленький ребенок никак не использует</a:t>
            </a:r>
          </a:p>
          <a:p>
            <a:r>
              <a:rPr lang="ru-RU" sz="1000" dirty="0"/>
              <a:t>их дальше. В свою очередь, синтез не может являться механическим соединением частей и не</a:t>
            </a:r>
          </a:p>
          <a:p>
            <a:r>
              <a:rPr lang="ru-RU" sz="1000" dirty="0"/>
              <a:t>сводится к их сумме. При правильном соединении отдельных частей машины, т. е. при их синтезе,</a:t>
            </a:r>
          </a:p>
          <a:p>
            <a:r>
              <a:rPr lang="ru-RU" sz="1000" dirty="0"/>
              <a:t>получается не груда металла, а машина, способная передвигаться или выполнять определенные</a:t>
            </a:r>
          </a:p>
          <a:p>
            <a:r>
              <a:rPr lang="ru-RU" sz="1000" dirty="0"/>
              <a:t>операции.</a:t>
            </a:r>
          </a:p>
        </p:txBody>
      </p:sp>
    </p:spTree>
    <p:extLst>
      <p:ext uri="{BB962C8B-B14F-4D97-AF65-F5344CB8AC3E}">
        <p14:creationId xmlns:p14="http://schemas.microsoft.com/office/powerpoint/2010/main" val="37299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656" y="197811"/>
            <a:ext cx="11710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Конкретизация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- является </a:t>
            </a:r>
            <a:r>
              <a:rPr lang="ru-RU" dirty="0"/>
              <a:t>процессом, противоположным абстракции. Конкретизация — </a:t>
            </a:r>
            <a:r>
              <a:rPr lang="ru-RU" dirty="0" smtClean="0"/>
              <a:t>это представление </a:t>
            </a:r>
            <a:r>
              <a:rPr lang="ru-RU" dirty="0"/>
              <a:t>чего-либо единичного, что соответствует тому или иному понятию или </a:t>
            </a:r>
            <a:r>
              <a:rPr lang="ru-RU" dirty="0" smtClean="0"/>
              <a:t>общему положению</a:t>
            </a:r>
            <a:r>
              <a:rPr lang="ru-RU" dirty="0"/>
              <a:t>. В конкретных представлениях мы не стремимся отвлечься от различных </a:t>
            </a:r>
            <a:r>
              <a:rPr lang="ru-RU" dirty="0" smtClean="0"/>
              <a:t>признаков или </a:t>
            </a:r>
            <a:r>
              <a:rPr lang="ru-RU" dirty="0"/>
              <a:t>свойств предметов и явлений, а, наоборот, стремимся представить себе эти предметы во всем многообразии свойств и признаков, в тесном сочетании одних признаков с другими.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" y="2877312"/>
            <a:ext cx="1917192" cy="1917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123" y="2194560"/>
            <a:ext cx="1758362" cy="18150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275" y="2544890"/>
            <a:ext cx="2140794" cy="14647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0207" y="2544890"/>
            <a:ext cx="1645920" cy="16459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13750" y="4486727"/>
            <a:ext cx="1059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</a:t>
            </a:r>
            <a:r>
              <a:rPr lang="ru-RU" sz="1400" dirty="0" smtClean="0"/>
              <a:t>тол                                                                     письменный стол                                      обеденный стол                                   журнальный столик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911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5132" y="418838"/>
            <a:ext cx="2607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Индукция и дедукция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4453"/>
            <a:ext cx="11563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мыслительных операциях принято различать два основных </a:t>
            </a:r>
            <a:r>
              <a:rPr lang="ru-RU" dirty="0" smtClean="0"/>
              <a:t>вида умозаключений</a:t>
            </a:r>
            <a:r>
              <a:rPr lang="ru-RU" dirty="0"/>
              <a:t>: индуктивные, или индукцию, и дедуктивные, или </a:t>
            </a:r>
            <a:r>
              <a:rPr lang="ru-RU" dirty="0" smtClean="0"/>
              <a:t>дедукцию.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180" y="1837944"/>
            <a:ext cx="2092325" cy="13156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8247" y="3522905"/>
            <a:ext cx="11704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Индукция</a:t>
            </a:r>
            <a:r>
              <a:rPr lang="ru-RU" dirty="0"/>
              <a:t> — это переход от частных случаев к общему положению, которое </a:t>
            </a:r>
            <a:r>
              <a:rPr lang="ru-RU" dirty="0" smtClean="0"/>
              <a:t>охватывает собой </a:t>
            </a:r>
            <a:r>
              <a:rPr lang="ru-RU" dirty="0"/>
              <a:t>частные случаи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016" y="4032076"/>
            <a:ext cx="12063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Следует отметить, что в процессе индукции мы можем допустить определенные ошибки </a:t>
            </a:r>
            <a:r>
              <a:rPr lang="ru-RU" sz="1400" dirty="0" smtClean="0"/>
              <a:t>и сделанное </a:t>
            </a:r>
            <a:r>
              <a:rPr lang="ru-RU" sz="1400" dirty="0"/>
              <a:t>нами умозаключение может оказаться недостаточно достоверным. </a:t>
            </a:r>
            <a:r>
              <a:rPr lang="ru-RU" sz="1400" dirty="0" smtClean="0"/>
              <a:t>Достоверность индуктивного </a:t>
            </a:r>
            <a:r>
              <a:rPr lang="ru-RU" sz="1400" dirty="0"/>
              <a:t>умозаключения достигается не только за счет увеличения количества случаев, </a:t>
            </a:r>
            <a:r>
              <a:rPr lang="ru-RU" sz="1400" dirty="0" smtClean="0"/>
              <a:t>на котором </a:t>
            </a:r>
            <a:r>
              <a:rPr lang="ru-RU" sz="1400" dirty="0"/>
              <a:t>оно строится, но и за счет использования разнообразных примеров, в которых </a:t>
            </a:r>
            <a:r>
              <a:rPr lang="ru-RU" sz="1400" dirty="0" smtClean="0"/>
              <a:t>варьируют несущественные </a:t>
            </a:r>
            <a:r>
              <a:rPr lang="ru-RU" sz="1400" dirty="0"/>
              <a:t>признаки предметов и явлений.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519" y="4837426"/>
            <a:ext cx="1321151" cy="191934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62412">
            <a:off x="3632786" y="5827266"/>
            <a:ext cx="1026812" cy="55191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4024" y="4839944"/>
            <a:ext cx="1316850" cy="191431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7688" y="5571334"/>
            <a:ext cx="768163" cy="11278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79282">
            <a:off x="7236488" y="6288518"/>
            <a:ext cx="426053" cy="29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9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51535"/>
            <a:ext cx="120975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Дедукция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— это умозаключение</a:t>
            </a:r>
            <a:r>
              <a:rPr lang="ru-RU" dirty="0"/>
              <a:t>, сделанное в отношении частного случая на основе общего положения. </a:t>
            </a:r>
            <a:r>
              <a:rPr lang="ru-RU" dirty="0" smtClean="0"/>
              <a:t>Например, зная </a:t>
            </a:r>
            <a:r>
              <a:rPr lang="ru-RU" dirty="0"/>
              <a:t>то, что на три делятся все числа, сумма цифр которых кратна трем, мы можем </a:t>
            </a:r>
            <a:r>
              <a:rPr lang="ru-RU" dirty="0" smtClean="0"/>
              <a:t>утверждать, что </a:t>
            </a:r>
            <a:r>
              <a:rPr lang="ru-RU" dirty="0"/>
              <a:t>число 412815 разделится на три. В то же время зная, что все березы сбрасывают листву </a:t>
            </a:r>
            <a:r>
              <a:rPr lang="ru-RU" dirty="0" smtClean="0"/>
              <a:t>на зиму</a:t>
            </a:r>
            <a:r>
              <a:rPr lang="ru-RU" dirty="0"/>
              <a:t>, мы можем быть уверены в том, что какая-либо отдельная береза зимой также будет </a:t>
            </a:r>
            <a:r>
              <a:rPr lang="ru-RU" dirty="0" smtClean="0"/>
              <a:t>без листвы. </a:t>
            </a:r>
          </a:p>
          <a:p>
            <a:endParaRPr lang="ru-RU" dirty="0"/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Следует </a:t>
            </a:r>
            <a:r>
              <a:rPr lang="ru-RU" sz="1400" dirty="0"/>
              <a:t>иметь в виду, что дедуктивные суждения часто наталкиваются на </a:t>
            </a:r>
            <a:r>
              <a:rPr lang="ru-RU" sz="1400" dirty="0" smtClean="0"/>
              <a:t>определенные затруднения</a:t>
            </a:r>
            <a:r>
              <a:rPr lang="ru-RU" sz="1400" dirty="0"/>
              <a:t>. Эти затруднения вызваны тем, что наблюдаемый нами случай не осознается </a:t>
            </a:r>
            <a:r>
              <a:rPr lang="ru-RU" sz="1400" dirty="0" smtClean="0"/>
              <a:t>как случай</a:t>
            </a:r>
            <a:r>
              <a:rPr lang="ru-RU" sz="1400" dirty="0"/>
              <a:t>, попадающий под действие того или иного общего положения. Например, в </a:t>
            </a:r>
            <a:r>
              <a:rPr lang="ru-RU" sz="1400" dirty="0" smtClean="0"/>
              <a:t>своих экспериментах </a:t>
            </a:r>
            <a:r>
              <a:rPr lang="ru-RU" sz="1400" dirty="0"/>
              <a:t>Л. И. </a:t>
            </a:r>
            <a:r>
              <a:rPr lang="ru-RU" sz="1400" dirty="0" err="1"/>
              <a:t>Божович</a:t>
            </a:r>
            <a:r>
              <a:rPr lang="ru-RU" sz="1400" dirty="0"/>
              <a:t> спрашивала у учеников о том, какая борона разрыхляет </a:t>
            </a:r>
            <a:r>
              <a:rPr lang="ru-RU" sz="1400" dirty="0" smtClean="0"/>
              <a:t>землю глубже </a:t>
            </a:r>
            <a:r>
              <a:rPr lang="ru-RU" sz="1400" dirty="0"/>
              <a:t>— та, которая имеет 60 зубьев, или та, которая имеет 20 зубьев. Чаще всего ученики затруднялись давать ответы </a:t>
            </a:r>
            <a:r>
              <a:rPr lang="ru-RU" sz="1400" dirty="0" smtClean="0"/>
              <a:t>или давали </a:t>
            </a:r>
            <a:r>
              <a:rPr lang="ru-RU" sz="1400" dirty="0"/>
              <a:t>неверные ответы, хотя хорошо знали, что чем больше площадь опоры, тем </a:t>
            </a:r>
            <a:r>
              <a:rPr lang="ru-RU" sz="1400" dirty="0" smtClean="0"/>
              <a:t>меньше давление </a:t>
            </a:r>
            <a:r>
              <a:rPr lang="ru-RU" sz="1400" dirty="0"/>
              <a:t>на единицу поверхности.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6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016" y="554659"/>
            <a:ext cx="11420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сложных мыслительных задач и творческое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мышление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7744" y="1346168"/>
            <a:ext cx="10881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Процесс мышления начинается с проблемной ситуации, которую необходимо решить, </a:t>
            </a:r>
            <a:r>
              <a:rPr lang="ru-RU" dirty="0" smtClean="0"/>
              <a:t>а следовательно</a:t>
            </a:r>
            <a:r>
              <a:rPr lang="ru-RU" dirty="0"/>
              <a:t>, с постановки вопроса, который возникает каждый раз, когда нам </a:t>
            </a:r>
            <a:r>
              <a:rPr lang="ru-RU" dirty="0" smtClean="0"/>
              <a:t>что-либо непонятно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302" y="3362688"/>
            <a:ext cx="2307689" cy="26336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02152" y="2302192"/>
            <a:ext cx="2002536" cy="15085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4991" y="2423969"/>
            <a:ext cx="168589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Опишите закон, устанавливающий прямую зависимость силы упругости от значения деформации!</a:t>
            </a:r>
            <a:endParaRPr lang="ru-RU" sz="11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5448" y="2157816"/>
            <a:ext cx="1672847" cy="12597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2154" y="2479907"/>
            <a:ext cx="1439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Значения чего  ?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96512" y="3683267"/>
            <a:ext cx="111191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Поэтому первое необходимое условие протекания мыслительного </a:t>
            </a:r>
            <a:r>
              <a:rPr lang="ru-RU" sz="1400" dirty="0" smtClean="0"/>
              <a:t>процесса заключается </a:t>
            </a:r>
            <a:r>
              <a:rPr lang="ru-RU" sz="1400" dirty="0"/>
              <a:t>в </a:t>
            </a:r>
            <a:r>
              <a:rPr lang="ru-RU" sz="1400" dirty="0" smtClean="0"/>
              <a:t>умении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увидеть непонятное, требующее разъяснения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 smtClean="0"/>
              <a:t>Что является </a:t>
            </a:r>
            <a:r>
              <a:rPr lang="ru-RU" sz="1400" dirty="0"/>
              <a:t>источником возникновения вопросов? Существуют два таких источника: практика и</a:t>
            </a:r>
          </a:p>
          <a:p>
            <a:r>
              <a:rPr lang="ru-RU" sz="1400" dirty="0"/>
              <a:t>знания. Как правило, в ходе решения практических задач мы «включаем» мышление и пытаемся</a:t>
            </a:r>
          </a:p>
          <a:p>
            <a:r>
              <a:rPr lang="ru-RU" sz="1400" dirty="0"/>
              <a:t>решать то, что еще никогда не решали. С другой стороны, для того чтобы правильно поставить</a:t>
            </a:r>
          </a:p>
          <a:p>
            <a:r>
              <a:rPr lang="ru-RU" sz="1400" dirty="0"/>
              <a:t>вопрос, мы должны обладать необходимой для этого суммой знаний.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34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" y="400318"/>
            <a:ext cx="11996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Когда мы не имеем необходимой для решения вопроса информации, мы обычно высказываем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предположение</a:t>
            </a:r>
            <a:r>
              <a:rPr lang="ru-RU" dirty="0"/>
              <a:t>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Предположение</a:t>
            </a:r>
            <a:r>
              <a:rPr lang="ru-RU" dirty="0" smtClean="0"/>
              <a:t> </a:t>
            </a:r>
            <a:r>
              <a:rPr lang="ru-RU" dirty="0"/>
              <a:t>— это умозаключение, которое строится на косвенной</a:t>
            </a:r>
          </a:p>
          <a:p>
            <a:pPr algn="ctr"/>
            <a:r>
              <a:rPr lang="ru-RU" dirty="0"/>
              <a:t>информации и наших догадках, когда у нас нет всех необходимых для правильного решения</a:t>
            </a:r>
          </a:p>
          <a:p>
            <a:pPr algn="ctr"/>
            <a:r>
              <a:rPr lang="ru-RU" dirty="0"/>
              <a:t>мыслительной задачи знаний или достаточной </a:t>
            </a:r>
            <a:r>
              <a:rPr lang="ru-RU" dirty="0" smtClean="0"/>
              <a:t>информации.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35" y="2647495"/>
            <a:ext cx="3408060" cy="273422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24824" y="4510097"/>
            <a:ext cx="55289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Практика является наиболее объективным доказательством истинности </a:t>
            </a:r>
            <a:r>
              <a:rPr lang="ru-RU" sz="1200" dirty="0" smtClean="0"/>
              <a:t>наших умозаключений. При </a:t>
            </a:r>
            <a:r>
              <a:rPr lang="ru-RU" sz="1200" dirty="0"/>
              <a:t>этом мы можем использовать практику и в качестве прямого доказательства верности </a:t>
            </a:r>
            <a:r>
              <a:rPr lang="ru-RU" sz="1200" dirty="0" smtClean="0"/>
              <a:t>наших суждений</a:t>
            </a:r>
            <a:r>
              <a:rPr lang="ru-RU" sz="1200" dirty="0"/>
              <a:t>, как это было в случае с К. Э. Циолковским, и в качестве косвенного </a:t>
            </a:r>
            <a:r>
              <a:rPr lang="ru-RU" sz="1200" dirty="0" smtClean="0"/>
              <a:t>доказательства. Например</a:t>
            </a:r>
            <a:r>
              <a:rPr lang="ru-RU" sz="1200" dirty="0"/>
              <a:t>, для того чтобы проверить предположение о наличии электрического тока в розетке, </a:t>
            </a:r>
            <a:r>
              <a:rPr lang="ru-RU" sz="1200" dirty="0" smtClean="0"/>
              <a:t>мы включаем </a:t>
            </a:r>
            <a:r>
              <a:rPr lang="ru-RU" sz="1200" dirty="0"/>
              <a:t>лампу и на основании того, загорится она или нет, делаем соответствующий вывод</a:t>
            </a:r>
            <a:r>
              <a:rPr lang="ru-RU" sz="1200" dirty="0" smtClean="0"/>
              <a:t>.</a:t>
            </a:r>
          </a:p>
          <a:p>
            <a:endParaRPr lang="ru-RU" sz="1200" dirty="0"/>
          </a:p>
          <a:p>
            <a:r>
              <a:rPr lang="ru-RU" sz="1200" dirty="0"/>
              <a:t>В результате этого у </a:t>
            </a:r>
            <a:r>
              <a:rPr lang="ru-RU" sz="1200" dirty="0" smtClean="0"/>
              <a:t>ученика формируются </a:t>
            </a:r>
            <a:r>
              <a:rPr lang="ru-RU" sz="1200" dirty="0"/>
              <a:t>навыки 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практического мышления.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156" y="2444750"/>
            <a:ext cx="3603048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85501" y="382262"/>
            <a:ext cx="3312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мышления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2263" y="1220403"/>
            <a:ext cx="11658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Начальный </a:t>
            </a:r>
            <a:r>
              <a:rPr lang="ru-RU" sz="1400" b="1" dirty="0"/>
              <a:t>этап развития мышления </a:t>
            </a:r>
            <a:r>
              <a:rPr lang="ru-RU" sz="1400" dirty="0"/>
              <a:t>человека связан </a:t>
            </a:r>
            <a:r>
              <a:rPr lang="ru-RU" sz="1400" dirty="0" smtClean="0"/>
              <a:t>с обобщениями</a:t>
            </a:r>
            <a:r>
              <a:rPr lang="ru-RU" sz="1400" dirty="0"/>
              <a:t>. При этом первые обобщения ребенка неотделимы от практической </a:t>
            </a:r>
            <a:r>
              <a:rPr lang="ru-RU" sz="1400" dirty="0" smtClean="0"/>
              <a:t>деятельности, что </a:t>
            </a:r>
            <a:r>
              <a:rPr lang="ru-RU" sz="1400" dirty="0"/>
              <a:t>находит свое выражение в одних и тех же действиях, которые он выполняет со </a:t>
            </a:r>
            <a:r>
              <a:rPr lang="ru-RU" sz="1400" dirty="0" smtClean="0"/>
              <a:t>сходными между </a:t>
            </a:r>
            <a:r>
              <a:rPr lang="ru-RU" sz="1400" dirty="0"/>
              <a:t>собой предметами. Эта тенденция начинает проявляться уже в конце первого года жизни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615184" y="2273988"/>
            <a:ext cx="6480578" cy="1630595"/>
            <a:chOff x="498848" y="3015499"/>
            <a:chExt cx="10711823" cy="293047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7909" y="3015499"/>
              <a:ext cx="2930473" cy="2930473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69914" y="3354926"/>
              <a:ext cx="512198" cy="514772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48" y="4009492"/>
              <a:ext cx="1145571" cy="125179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8241" y="3019638"/>
              <a:ext cx="2932430" cy="2926334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6338" y="3438121"/>
              <a:ext cx="512108" cy="512108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0069" y="3694175"/>
              <a:ext cx="1156411" cy="1717305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9135" y="4544276"/>
              <a:ext cx="636457" cy="724791"/>
            </a:xfrm>
            <a:prstGeom prst="rect">
              <a:avLst/>
            </a:prstGeom>
          </p:spPr>
        </p:pic>
      </p:grpSp>
      <p:sp>
        <p:nvSpPr>
          <p:cNvPr id="20" name="Прямоугольник 19"/>
          <p:cNvSpPr/>
          <p:nvPr/>
        </p:nvSpPr>
        <p:spPr>
          <a:xfrm>
            <a:off x="412263" y="4038122"/>
            <a:ext cx="115755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 </a:t>
            </a:r>
            <a:r>
              <a:rPr lang="ru-RU" sz="1400" b="1" dirty="0"/>
              <a:t>следующем этапе развития мышления </a:t>
            </a:r>
            <a:r>
              <a:rPr lang="ru-RU" sz="1400" dirty="0"/>
              <a:t>ребенка он может назвать один и тот же </a:t>
            </a:r>
            <a:r>
              <a:rPr lang="ru-RU" sz="1400" dirty="0" smtClean="0"/>
              <a:t>предмет несколькими </a:t>
            </a:r>
            <a:r>
              <a:rPr lang="ru-RU" sz="1400" dirty="0"/>
              <a:t>словами. Это явление наблюдается в возрасте около двух лет и свидетельствует </a:t>
            </a:r>
            <a:r>
              <a:rPr lang="ru-RU" sz="1400" dirty="0" smtClean="0"/>
              <a:t>о формировании </a:t>
            </a:r>
            <a:r>
              <a:rPr lang="ru-RU" sz="1400" dirty="0"/>
              <a:t>такой умственной операции, как сравнение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В </a:t>
            </a:r>
            <a:r>
              <a:rPr lang="ru-RU" sz="1400" b="1" dirty="0"/>
              <a:t>дальнейшем</a:t>
            </a:r>
            <a:r>
              <a:rPr lang="ru-RU" sz="1400" dirty="0"/>
              <a:t> на основе </a:t>
            </a:r>
            <a:r>
              <a:rPr lang="ru-RU" sz="1400" dirty="0" smtClean="0"/>
              <a:t>операции сравнения </a:t>
            </a:r>
            <a:r>
              <a:rPr lang="ru-RU" sz="1400" dirty="0"/>
              <a:t>начинают развиваться </a:t>
            </a:r>
            <a:r>
              <a:rPr lang="ru-RU" sz="1400" b="1" dirty="0"/>
              <a:t>индукция и дедукция</a:t>
            </a:r>
            <a:r>
              <a:rPr lang="ru-RU" sz="1400" dirty="0"/>
              <a:t>, которые к трем — трем с половиной годам</a:t>
            </a:r>
          </a:p>
          <a:p>
            <a:r>
              <a:rPr lang="ru-RU" sz="1400" dirty="0"/>
              <a:t>достигают уже достаточно высокого уровня развития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На основании изложенной информации мы можем выявить несколько наиболее </a:t>
            </a:r>
            <a:r>
              <a:rPr lang="ru-RU" sz="1400" b="1" dirty="0" smtClean="0"/>
              <a:t>существенных особенностей </a:t>
            </a:r>
            <a:r>
              <a:rPr lang="ru-RU" sz="1400" b="1" dirty="0"/>
              <a:t>мышления ребенка дошкольного возраста</a:t>
            </a:r>
            <a:r>
              <a:rPr lang="ru-RU" sz="1400" dirty="0"/>
              <a:t>. Так, существенной </a:t>
            </a:r>
            <a:r>
              <a:rPr lang="ru-RU" sz="1400" dirty="0" smtClean="0"/>
              <a:t>особенностью мышления </a:t>
            </a:r>
            <a:r>
              <a:rPr lang="ru-RU" sz="1400" dirty="0"/>
              <a:t>ребенка является то, что его </a:t>
            </a:r>
            <a:r>
              <a:rPr lang="ru-RU" sz="1400" b="1" dirty="0"/>
              <a:t>первые обобщения связаны с действием</a:t>
            </a:r>
            <a:r>
              <a:rPr lang="ru-RU" sz="1400" dirty="0"/>
              <a:t>. Ребенок мыслит</a:t>
            </a:r>
          </a:p>
          <a:p>
            <a:r>
              <a:rPr lang="ru-RU" sz="1400" dirty="0"/>
              <a:t>действуя. Другая характерная особенность детского мышления — его </a:t>
            </a:r>
            <a:r>
              <a:rPr lang="ru-RU" sz="1400" b="1" dirty="0"/>
              <a:t>наглядность.</a:t>
            </a:r>
            <a:r>
              <a:rPr lang="ru-RU" sz="1400" dirty="0"/>
              <a:t> </a:t>
            </a:r>
            <a:r>
              <a:rPr lang="ru-RU" sz="1400" dirty="0" smtClean="0"/>
              <a:t>Наглядность детского </a:t>
            </a:r>
            <a:r>
              <a:rPr lang="ru-RU" sz="1400" dirty="0"/>
              <a:t>мышления проявляется в его конкретности. </a:t>
            </a:r>
            <a:r>
              <a:rPr lang="ru-RU" sz="1400" b="1" dirty="0"/>
              <a:t>Ребенок мыслит, опираясь па </a:t>
            </a:r>
            <a:r>
              <a:rPr lang="ru-RU" sz="1400" b="1" dirty="0" smtClean="0"/>
              <a:t>единичные факты</a:t>
            </a:r>
            <a:r>
              <a:rPr lang="ru-RU" sz="1400" b="1" dirty="0"/>
              <a:t>, которые ему известны и доступны из личного опыта или наблюдений за другими людьми.</a:t>
            </a:r>
          </a:p>
        </p:txBody>
      </p:sp>
    </p:spTree>
    <p:extLst>
      <p:ext uri="{BB962C8B-B14F-4D97-AF65-F5344CB8AC3E}">
        <p14:creationId xmlns:p14="http://schemas.microsoft.com/office/powerpoint/2010/main" val="13261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789492"/>
            <a:ext cx="11612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Следует отметить, что </a:t>
            </a:r>
            <a:r>
              <a:rPr lang="ru-RU" b="1" dirty="0"/>
              <a:t>с окончанием школы у человека сохраняется возможность </a:t>
            </a:r>
            <a:r>
              <a:rPr lang="ru-RU" b="1" dirty="0" smtClean="0"/>
              <a:t>развития мышления</a:t>
            </a:r>
            <a:r>
              <a:rPr lang="ru-RU" dirty="0"/>
              <a:t>. Однако динамика этого развития и ее направленность зависят уже только от </a:t>
            </a:r>
            <a:r>
              <a:rPr lang="ru-RU" dirty="0" smtClean="0"/>
              <a:t>него самого. В </a:t>
            </a:r>
            <a:r>
              <a:rPr lang="ru-RU" dirty="0"/>
              <a:t>настоящее время современная наука уделяет достаточно много внимания вопросу </a:t>
            </a:r>
            <a:r>
              <a:rPr lang="ru-RU" dirty="0" smtClean="0"/>
              <a:t>развития мышления</a:t>
            </a:r>
            <a:r>
              <a:rPr lang="ru-RU" dirty="0"/>
              <a:t>.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320" y="1938966"/>
            <a:ext cx="11448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 последние годы появился целый ряд новых </a:t>
            </a:r>
            <a:r>
              <a:rPr lang="ru-RU" sz="1400" b="1" dirty="0"/>
              <a:t>концепций развития мышления</a:t>
            </a:r>
            <a:r>
              <a:rPr lang="ru-RU" sz="1400" dirty="0"/>
              <a:t>. </a:t>
            </a:r>
            <a:r>
              <a:rPr lang="ru-RU" sz="1400" dirty="0" smtClean="0"/>
              <a:t>Активное формирование </a:t>
            </a:r>
            <a:r>
              <a:rPr lang="ru-RU" sz="1400" dirty="0"/>
              <a:t>новых подходов наблюдается в рамках разработки проблемы </a:t>
            </a:r>
            <a:r>
              <a:rPr lang="ru-RU" sz="1400" dirty="0" smtClean="0"/>
              <a:t>искусственного интеллекта</a:t>
            </a:r>
            <a:r>
              <a:rPr lang="ru-RU" sz="1400" dirty="0"/>
              <a:t>. Одной из наиболее ярких концепций такого типа является информационная </a:t>
            </a:r>
            <a:r>
              <a:rPr lang="ru-RU" sz="1400" dirty="0" smtClean="0"/>
              <a:t>теория интеллектуально-когнитивного </a:t>
            </a:r>
            <a:r>
              <a:rPr lang="ru-RU" sz="1400" dirty="0"/>
              <a:t>развития, предложенная </a:t>
            </a:r>
            <a:r>
              <a:rPr lang="ru-RU" sz="1400" dirty="0" err="1"/>
              <a:t>Кларом</a:t>
            </a:r>
            <a:r>
              <a:rPr lang="ru-RU" sz="1400" dirty="0"/>
              <a:t> и Уоллесом.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024" y="3027111"/>
            <a:ext cx="14173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Авторы </a:t>
            </a:r>
            <a:r>
              <a:rPr lang="ru-RU" sz="1400" dirty="0" smtClean="0"/>
              <a:t>данной теории </a:t>
            </a:r>
            <a:r>
              <a:rPr lang="ru-RU" sz="1400" dirty="0"/>
              <a:t>предполагают, что ребенок с рождения обладает тремя качественно </a:t>
            </a:r>
            <a:r>
              <a:rPr lang="ru-RU" sz="1400" dirty="0" smtClean="0"/>
              <a:t>различными иерархически </a:t>
            </a:r>
            <a:r>
              <a:rPr lang="ru-RU" sz="1400" dirty="0"/>
              <a:t>организованными типами </a:t>
            </a:r>
            <a:endParaRPr lang="ru-RU" sz="1400" dirty="0" smtClean="0"/>
          </a:p>
          <a:p>
            <a:r>
              <a:rPr lang="ru-RU" sz="1400" dirty="0" smtClean="0"/>
              <a:t>продуктивных </a:t>
            </a:r>
            <a:r>
              <a:rPr lang="ru-RU" sz="1400" dirty="0"/>
              <a:t>интеллектуальных систем. К их </a:t>
            </a:r>
            <a:r>
              <a:rPr lang="ru-RU" sz="1400" dirty="0" smtClean="0"/>
              <a:t>числу относятся</a:t>
            </a:r>
            <a:r>
              <a:rPr lang="ru-RU" sz="1400" dirty="0"/>
              <a:t>: система обработки воспринимаемой информации и переключения внимания с одного</a:t>
            </a:r>
          </a:p>
          <a:p>
            <a:r>
              <a:rPr lang="ru-RU" sz="1400" dirty="0"/>
              <a:t>ее вида на другой; система, ответственная за постановку целей и управление </a:t>
            </a:r>
            <a:r>
              <a:rPr lang="ru-RU" sz="1400" dirty="0" smtClean="0"/>
              <a:t>целенаправленными действиями;  </a:t>
            </a:r>
            <a:r>
              <a:rPr lang="ru-RU" sz="1400" dirty="0"/>
              <a:t>система, отвечающая за </a:t>
            </a:r>
            <a:r>
              <a:rPr lang="ru-RU" sz="1400" dirty="0" smtClean="0"/>
              <a:t>изменение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существующих систем первого и второго типов </a:t>
            </a:r>
            <a:r>
              <a:rPr lang="ru-RU" sz="1400" dirty="0" smtClean="0"/>
              <a:t>и создание </a:t>
            </a:r>
            <a:r>
              <a:rPr lang="ru-RU" sz="1400" dirty="0"/>
              <a:t>новых подобных </a:t>
            </a:r>
            <a:r>
              <a:rPr lang="ru-RU" sz="1400" dirty="0" smtClean="0"/>
              <a:t>систем. В </a:t>
            </a:r>
            <a:r>
              <a:rPr lang="ru-RU" sz="1400" dirty="0"/>
              <a:t>рамках данной теории был выдвинут ряд гипотез, касающихся </a:t>
            </a:r>
            <a:endParaRPr lang="ru-RU" sz="1400" dirty="0" smtClean="0"/>
          </a:p>
          <a:p>
            <a:r>
              <a:rPr lang="ru-RU" sz="1400" dirty="0" smtClean="0"/>
              <a:t>Особенностей функционирования </a:t>
            </a:r>
            <a:r>
              <a:rPr lang="ru-RU" sz="1400" dirty="0"/>
              <a:t>систем третьего типа. В том </a:t>
            </a:r>
            <a:r>
              <a:rPr lang="ru-RU" sz="1400" dirty="0" smtClean="0"/>
              <a:t>числе: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1. В период, когда обработка поступающий извне информации не производится (например,</a:t>
            </a:r>
          </a:p>
          <a:p>
            <a:pPr algn="ctr"/>
            <a:r>
              <a:rPr lang="ru-RU" sz="1400" dirty="0" smtClean="0"/>
              <a:t>человек </a:t>
            </a:r>
            <a:r>
              <a:rPr lang="ru-RU" sz="1400" dirty="0"/>
              <a:t>спит), системы третьего типа занимаются переработкой ранее поступившей информации.</a:t>
            </a:r>
          </a:p>
          <a:p>
            <a:pPr algn="ctr"/>
            <a:r>
              <a:rPr lang="ru-RU" sz="1400" dirty="0"/>
              <a:t>Причем эта процедура всегда предшествует умственной активности.</a:t>
            </a:r>
          </a:p>
          <a:p>
            <a:pPr algn="ctr"/>
            <a:r>
              <a:rPr lang="ru-RU" sz="1400" dirty="0"/>
              <a:t>2. Цель этой переработки заключается в выявлении следствий предыдущей активности,</a:t>
            </a:r>
          </a:p>
          <a:p>
            <a:pPr algn="ctr"/>
            <a:r>
              <a:rPr lang="ru-RU" sz="1400" dirty="0"/>
              <a:t>являющихся наиболее устойчивыми, а также в определении характера согласованности между</a:t>
            </a:r>
          </a:p>
          <a:p>
            <a:pPr algn="ctr"/>
            <a:r>
              <a:rPr lang="ru-RU" sz="1400" dirty="0"/>
              <a:t>вновь выявленными устойчивыми элементами.</a:t>
            </a:r>
          </a:p>
          <a:p>
            <a:pPr algn="ctr"/>
            <a:r>
              <a:rPr lang="ru-RU" sz="1400" dirty="0"/>
              <a:t>3. На основании осуществленных выше операций на последующем этапе происходит</a:t>
            </a:r>
          </a:p>
          <a:p>
            <a:pPr algn="ctr"/>
            <a:r>
              <a:rPr lang="ru-RU" sz="1400" dirty="0"/>
              <a:t>порождение новой системы первого или второго типа.</a:t>
            </a:r>
          </a:p>
          <a:p>
            <a:pPr algn="ctr"/>
            <a:r>
              <a:rPr lang="ru-RU" sz="1400" dirty="0"/>
              <a:t>4. Формируемая новая система более высокого уровня включает в себя в качестве </a:t>
            </a:r>
            <a:r>
              <a:rPr lang="ru-RU" sz="1400" dirty="0" smtClean="0"/>
              <a:t>элементов предшествующие </a:t>
            </a:r>
            <a:r>
              <a:rPr lang="ru-RU" sz="1400" dirty="0"/>
              <a:t>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79172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31" y="814108"/>
            <a:ext cx="3877886" cy="46082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0118" y="2764307"/>
            <a:ext cx="11914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33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9800" y="3491484"/>
            <a:ext cx="1917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Мышление</a:t>
            </a:r>
            <a:endParaRPr lang="ru-RU" sz="2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433" y="0"/>
            <a:ext cx="8952249" cy="356243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74293" y="4338961"/>
            <a:ext cx="119756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Следовательно, для того чтобы предвидеть, надо </a:t>
            </a:r>
            <a:r>
              <a:rPr lang="ru-RU" sz="1400" b="1" dirty="0" smtClean="0"/>
              <a:t>обобщать единичные</a:t>
            </a:r>
          </a:p>
          <a:p>
            <a:r>
              <a:rPr lang="ru-RU" sz="1400" b="1" dirty="0" smtClean="0"/>
              <a:t>предметы и факты</a:t>
            </a:r>
            <a:r>
              <a:rPr lang="ru-RU" sz="1400" dirty="0" smtClean="0"/>
              <a:t> и исходя из этих обобщений </a:t>
            </a:r>
            <a:r>
              <a:rPr lang="ru-RU" sz="1400" b="1" dirty="0" smtClean="0"/>
              <a:t>делать вывод </a:t>
            </a:r>
            <a:r>
              <a:rPr lang="ru-RU" sz="1400" dirty="0" smtClean="0"/>
              <a:t>относительно других единичных</a:t>
            </a:r>
          </a:p>
          <a:p>
            <a:r>
              <a:rPr lang="ru-RU" sz="1400" dirty="0" smtClean="0"/>
              <a:t>предметов и фактов такого же рода.</a:t>
            </a:r>
          </a:p>
          <a:p>
            <a:endParaRPr lang="ru-RU" sz="1400" dirty="0" smtClean="0"/>
          </a:p>
          <a:p>
            <a:r>
              <a:rPr lang="ru-RU" sz="1400" b="1" dirty="0" smtClean="0"/>
              <a:t>Этот многоступенчатый переход</a:t>
            </a:r>
            <a:r>
              <a:rPr lang="ru-RU" sz="1400" dirty="0" smtClean="0"/>
              <a:t> — от </a:t>
            </a:r>
            <a:r>
              <a:rPr lang="ru-RU" sz="1400" i="1" dirty="0" smtClean="0"/>
              <a:t>единично</a:t>
            </a:r>
            <a:r>
              <a:rPr lang="ru-RU" sz="1400" dirty="0" smtClean="0"/>
              <a:t>го к </a:t>
            </a:r>
            <a:r>
              <a:rPr lang="ru-RU" sz="1400" i="1" dirty="0" smtClean="0"/>
              <a:t>общему</a:t>
            </a:r>
            <a:r>
              <a:rPr lang="ru-RU" sz="1400" dirty="0" smtClean="0"/>
              <a:t> и от </a:t>
            </a:r>
            <a:r>
              <a:rPr lang="ru-RU" sz="1400" i="1" dirty="0" smtClean="0"/>
              <a:t>общего</a:t>
            </a:r>
            <a:r>
              <a:rPr lang="ru-RU" sz="1400" dirty="0" smtClean="0"/>
              <a:t> опять к </a:t>
            </a:r>
            <a:r>
              <a:rPr lang="ru-RU" sz="1400" i="1" dirty="0" smtClean="0"/>
              <a:t>единичном</a:t>
            </a:r>
            <a:r>
              <a:rPr lang="ru-RU" sz="1400" dirty="0" smtClean="0"/>
              <a:t>у —</a:t>
            </a:r>
          </a:p>
          <a:p>
            <a:r>
              <a:rPr lang="ru-RU" sz="1400" dirty="0" smtClean="0"/>
              <a:t>осуществляется благодаря особому психическому процессу —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мышлению.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1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971" y="285920"/>
            <a:ext cx="11877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b="1" dirty="0" smtClean="0"/>
              <a:t> </a:t>
            </a:r>
            <a:r>
              <a:rPr lang="ru-RU" dirty="0" smtClean="0"/>
              <a:t>— </a:t>
            </a:r>
            <a:r>
              <a:rPr lang="ru-RU" b="1" i="1" dirty="0" smtClean="0"/>
              <a:t>высшая ступень человеческого познания</a:t>
            </a:r>
            <a:r>
              <a:rPr lang="ru-RU" dirty="0" smtClean="0"/>
              <a:t>; процесс познания окружающего реального мира, основу которого составляет образование и непрерывное пополнение запаса понятий, представлений.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31690" y="1154424"/>
            <a:ext cx="750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характеристика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мышления как психического процесса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011" y="1539909"/>
            <a:ext cx="2363288" cy="28065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87191">
            <a:off x="2900329" y="1898711"/>
            <a:ext cx="1081736" cy="9951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59443" y="1745929"/>
            <a:ext cx="1457963" cy="14277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50168">
            <a:off x="5440025" y="4292600"/>
            <a:ext cx="1469263" cy="143878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19013" y="2980665"/>
            <a:ext cx="37510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</a:t>
            </a:r>
          </a:p>
          <a:p>
            <a:pPr algn="ctr"/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обобщенное отражение действительности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опосредованное познание объективной реальности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решение той или иной задачи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вопрос, ответ на который является целью мышления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/>
              <a:t>с</a:t>
            </a:r>
            <a:r>
              <a:rPr lang="ru-RU" sz="1200" dirty="0" smtClean="0"/>
              <a:t>вязь с речью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557250" y="5627463"/>
            <a:ext cx="3234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понятие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 smtClean="0"/>
              <a:t>суждение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200" dirty="0"/>
              <a:t>у</a:t>
            </a:r>
            <a:r>
              <a:rPr lang="ru-RU" sz="1200" dirty="0" smtClean="0"/>
              <a:t>мозаключение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460650" y="3114730"/>
            <a:ext cx="30611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Мыслительные операции</a:t>
            </a:r>
          </a:p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Анализ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Синтез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Сравнение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Абстрагирование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Обобщение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Конкретизация </a:t>
            </a:r>
          </a:p>
          <a:p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430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639" y="383148"/>
            <a:ext cx="1167089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ечь - орудие мышления.</a:t>
            </a:r>
          </a:p>
          <a:p>
            <a:r>
              <a:rPr lang="ru-RU" dirty="0" smtClean="0"/>
              <a:t>Тесная связь мышления и речи находит свое выражение прежде всего в том, </a:t>
            </a:r>
            <a:r>
              <a:rPr lang="ru-RU" b="1" dirty="0" smtClean="0"/>
              <a:t>Что мысли всегда облекаются в</a:t>
            </a:r>
          </a:p>
          <a:p>
            <a:r>
              <a:rPr lang="ru-RU" b="1" dirty="0" smtClean="0"/>
              <a:t>речевую форму</a:t>
            </a:r>
            <a:r>
              <a:rPr lang="ru-RU" dirty="0" smtClean="0"/>
              <a:t>, даже в тех случаях, когда речь не имеет звуковой формы, например в случае с глухонемыми людьми. </a:t>
            </a:r>
          </a:p>
          <a:p>
            <a:endParaRPr lang="ru-RU" dirty="0"/>
          </a:p>
          <a:p>
            <a:r>
              <a:rPr lang="ru-RU" dirty="0" smtClean="0"/>
              <a:t>Мы всегда </a:t>
            </a:r>
            <a:r>
              <a:rPr lang="ru-RU" b="1" dirty="0" smtClean="0"/>
              <a:t>думаем словами</a:t>
            </a:r>
            <a:r>
              <a:rPr lang="ru-RU" dirty="0" smtClean="0"/>
              <a:t>, т. е. мы </a:t>
            </a:r>
            <a:r>
              <a:rPr lang="ru-RU" b="1" dirty="0" smtClean="0"/>
              <a:t>не можем мыслить, не произнося слова</a:t>
            </a:r>
            <a:r>
              <a:rPr lang="ru-RU" dirty="0" smtClean="0"/>
              <a:t>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773" y="4056384"/>
            <a:ext cx="90260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Так, взрослые и дети гораздо лучше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решают задачи, если формулируют их вслух. 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94" y="3984172"/>
            <a:ext cx="2679956" cy="267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7865" y="2327185"/>
            <a:ext cx="2785941" cy="195059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29119" y="2702316"/>
            <a:ext cx="21434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Составим план! 1. Установить определенную длину маятника. 2. Линейкой измерить длину от точки подвеса до нижнего края шарика……</a:t>
            </a:r>
            <a:endParaRPr lang="ru-RU" sz="1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5795" y="3584516"/>
            <a:ext cx="2157427" cy="30736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98592" y="2771346"/>
            <a:ext cx="1790081" cy="12534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037346" y="330248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………….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83278" y="55210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 наоборот, когда в эксперименте у школьников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фиксировался язык (зажимался зубами), качество и количество решенных задач ухудшалось.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65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701" y="59288"/>
            <a:ext cx="2440772" cy="22731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00079"/>
            <a:ext cx="11877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Можно говорить о том, что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процесс мышления </a:t>
            </a:r>
            <a:r>
              <a:rPr lang="ru-RU" dirty="0" smtClean="0"/>
              <a:t>осуществляется тогда, когда </a:t>
            </a:r>
            <a:r>
              <a:rPr lang="ru-RU" b="1" dirty="0" smtClean="0"/>
              <a:t>мысль выражается словами.</a:t>
            </a:r>
            <a:endParaRPr lang="ru-RU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75894" y="1804062"/>
            <a:ext cx="2845941" cy="1847257"/>
            <a:chOff x="0" y="1041819"/>
            <a:chExt cx="2880695" cy="1764426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0" y="1041819"/>
              <a:ext cx="2880695" cy="176442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89141" y="1411956"/>
              <a:ext cx="2280863" cy="70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Вы должны предоставить мне отчёты по продажам к 18:00!</a:t>
              </a:r>
              <a:endParaRPr lang="ru-RU" sz="14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395720" y="1342861"/>
            <a:ext cx="5938463" cy="3693412"/>
            <a:chOff x="3826116" y="1041819"/>
            <a:chExt cx="6148443" cy="424696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26116" y="1327135"/>
              <a:ext cx="6148443" cy="396164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202130" y="1041819"/>
              <a:ext cx="5568594" cy="424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     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1                                          2                          </a:t>
              </a:r>
              <a:r>
                <a: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3439032" y="472190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1400" dirty="0" smtClean="0"/>
              <a:t> мотив высказывания, например, необходимость</a:t>
            </a:r>
          </a:p>
          <a:p>
            <a:pPr algn="ctr"/>
            <a:r>
              <a:rPr lang="ru-RU" sz="1400" dirty="0" smtClean="0"/>
              <a:t>решить какую-либо проблему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780598" y="597832"/>
            <a:ext cx="576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выражения мысли словами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12515" y="5348298"/>
            <a:ext cx="72711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400" dirty="0" smtClean="0"/>
              <a:t> мысль и общая схема того содержания, которое в дальнейшем должно быть воплощено в высказывании. (внутренняя речь) 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39032" y="600594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1400" dirty="0" smtClean="0"/>
              <a:t> появления развернутого</a:t>
            </a:r>
          </a:p>
          <a:p>
            <a:pPr algn="ctr"/>
            <a:r>
              <a:rPr lang="ru-RU" sz="1400" dirty="0" smtClean="0"/>
              <a:t>внешне речевого выражения мысли.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535032" y="881436"/>
            <a:ext cx="16707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Анализ продаж за предыдущий месяц показал ….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612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9366"/>
            <a:ext cx="121231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Сложность исследования физиологических основ мышления объясняется тем, что </a:t>
            </a:r>
            <a:r>
              <a:rPr lang="ru-RU" b="1" dirty="0" smtClean="0"/>
              <a:t>на практике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мышления</a:t>
            </a:r>
            <a:r>
              <a:rPr lang="ru-RU" b="1" dirty="0" smtClean="0"/>
              <a:t> как отдельного психического процесса не существует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dirty="0" smtClean="0"/>
              <a:t> присутствует во всех других познавательных психических процессах, в том числе в восприятии, внимании, воображении, памяти, речи. Все высшие формы этих процессов в определенной степени, в зависимости от уровня своего развития, связаны с мышлением.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dirty="0" smtClean="0"/>
              <a:t> — это особого рода деятельность, имеющая свою структуру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1487" y="3536716"/>
            <a:ext cx="3673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По форме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По характеру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По степен  развёрнутости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По степени новизны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55360" y="3321272"/>
            <a:ext cx="1967333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Наглядно-образное</a:t>
            </a:r>
          </a:p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Наглядно-действенное</a:t>
            </a:r>
          </a:p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Абстрактно-логическое</a:t>
            </a:r>
          </a:p>
          <a:p>
            <a:endParaRPr lang="ru-RU" sz="1400" dirty="0"/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Теоретическое </a:t>
            </a:r>
          </a:p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Практическое</a:t>
            </a:r>
          </a:p>
          <a:p>
            <a:endParaRPr lang="ru-RU" sz="1400" dirty="0"/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Дискурсивное </a:t>
            </a:r>
          </a:p>
          <a:p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</a:rPr>
              <a:t>Интуитивное</a:t>
            </a:r>
          </a:p>
          <a:p>
            <a:endParaRPr lang="ru-RU" sz="1400" dirty="0"/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Репродуктивное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продуктивное 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265" y="2786299"/>
            <a:ext cx="2105025" cy="36004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57524" y="2524656"/>
            <a:ext cx="2874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виды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мышления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74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3687"/>
            <a:ext cx="12034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Следует отметить, что все эти </a:t>
            </a:r>
            <a:r>
              <a:rPr lang="ru-RU" b="1" dirty="0" smtClean="0"/>
              <a:t>виды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мышления</a:t>
            </a:r>
            <a:r>
              <a:rPr lang="ru-RU" b="1" dirty="0" smtClean="0"/>
              <a:t> </a:t>
            </a:r>
            <a:r>
              <a:rPr lang="ru-RU" dirty="0" smtClean="0"/>
              <a:t>могут рассматриваться и как </a:t>
            </a:r>
            <a:r>
              <a:rPr lang="ru-RU" b="1" dirty="0" smtClean="0"/>
              <a:t>уровни его разв</a:t>
            </a:r>
            <a:r>
              <a:rPr lang="ru-RU" dirty="0" smtClean="0"/>
              <a:t>ития. Теоретическое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мышление</a:t>
            </a:r>
            <a:r>
              <a:rPr lang="ru-RU" dirty="0" smtClean="0"/>
              <a:t> считается более совершенным, чем практическое, а понятийное представляет собой более высокий уровень развития, чем образное.</a:t>
            </a:r>
          </a:p>
          <a:p>
            <a:endParaRPr lang="ru-RU" dirty="0"/>
          </a:p>
          <a:p>
            <a:r>
              <a:rPr lang="ru-RU" b="1" dirty="0" smtClean="0"/>
              <a:t>Понятие </a:t>
            </a:r>
            <a:r>
              <a:rPr lang="ru-RU" dirty="0" smtClean="0"/>
              <a:t>— это отражение общих и существенных свойств предметов или явлений. В основе понятий лежат наши знания об этих предметах или явлениях. Принято различать </a:t>
            </a:r>
            <a:r>
              <a:rPr lang="ru-RU" b="1" dirty="0" smtClean="0"/>
              <a:t>общие и единичные понятия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/>
              <a:t>Общими понятиями </a:t>
            </a:r>
            <a:r>
              <a:rPr lang="ru-RU" dirty="0" smtClean="0"/>
              <a:t>называют те, которые охватывают </a:t>
            </a:r>
            <a:r>
              <a:rPr lang="ru-RU" b="1" dirty="0" smtClean="0"/>
              <a:t>целый класс однородных предметов или явлений, носящих одно и то же название</a:t>
            </a:r>
            <a:r>
              <a:rPr lang="ru-RU" dirty="0" smtClean="0"/>
              <a:t>. Например, понятия «стул», «здание», «болезнь», «человек» и др. В общих понятиях </a:t>
            </a:r>
            <a:r>
              <a:rPr lang="ru-RU" i="1" dirty="0" smtClean="0"/>
              <a:t>отражаются признаки, свойственные всем предметам, которые объединены соответствующим поня</a:t>
            </a:r>
            <a:r>
              <a:rPr lang="ru-RU" dirty="0" smtClean="0"/>
              <a:t>тием.</a:t>
            </a:r>
          </a:p>
          <a:p>
            <a:endParaRPr lang="ru-RU" b="1" dirty="0" smtClean="0"/>
          </a:p>
          <a:p>
            <a:r>
              <a:rPr lang="ru-RU" b="1" dirty="0" smtClean="0"/>
              <a:t>Единичными</a:t>
            </a:r>
            <a:r>
              <a:rPr lang="ru-RU" dirty="0" smtClean="0"/>
              <a:t> называются понятия, </a:t>
            </a:r>
            <a:r>
              <a:rPr lang="ru-RU" b="1" dirty="0" smtClean="0"/>
              <a:t>обозначающие какой-либо один предм</a:t>
            </a:r>
            <a:r>
              <a:rPr lang="ru-RU" dirty="0" smtClean="0"/>
              <a:t>ет. Например, «Енисей», «Венера», «Саратов» и др. </a:t>
            </a:r>
            <a:r>
              <a:rPr lang="ru-RU" i="1" dirty="0" smtClean="0"/>
              <a:t>Единичные понятия представляют собой совокупность знаний о каком-либо одном предмете, однако при этом отражают свойства, которые могут быть охвачены другим, более общим понятием. </a:t>
            </a:r>
            <a:r>
              <a:rPr lang="ru-RU" dirty="0" smtClean="0"/>
              <a:t>Например, в понятие «Енисей» входит то, что это река, которая течет по территории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2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85920"/>
            <a:ext cx="12124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Усвоение понятий</a:t>
            </a:r>
          </a:p>
          <a:p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усвоить </a:t>
            </a:r>
            <a:r>
              <a:rPr lang="ru-RU" sz="1400" dirty="0"/>
              <a:t>понятие можно двумя путями: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16" y="1804931"/>
            <a:ext cx="4440108" cy="17117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1927" y="3619960"/>
            <a:ext cx="10510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Л</a:t>
            </a:r>
            <a:r>
              <a:rPr lang="ru-RU" sz="1400" dirty="0" smtClean="0"/>
              <a:t>ибо нас специально учат чему-либо, на основе чего</a:t>
            </a:r>
          </a:p>
          <a:p>
            <a:r>
              <a:rPr lang="ru-RU" sz="1400" dirty="0" smtClean="0"/>
              <a:t>формируется понятие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83951" y="2429054"/>
            <a:ext cx="2473242" cy="40231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2267" y="505694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либо мы в процессе деятельности самостоятельно формируем понятие, опираясь на собственный опыт.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4821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3521</Words>
  <Application>Microsoft Office PowerPoint</Application>
  <PresentationFormat>Широкоэкранный</PresentationFormat>
  <Paragraphs>266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apanf</dc:creator>
  <cp:lastModifiedBy>apanf</cp:lastModifiedBy>
  <cp:revision>60</cp:revision>
  <dcterms:created xsi:type="dcterms:W3CDTF">2022-02-07T18:21:01Z</dcterms:created>
  <dcterms:modified xsi:type="dcterms:W3CDTF">2022-04-27T18:38:03Z</dcterms:modified>
</cp:coreProperties>
</file>