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1" r:id="rId4"/>
    <p:sldId id="272" r:id="rId5"/>
    <p:sldId id="277" r:id="rId6"/>
    <p:sldId id="273" r:id="rId7"/>
    <p:sldId id="274" r:id="rId8"/>
    <p:sldId id="275" r:id="rId9"/>
    <p:sldId id="285" r:id="rId10"/>
    <p:sldId id="276" r:id="rId11"/>
    <p:sldId id="257" r:id="rId12"/>
    <p:sldId id="266" r:id="rId13"/>
    <p:sldId id="268" r:id="rId14"/>
    <p:sldId id="267" r:id="rId15"/>
    <p:sldId id="265" r:id="rId16"/>
    <p:sldId id="258" r:id="rId17"/>
    <p:sldId id="260" r:id="rId18"/>
    <p:sldId id="261" r:id="rId19"/>
    <p:sldId id="262" r:id="rId20"/>
    <p:sldId id="263" r:id="rId21"/>
    <p:sldId id="264" r:id="rId22"/>
    <p:sldId id="259" r:id="rId23"/>
    <p:sldId id="283" r:id="rId24"/>
    <p:sldId id="270" r:id="rId25"/>
    <p:sldId id="278" r:id="rId26"/>
    <p:sldId id="279" r:id="rId27"/>
    <p:sldId id="280" r:id="rId28"/>
    <p:sldId id="281" r:id="rId29"/>
    <p:sldId id="284" r:id="rId30"/>
    <p:sldId id="282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01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204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654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3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866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501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89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72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54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162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7AA37-6C68-4CC6-8497-BE1F0B7DAA0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F0052-1169-45B7-B39C-7660F2B12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0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9080" y="3408363"/>
            <a:ext cx="1269492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latin typeface="+mn-lt"/>
              </a:rPr>
              <a:t>Игра-викторина </a:t>
            </a:r>
            <a:br>
              <a:rPr lang="ru-RU" sz="6700" b="1" dirty="0" smtClean="0">
                <a:latin typeface="+mn-lt"/>
              </a:rPr>
            </a:br>
            <a:r>
              <a:rPr lang="ru-RU" sz="6700" b="1" dirty="0" smtClean="0">
                <a:latin typeface="+mn-lt"/>
              </a:rPr>
              <a:t>по нравственно - патриотическому </a:t>
            </a:r>
            <a:r>
              <a:rPr lang="ru-RU" sz="6700" b="1" dirty="0">
                <a:latin typeface="+mn-lt"/>
              </a:rPr>
              <a:t>воспитанию </a:t>
            </a:r>
            <a:r>
              <a:rPr lang="ru-RU" sz="6700" b="1" dirty="0" smtClean="0">
                <a:latin typeface="+mn-lt"/>
              </a:rPr>
              <a:t/>
            </a:r>
            <a:br>
              <a:rPr lang="ru-RU" sz="6700" b="1" dirty="0" smtClean="0">
                <a:latin typeface="+mn-lt"/>
              </a:rPr>
            </a:br>
            <a:r>
              <a:rPr lang="ru-RU" sz="6700" b="1" dirty="0" smtClean="0">
                <a:latin typeface="+mn-lt"/>
              </a:rPr>
              <a:t>«Умники и Умницы»</a:t>
            </a:r>
            <a:r>
              <a:rPr lang="ru-RU" sz="6700" b="1" dirty="0">
                <a:latin typeface="+mn-lt"/>
              </a:rPr>
              <a:t/>
            </a:r>
            <a:br>
              <a:rPr lang="ru-RU" sz="6700" b="1" dirty="0">
                <a:latin typeface="+mn-lt"/>
              </a:rPr>
            </a:br>
            <a:endParaRPr lang="ru-RU" sz="67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081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2887" y="2246243"/>
            <a:ext cx="1226488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II </a:t>
            </a:r>
            <a:r>
              <a:rPr lang="ru-RU" sz="6600" b="1" dirty="0" smtClean="0"/>
              <a:t>тур </a:t>
            </a:r>
          </a:p>
          <a:p>
            <a:pPr algn="ctr"/>
            <a:r>
              <a:rPr lang="ru-RU" sz="6600" b="1" dirty="0" smtClean="0"/>
              <a:t>«НАША НЕОБЪЯТНАЯ РОДИНА»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55936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2500" y="533400"/>
            <a:ext cx="1010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Как называется наша страна?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15060" y="2044097"/>
            <a:ext cx="3556000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546860" y="2786461"/>
            <a:ext cx="269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Киев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060" y="4476637"/>
            <a:ext cx="3556000" cy="210524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82130" y="4476637"/>
            <a:ext cx="3556000" cy="210524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82130" y="2044095"/>
            <a:ext cx="3556000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479030" y="2689684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Москва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93330" y="5206091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Россия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11960" y="5206092"/>
            <a:ext cx="252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Казахстан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4971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062354" y="1876598"/>
            <a:ext cx="3463925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958850" y="518160"/>
            <a:ext cx="1010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Граждане России называют? </a:t>
            </a:r>
            <a:endParaRPr lang="ru-RU" sz="239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98164" y="4524786"/>
            <a:ext cx="3510756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416050" y="2564220"/>
            <a:ext cx="269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Россияне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30287" y="4524786"/>
            <a:ext cx="3463925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98164" y="1819313"/>
            <a:ext cx="3510756" cy="21883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472442" y="256421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Украинцы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72442" y="526715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Москвичи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81150" y="5246468"/>
            <a:ext cx="252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/>
              <a:t>Белоруссы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4553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2500" y="533400"/>
            <a:ext cx="1010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Столица нашей родины? 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05185" y="1786319"/>
            <a:ext cx="3492063" cy="2245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581150" y="2248959"/>
            <a:ext cx="269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Санкт-Петербург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06455" y="4494205"/>
            <a:ext cx="3452648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991043" y="1809291"/>
            <a:ext cx="3516148" cy="22222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93583" y="4494205"/>
            <a:ext cx="3513608" cy="21297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453717" y="2525957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Москва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68017" y="523561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Волгоград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87566" y="5235619"/>
            <a:ext cx="252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Сочи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04579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43840" y="488032"/>
            <a:ext cx="12771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Президент Российской Федерации? 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1100" y="2032683"/>
            <a:ext cx="3492500" cy="21645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581150" y="2514798"/>
            <a:ext cx="269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Д.А. Медведев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39190" y="4557136"/>
            <a:ext cx="3492500" cy="21317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8195" y="4534034"/>
            <a:ext cx="3526790" cy="21548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8195" y="2032683"/>
            <a:ext cx="3526790" cy="21645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616190" y="2791798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В.И. Ленин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745095" y="5288301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В.В. Путин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21790" y="5299853"/>
            <a:ext cx="252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Петр </a:t>
            </a:r>
            <a:r>
              <a:rPr lang="en-US" sz="3600" b="1" dirty="0" smtClean="0"/>
              <a:t>I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5764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9067"/>
            <a:ext cx="1234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Какие государственные  символы Российской Федерации вы знаете? 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46150" y="2181826"/>
            <a:ext cx="3556000" cy="21375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377950" y="2419171"/>
            <a:ext cx="269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Кремль, Эрмитаж, Герб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065010" y="4585563"/>
            <a:ext cx="3556000" cy="21620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6150" y="4585563"/>
            <a:ext cx="3556000" cy="21620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065010" y="2219088"/>
            <a:ext cx="3556000" cy="21375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689850" y="2373454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Гимн, Частушка, Эрмитаж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61910" y="4784912"/>
            <a:ext cx="236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Кремль, Флаг, </a:t>
            </a:r>
          </a:p>
          <a:p>
            <a:pPr algn="ctr"/>
            <a:r>
              <a:rPr lang="ru-RU" sz="3600" b="1" dirty="0" smtClean="0"/>
              <a:t>Герб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60500" y="4784912"/>
            <a:ext cx="2527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Герб, </a:t>
            </a:r>
          </a:p>
          <a:p>
            <a:pPr algn="ctr"/>
            <a:r>
              <a:rPr lang="ru-RU" sz="3600" b="1" dirty="0" smtClean="0"/>
              <a:t>Флаг, </a:t>
            </a:r>
          </a:p>
          <a:p>
            <a:pPr algn="ctr"/>
            <a:r>
              <a:rPr lang="ru-RU" sz="3600" b="1" dirty="0" smtClean="0"/>
              <a:t>Гимн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3997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839470" y="1955306"/>
            <a:ext cx="3556000" cy="20836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01040" y="396240"/>
            <a:ext cx="111836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Что такое Государственный Гимн? 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1210" y="4467996"/>
            <a:ext cx="3556000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271270" y="2673981"/>
            <a:ext cx="269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Песня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39470" y="4467997"/>
            <a:ext cx="3556000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1210" y="1873666"/>
            <a:ext cx="3556000" cy="2165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623810" y="2616784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Сказка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738110" y="521035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Картина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53820" y="4933361"/>
            <a:ext cx="252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/>
              <a:t>Стихотво-рение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34922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5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7740" y="257243"/>
            <a:ext cx="1010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Что изображено на Государственном Гербе РФ? 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46150" y="2293032"/>
            <a:ext cx="3556000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388745" y="2721568"/>
            <a:ext cx="269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Двуглавый змей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67740" y="4666118"/>
            <a:ext cx="3534410" cy="20793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050" y="2293032"/>
            <a:ext cx="3556000" cy="20574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004050" y="4666115"/>
            <a:ext cx="3556000" cy="20793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600950" y="2721568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Двуглавый орел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00950" y="510565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Двуглавый медведь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88745" y="5105650"/>
            <a:ext cx="252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Двуглавый конь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60589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7168"/>
            <a:ext cx="12237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Назови цвета Государственного Флага в порядке их расположения ? 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10590" y="2059167"/>
            <a:ext cx="3502024" cy="22357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315402" y="2334554"/>
            <a:ext cx="269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Красный, белый, синий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204710" y="4547235"/>
            <a:ext cx="3563620" cy="20953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0590" y="4547235"/>
            <a:ext cx="3502024" cy="20953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75500" y="2040004"/>
            <a:ext cx="3592830" cy="22549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694930" y="2299888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Белый, красный, синий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923530" y="4652801"/>
            <a:ext cx="236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Синий, белый, красный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15402" y="4652801"/>
            <a:ext cx="2527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Белый, синий, красный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5773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2500" y="533400"/>
            <a:ext cx="1010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В каком городе мы живем? 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52500" y="2091983"/>
            <a:ext cx="3556000" cy="2099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381125" y="2777586"/>
            <a:ext cx="269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Сочи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6150" y="4467998"/>
            <a:ext cx="3562350" cy="2099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977380" y="4495160"/>
            <a:ext cx="3581400" cy="20718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77380" y="2184401"/>
            <a:ext cx="3581400" cy="2099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472680" y="2813733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Москва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86980" y="4833034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Санкт -Петербург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63675" y="5110032"/>
            <a:ext cx="252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Киев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24951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520" y="365125"/>
            <a:ext cx="11003280" cy="132556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+mn-lt"/>
              </a:rPr>
              <a:t>	Цель: </a:t>
            </a:r>
            <a:r>
              <a:rPr lang="ru-RU" sz="3600" dirty="0" smtClean="0">
                <a:latin typeface="+mn-lt"/>
              </a:rPr>
              <a:t>систематизировать</a:t>
            </a:r>
            <a:r>
              <a:rPr lang="ru-RU" sz="3600" dirty="0">
                <a:latin typeface="+mn-lt"/>
              </a:rPr>
              <a:t>, обобщить и закрепить в процессе совместной деятельности знания детей о </a:t>
            </a:r>
            <a:r>
              <a:rPr lang="ru-RU" sz="3600" dirty="0" smtClean="0">
                <a:latin typeface="+mn-lt"/>
              </a:rPr>
              <a:t>России и родном крае.</a:t>
            </a: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520" y="1825624"/>
            <a:ext cx="11277600" cy="49104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smtClean="0"/>
              <a:t>	Задачи: </a:t>
            </a:r>
          </a:p>
          <a:p>
            <a:pPr marL="0" indent="0">
              <a:buNone/>
            </a:pPr>
            <a:r>
              <a:rPr lang="ru-RU" dirty="0"/>
              <a:t>1. закрепить знания детей о нашей стране и родном крае, городе, о символах России;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продолжать развивать познавательный интерес у детей;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способствовать развитию речи; развивать умение отгадывать загадки;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способствовать развитию внимания, памяти и мышления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5.</a:t>
            </a:r>
            <a:r>
              <a:rPr lang="ru-RU" dirty="0"/>
              <a:t> воспитывать чувство патриотизма и любви к своей Родине – России;</a:t>
            </a:r>
          </a:p>
          <a:p>
            <a:pPr marL="0" indent="0">
              <a:buNone/>
            </a:pPr>
            <a:r>
              <a:rPr lang="ru-RU" dirty="0" smtClean="0"/>
              <a:t>6.</a:t>
            </a:r>
            <a:r>
              <a:rPr lang="ru-RU" dirty="0"/>
              <a:t> воспитывать в детях чувство товарищества, умение сопереживать и </a:t>
            </a:r>
            <a:r>
              <a:rPr lang="ru-RU" dirty="0" smtClean="0"/>
              <a:t>  поддерживать </a:t>
            </a:r>
            <a:r>
              <a:rPr lang="ru-RU" dirty="0"/>
              <a:t>друг друга;</a:t>
            </a:r>
          </a:p>
          <a:p>
            <a:pPr marL="0" indent="0">
              <a:buNone/>
            </a:pPr>
            <a:r>
              <a:rPr lang="ru-RU" dirty="0" smtClean="0"/>
              <a:t>7. </a:t>
            </a:r>
            <a:r>
              <a:rPr lang="ru-RU" dirty="0"/>
              <a:t>создать радостное и веселое настроение у детей.</a:t>
            </a:r>
          </a:p>
          <a:p>
            <a:endParaRPr lang="ru-RU" sz="3600" b="1" dirty="0" smtClean="0"/>
          </a:p>
          <a:p>
            <a:pPr marL="0" indent="0">
              <a:buNone/>
            </a:pPr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421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52500" y="2090583"/>
            <a:ext cx="3556000" cy="21310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952500" y="151591"/>
            <a:ext cx="1010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Кто основал наш город </a:t>
            </a:r>
          </a:p>
          <a:p>
            <a:pPr algn="ctr"/>
            <a:r>
              <a:rPr lang="ru-RU" sz="6000" b="1" dirty="0" smtClean="0"/>
              <a:t>Санкт-Петербург? 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775450" y="4603454"/>
            <a:ext cx="3556000" cy="21358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84300" y="2832948"/>
            <a:ext cx="269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Петр </a:t>
            </a:r>
            <a:r>
              <a:rPr lang="en-US" sz="3600" b="1" dirty="0" smtClean="0"/>
              <a:t>I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52500" y="4603454"/>
            <a:ext cx="3556000" cy="21358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75450" y="2090583"/>
            <a:ext cx="3556000" cy="21310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258050" y="2775632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Екатерина </a:t>
            </a:r>
            <a:r>
              <a:rPr lang="en-US" sz="3600" b="1" dirty="0" smtClean="0"/>
              <a:t>I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86650" y="5348208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Павел </a:t>
            </a:r>
            <a:r>
              <a:rPr lang="en-US" sz="3600" b="1" dirty="0" smtClean="0"/>
              <a:t>III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73200" y="5348209"/>
            <a:ext cx="252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Николай </a:t>
            </a:r>
            <a:r>
              <a:rPr lang="en-US" sz="3600" b="1" dirty="0" smtClean="0"/>
              <a:t>II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8008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5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0140" y="449934"/>
            <a:ext cx="1010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Главная река нашего города? </a:t>
            </a:r>
            <a:endParaRPr lang="ru-RU" sz="6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61390" y="1705705"/>
            <a:ext cx="3556000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431290" y="2442495"/>
            <a:ext cx="269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Фонтанка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59180" y="4135454"/>
            <a:ext cx="3619629" cy="21310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67740" y="4135453"/>
            <a:ext cx="3549650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59180" y="1705704"/>
            <a:ext cx="3619630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173594" y="2442496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Мойка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87894" y="4600816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Большая Нева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31290" y="4877816"/>
            <a:ext cx="252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Нева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869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040" y="533400"/>
            <a:ext cx="11750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Главный проспект нашего города? </a:t>
            </a:r>
            <a:endParaRPr lang="ru-RU" sz="6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01725" y="4350434"/>
            <a:ext cx="3608705" cy="21310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61150" y="1881101"/>
            <a:ext cx="3556000" cy="21329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61150" y="4346099"/>
            <a:ext cx="3556000" cy="21353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8" name="TextBox 7"/>
          <p:cNvSpPr txBox="1"/>
          <p:nvPr/>
        </p:nvSpPr>
        <p:spPr>
          <a:xfrm>
            <a:off x="7143750" y="2329253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Проспект Невский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58050" y="4704273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Проспект Культуры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68912" y="4704273"/>
            <a:ext cx="2996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Проспект Просвещения</a:t>
            </a:r>
            <a:endParaRPr lang="ru-RU" sz="36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54430" y="1902902"/>
            <a:ext cx="3556000" cy="21353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/>
          </a:p>
        </p:txBody>
      </p:sp>
      <p:sp>
        <p:nvSpPr>
          <p:cNvPr id="14" name="TextBox 13"/>
          <p:cNvSpPr txBox="1"/>
          <p:nvPr/>
        </p:nvSpPr>
        <p:spPr>
          <a:xfrm>
            <a:off x="1468912" y="2329253"/>
            <a:ext cx="2996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Проспект Ветеранов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6868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026" y="2623931"/>
            <a:ext cx="1178780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III </a:t>
            </a:r>
            <a:r>
              <a:rPr lang="ru-RU" sz="6600" b="1" dirty="0" smtClean="0"/>
              <a:t>тур </a:t>
            </a:r>
          </a:p>
          <a:p>
            <a:pPr algn="ctr"/>
            <a:r>
              <a:rPr lang="ru-RU" sz="6600" b="1" dirty="0" smtClean="0"/>
              <a:t>«Продолжи пословицу»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74835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1668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0" i="0" dirty="0">
              <a:solidFill>
                <a:srgbClr val="464646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6226" y="705178"/>
            <a:ext cx="10475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ahoma" panose="020B0604030504040204" pitchFamily="34" charset="0"/>
              </a:rPr>
              <a:t>Родина любимая …</a:t>
            </a:r>
            <a:endParaRPr lang="ru-RU" sz="5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82138" y="3279913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50494" y="3851917"/>
            <a:ext cx="4412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Мать родимая</a:t>
            </a:r>
            <a:endParaRPr lang="ru-RU" sz="3600" dirty="0"/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3156" y="3279912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60173" y="3851917"/>
            <a:ext cx="3975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Мною любимая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6859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1668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0" i="0" dirty="0">
              <a:solidFill>
                <a:srgbClr val="464646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6226" y="705178"/>
            <a:ext cx="10475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ahoma" panose="020B0604030504040204" pitchFamily="34" charset="0"/>
              </a:rPr>
              <a:t>Человек без Родины …</a:t>
            </a:r>
            <a:endParaRPr lang="ru-RU" sz="5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82138" y="3279913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50494" y="3867330"/>
            <a:ext cx="4412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Как медведь без леса</a:t>
            </a:r>
            <a:endParaRPr lang="ru-RU" sz="3600" dirty="0"/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3156" y="3279912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73156" y="3851917"/>
            <a:ext cx="5092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Что соловей без песни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8093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1668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0" i="0" dirty="0">
              <a:solidFill>
                <a:srgbClr val="464646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6226" y="705178"/>
            <a:ext cx="10475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ahoma" panose="020B0604030504040204" pitchFamily="34" charset="0"/>
              </a:rPr>
              <a:t>Своя земля и </a:t>
            </a:r>
            <a:r>
              <a:rPr lang="ru-RU" sz="5400" smtClean="0">
                <a:latin typeface="Tahoma" panose="020B0604030504040204" pitchFamily="34" charset="0"/>
              </a:rPr>
              <a:t>в горсти </a:t>
            </a:r>
            <a:r>
              <a:rPr lang="ru-RU" sz="5400" dirty="0" smtClean="0">
                <a:latin typeface="Tahoma" panose="020B0604030504040204" pitchFamily="34" charset="0"/>
              </a:rPr>
              <a:t>…</a:t>
            </a:r>
            <a:endParaRPr lang="ru-RU" sz="5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82138" y="3279913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50494" y="3851917"/>
            <a:ext cx="4412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Мила</a:t>
            </a:r>
            <a:endParaRPr lang="ru-RU" sz="3600" dirty="0"/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3156" y="3279912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60173" y="3851917"/>
            <a:ext cx="3975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Плоха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8072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182137" y="3279911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48000" y="11668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0" i="0" dirty="0">
              <a:solidFill>
                <a:srgbClr val="464646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6226" y="705178"/>
            <a:ext cx="110324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ahoma" panose="020B0604030504040204" pitchFamily="34" charset="0"/>
              </a:rPr>
              <a:t>На Руси святой каждый кустик …</a:t>
            </a:r>
            <a:endParaRPr lang="ru-RU" sz="5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3155" y="3279912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50494" y="3851917"/>
            <a:ext cx="4412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Мой</a:t>
            </a:r>
            <a:endParaRPr lang="ru-RU" sz="3600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60173" y="3851917"/>
            <a:ext cx="3975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Свой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7196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1668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0" i="0" dirty="0">
              <a:solidFill>
                <a:srgbClr val="464646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6226" y="705178"/>
            <a:ext cx="10475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ahoma" panose="020B0604030504040204" pitchFamily="34" charset="0"/>
              </a:rPr>
              <a:t>Своя сторона не бывает …</a:t>
            </a:r>
            <a:endParaRPr lang="ru-RU" sz="5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82138" y="3279913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50494" y="3851917"/>
            <a:ext cx="4412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Холодна</a:t>
            </a:r>
            <a:endParaRPr lang="ru-RU" sz="3600" dirty="0"/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3156" y="3279912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60173" y="3851917"/>
            <a:ext cx="3975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Хороша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1024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182137" y="3279911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48000" y="11668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0" i="0" dirty="0">
              <a:solidFill>
                <a:srgbClr val="464646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6226" y="705178"/>
            <a:ext cx="110324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ahoma" panose="020B0604030504040204" pitchFamily="34" charset="0"/>
              </a:rPr>
              <a:t>Тот герой, кто за Родину …</a:t>
            </a:r>
            <a:endParaRPr lang="ru-RU" sz="5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3155" y="3279912"/>
            <a:ext cx="4949687" cy="2067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50494" y="3851917"/>
            <a:ext cx="4412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Гурьбой</a:t>
            </a:r>
            <a:endParaRPr lang="ru-RU" sz="3600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60173" y="3851917"/>
            <a:ext cx="3975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Горой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6395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8800" y="1858963"/>
            <a:ext cx="11163300" cy="2387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+mn-lt"/>
              </a:rPr>
              <a:t>I </a:t>
            </a:r>
            <a:r>
              <a:rPr lang="ru-RU" sz="6600" b="1" dirty="0" smtClean="0">
                <a:latin typeface="+mn-lt"/>
              </a:rPr>
              <a:t>тур </a:t>
            </a:r>
            <a:br>
              <a:rPr lang="ru-RU" sz="6600" b="1" dirty="0" smtClean="0">
                <a:latin typeface="+mn-lt"/>
              </a:rPr>
            </a:br>
            <a:r>
              <a:rPr lang="ru-RU" sz="6600" b="1" dirty="0" smtClean="0">
                <a:latin typeface="+mn-lt"/>
              </a:rPr>
              <a:t>«Угадай-ка»</a:t>
            </a:r>
            <a:endParaRPr lang="ru-RU" sz="6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39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3425" y="2544417"/>
            <a:ext cx="10217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/>
              <a:t>СПАСИБО ЗА ИГРУ!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428775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9247" y="556041"/>
            <a:ext cx="728853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/>
              <a:t>Она на вид одна, большая,</a:t>
            </a:r>
          </a:p>
          <a:p>
            <a:pPr algn="just"/>
            <a:r>
              <a:rPr lang="ru-RU" sz="3600" b="1" dirty="0"/>
              <a:t>Но в ней сестра сидит вторая,</a:t>
            </a:r>
          </a:p>
          <a:p>
            <a:pPr algn="just"/>
            <a:r>
              <a:rPr lang="ru-RU" sz="3600" b="1" dirty="0"/>
              <a:t>А третью - во второй найдёшь.</a:t>
            </a:r>
          </a:p>
          <a:p>
            <a:pPr algn="just"/>
            <a:r>
              <a:rPr lang="ru-RU" sz="3600" b="1" dirty="0"/>
              <a:t>Их друг за дружкой разбирая,</a:t>
            </a:r>
          </a:p>
          <a:p>
            <a:pPr algn="just"/>
            <a:r>
              <a:rPr lang="ru-RU" sz="3600" b="1" dirty="0"/>
              <a:t>До самой маленькой дойдёшь.</a:t>
            </a:r>
          </a:p>
          <a:p>
            <a:pPr algn="just"/>
            <a:r>
              <a:rPr lang="ru-RU" sz="3600" b="1" dirty="0"/>
              <a:t>Внутри их всех - малютка, крошка.</a:t>
            </a:r>
          </a:p>
          <a:p>
            <a:pPr algn="just"/>
            <a:r>
              <a:rPr lang="ru-RU" sz="3600" b="1" dirty="0"/>
              <a:t>А вместе все они …</a:t>
            </a:r>
          </a:p>
          <a:p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7708900" y="2679700"/>
            <a:ext cx="3022600" cy="1016000"/>
            <a:chOff x="7708900" y="2679700"/>
            <a:chExt cx="3022600" cy="10160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708900" y="2679700"/>
              <a:ext cx="3022600" cy="1016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797800" y="2844800"/>
              <a:ext cx="2819400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/>
                <a:t>ОТВЕТ</a:t>
              </a:r>
              <a:endParaRPr lang="ru-RU" sz="4000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254499" y="3860800"/>
            <a:ext cx="4152535" cy="2784611"/>
            <a:chOff x="3106420" y="4161692"/>
            <a:chExt cx="3410585" cy="2505808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6420" y="4161692"/>
              <a:ext cx="1303020" cy="2505808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36745" y="4575663"/>
              <a:ext cx="1087755" cy="2091837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1805" y="4811346"/>
              <a:ext cx="965200" cy="18561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860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114" y="694541"/>
            <a:ext cx="52101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В чаще он лесной живет,</a:t>
            </a:r>
          </a:p>
          <a:p>
            <a:r>
              <a:rPr lang="ru-RU" sz="3600" b="1" dirty="0"/>
              <a:t>Сладкоежкою слывет.</a:t>
            </a:r>
          </a:p>
          <a:p>
            <a:r>
              <a:rPr lang="ru-RU" sz="3600" b="1" dirty="0"/>
              <a:t>Летом ест малину, мёд,</a:t>
            </a:r>
          </a:p>
          <a:p>
            <a:r>
              <a:rPr lang="ru-RU" sz="3600" b="1" dirty="0"/>
              <a:t>Лапу зиму всю сосёт.</a:t>
            </a:r>
          </a:p>
          <a:p>
            <a:r>
              <a:rPr lang="ru-RU" sz="3600" b="1" dirty="0"/>
              <a:t>Может громко зареветь,</a:t>
            </a:r>
          </a:p>
          <a:p>
            <a:r>
              <a:rPr lang="ru-RU" sz="3600" b="1" dirty="0"/>
              <a:t>А зовут его….</a:t>
            </a:r>
          </a:p>
          <a:p>
            <a:endParaRPr lang="ru-RU" sz="3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708900" y="2679700"/>
            <a:ext cx="3022600" cy="1016000"/>
            <a:chOff x="7708900" y="2679700"/>
            <a:chExt cx="3022600" cy="10160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708900" y="2679700"/>
              <a:ext cx="3022600" cy="1016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797800" y="2844800"/>
              <a:ext cx="2819400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/>
                <a:t>ОТВЕТ</a:t>
              </a:r>
              <a:endParaRPr lang="ru-RU" sz="4000" dirty="0"/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22948">
            <a:off x="2478989" y="3483895"/>
            <a:ext cx="4352678" cy="330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30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913" y="922706"/>
            <a:ext cx="496956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Русская </a:t>
            </a:r>
            <a:r>
              <a:rPr lang="ru-RU" sz="3600" b="1" dirty="0"/>
              <a:t>красавица</a:t>
            </a:r>
          </a:p>
          <a:p>
            <a:r>
              <a:rPr lang="ru-RU" sz="3600" b="1" dirty="0"/>
              <a:t>Стоит на поляне</a:t>
            </a:r>
          </a:p>
          <a:p>
            <a:r>
              <a:rPr lang="ru-RU" sz="3600" b="1" dirty="0"/>
              <a:t>В зелёной кофточке,</a:t>
            </a:r>
          </a:p>
          <a:p>
            <a:r>
              <a:rPr lang="ru-RU" sz="3600" b="1" dirty="0"/>
              <a:t>В белом сарафане.</a:t>
            </a:r>
          </a:p>
          <a:p>
            <a:endParaRPr lang="ru-RU" sz="44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971183" y="2653962"/>
            <a:ext cx="3022600" cy="1016000"/>
            <a:chOff x="7708900" y="2679700"/>
            <a:chExt cx="3022600" cy="10160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708900" y="2679700"/>
              <a:ext cx="3022600" cy="1016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797800" y="2844800"/>
              <a:ext cx="2819400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/>
                <a:t>ОТВЕТ</a:t>
              </a:r>
              <a:endParaRPr lang="ru-RU" sz="4000" dirty="0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205" y="1943100"/>
            <a:ext cx="4891578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4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5056" y="1110377"/>
            <a:ext cx="57646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Красота её скромна,</a:t>
            </a:r>
          </a:p>
          <a:p>
            <a:r>
              <a:rPr lang="ru-RU" sz="3600" b="1" dirty="0"/>
              <a:t>И лечебная она,</a:t>
            </a:r>
          </a:p>
          <a:p>
            <a:r>
              <a:rPr lang="ru-RU" sz="3600" b="1" dirty="0"/>
              <a:t>Белый лепесток,</a:t>
            </a:r>
          </a:p>
          <a:p>
            <a:r>
              <a:rPr lang="ru-RU" sz="3600" b="1" dirty="0"/>
              <a:t>Жёлтенький глазок!</a:t>
            </a:r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708900" y="2679700"/>
            <a:ext cx="3022600" cy="1016000"/>
            <a:chOff x="7708900" y="2679700"/>
            <a:chExt cx="3022600" cy="10160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708900" y="2679700"/>
              <a:ext cx="3022600" cy="1016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797800" y="2844800"/>
              <a:ext cx="2819400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/>
                <a:t>ОТВЕТ</a:t>
              </a:r>
              <a:endParaRPr lang="ru-RU" sz="4000" dirty="0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4095" y="2403038"/>
            <a:ext cx="4370457" cy="427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6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463" y="971540"/>
            <a:ext cx="632763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Ой</a:t>
            </a:r>
            <a:r>
              <a:rPr lang="ru-RU" sz="3600" b="1" dirty="0"/>
              <a:t>, звенит она, звенит,</a:t>
            </a:r>
          </a:p>
          <a:p>
            <a:r>
              <a:rPr lang="ru-RU" sz="3600" b="1" dirty="0"/>
              <a:t>всех игрою веселит,</a:t>
            </a:r>
          </a:p>
          <a:p>
            <a:r>
              <a:rPr lang="ru-RU" sz="3600" b="1" dirty="0"/>
              <a:t>А всего – то три струны</a:t>
            </a:r>
          </a:p>
          <a:p>
            <a:r>
              <a:rPr lang="ru-RU" sz="3600" b="1" dirty="0"/>
              <a:t>ей для музыки нужны.</a:t>
            </a:r>
          </a:p>
          <a:p>
            <a:r>
              <a:rPr lang="ru-RU" sz="3600" b="1" dirty="0"/>
              <a:t>Кто такая? Отгадай-ка!</a:t>
            </a:r>
          </a:p>
          <a:p>
            <a:r>
              <a:rPr lang="ru-RU" sz="3600" b="1" dirty="0"/>
              <a:t>Ну, конечно</a:t>
            </a:r>
            <a:r>
              <a:rPr lang="ru-RU" sz="3600" b="1" dirty="0">
                <a:latin typeface="Tahoma" panose="020B0604030504040204" pitchFamily="34" charset="0"/>
              </a:rPr>
              <a:t>.</a:t>
            </a:r>
            <a:endParaRPr lang="ru-RU" sz="3600" b="1" i="0" dirty="0">
              <a:effectLst/>
              <a:latin typeface="Tahoma" panose="020B060403050404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708900" y="2679700"/>
            <a:ext cx="3022600" cy="1016000"/>
            <a:chOff x="7708900" y="2679700"/>
            <a:chExt cx="3022600" cy="101600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708900" y="2679700"/>
              <a:ext cx="3022600" cy="1016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797800" y="2844800"/>
              <a:ext cx="2819400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/>
                <a:t>ОТВЕТ</a:t>
              </a:r>
              <a:endParaRPr lang="ru-RU" sz="4000" dirty="0"/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35649">
            <a:off x="3951874" y="2276843"/>
            <a:ext cx="2909246" cy="422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5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463" y="971540"/>
            <a:ext cx="632763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И шипит, и кряхтит</a:t>
            </a:r>
            <a:br>
              <a:rPr lang="ru-RU" sz="3600" b="1" dirty="0"/>
            </a:br>
            <a:r>
              <a:rPr lang="ru-RU" sz="3600" b="1" dirty="0"/>
              <a:t>Воду быстро кипятит,</a:t>
            </a:r>
            <a:br>
              <a:rPr lang="ru-RU" sz="3600" b="1" dirty="0"/>
            </a:br>
            <a:r>
              <a:rPr lang="ru-RU" sz="3600" b="1" dirty="0"/>
              <a:t>Он наелся угольков,</a:t>
            </a:r>
            <a:br>
              <a:rPr lang="ru-RU" sz="3600" b="1" dirty="0"/>
            </a:br>
            <a:r>
              <a:rPr lang="ru-RU" sz="3600" b="1" dirty="0"/>
              <a:t>Вот для нас и чай готов.</a:t>
            </a:r>
            <a:br>
              <a:rPr lang="ru-RU" sz="3600" b="1" dirty="0"/>
            </a:br>
            <a:r>
              <a:rPr lang="ru-RU" sz="3600" b="1" dirty="0"/>
              <a:t>Кран на брюхе открывает,</a:t>
            </a:r>
            <a:br>
              <a:rPr lang="ru-RU" sz="3600" b="1" dirty="0"/>
            </a:br>
            <a:r>
              <a:rPr lang="ru-RU" sz="3600" b="1" dirty="0" err="1"/>
              <a:t>Кипяточек</a:t>
            </a:r>
            <a:r>
              <a:rPr lang="ru-RU" sz="3600" b="1" dirty="0"/>
              <a:t> разливает.</a:t>
            </a:r>
            <a:endParaRPr lang="ru-RU" sz="3600" b="1" i="0" dirty="0">
              <a:effectLst/>
              <a:latin typeface="Tahoma" panose="020B060403050404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708900" y="2679700"/>
            <a:ext cx="3022600" cy="1016000"/>
            <a:chOff x="7708900" y="2679700"/>
            <a:chExt cx="3022600" cy="101600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708900" y="2679700"/>
              <a:ext cx="3022600" cy="1016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797800" y="2844800"/>
              <a:ext cx="2819400" cy="7078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/>
                <a:t>ОТВЕТ</a:t>
              </a:r>
              <a:endParaRPr lang="ru-RU" sz="4000" dirty="0"/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6462" y="2808834"/>
            <a:ext cx="3565576" cy="404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80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382</Words>
  <Application>Microsoft Office PowerPoint</Application>
  <PresentationFormat>Широкоэкранный</PresentationFormat>
  <Paragraphs>133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Tahoma</vt:lpstr>
      <vt:lpstr>Тема Office</vt:lpstr>
      <vt:lpstr>   Игра-викторина  по нравственно - патриотическому воспитанию  «Умники и Умницы» </vt:lpstr>
      <vt:lpstr> Цель: систематизировать, обобщить и закрепить в процессе совместной деятельности знания детей о России и родном крае.</vt:lpstr>
      <vt:lpstr>I тур  «Угадай-ка»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Пользователь</dc:creator>
  <cp:lastModifiedBy>Пользователь</cp:lastModifiedBy>
  <cp:revision>27</cp:revision>
  <dcterms:created xsi:type="dcterms:W3CDTF">2021-11-20T15:00:53Z</dcterms:created>
  <dcterms:modified xsi:type="dcterms:W3CDTF">2021-12-21T20:57:18Z</dcterms:modified>
</cp:coreProperties>
</file>