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74" r:id="rId3"/>
    <p:sldId id="284" r:id="rId4"/>
    <p:sldId id="258" r:id="rId5"/>
    <p:sldId id="259" r:id="rId6"/>
    <p:sldId id="260" r:id="rId7"/>
    <p:sldId id="262" r:id="rId8"/>
    <p:sldId id="265" r:id="rId9"/>
    <p:sldId id="266" r:id="rId10"/>
    <p:sldId id="282" r:id="rId11"/>
    <p:sldId id="267" r:id="rId12"/>
    <p:sldId id="271" r:id="rId13"/>
    <p:sldId id="272" r:id="rId14"/>
    <p:sldId id="273" r:id="rId15"/>
    <p:sldId id="275" r:id="rId16"/>
    <p:sldId id="276" r:id="rId17"/>
    <p:sldId id="286" r:id="rId18"/>
    <p:sldId id="287" r:id="rId19"/>
    <p:sldId id="277" r:id="rId20"/>
    <p:sldId id="278" r:id="rId21"/>
    <p:sldId id="279" r:id="rId22"/>
    <p:sldId id="281" r:id="rId23"/>
    <p:sldId id="268" r:id="rId24"/>
    <p:sldId id="283" r:id="rId25"/>
    <p:sldId id="28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83" d="100"/>
          <a:sy n="83" d="100"/>
        </p:scale>
        <p:origin x="-1430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2AB6B-F29B-4F19-8D65-F6A4A50BF36E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70663A5-7DF5-4696-AB2D-5C6907CB3D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2AB6B-F29B-4F19-8D65-F6A4A50BF36E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663A5-7DF5-4696-AB2D-5C6907CB3D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2AB6B-F29B-4F19-8D65-F6A4A50BF36E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663A5-7DF5-4696-AB2D-5C6907CB3D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2AB6B-F29B-4F19-8D65-F6A4A50BF36E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70663A5-7DF5-4696-AB2D-5C6907CB3D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2AB6B-F29B-4F19-8D65-F6A4A50BF36E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663A5-7DF5-4696-AB2D-5C6907CB3D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2AB6B-F29B-4F19-8D65-F6A4A50BF36E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663A5-7DF5-4696-AB2D-5C6907CB3D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2AB6B-F29B-4F19-8D65-F6A4A50BF36E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70663A5-7DF5-4696-AB2D-5C6907CB3D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2AB6B-F29B-4F19-8D65-F6A4A50BF36E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663A5-7DF5-4696-AB2D-5C6907CB3D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2AB6B-F29B-4F19-8D65-F6A4A50BF36E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663A5-7DF5-4696-AB2D-5C6907CB3D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2AB6B-F29B-4F19-8D65-F6A4A50BF36E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663A5-7DF5-4696-AB2D-5C6907CB3D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2AB6B-F29B-4F19-8D65-F6A4A50BF36E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663A5-7DF5-4696-AB2D-5C6907CB3D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B12AB6B-F29B-4F19-8D65-F6A4A50BF36E}" type="datetimeFigureOut">
              <a:rPr lang="ru-RU" smtClean="0"/>
              <a:pPr/>
              <a:t>27.04.2022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70663A5-7DF5-4696-AB2D-5C6907CB3D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mgtest.mir24.tv/uploaded/images/2019/October/bc798ff8d1d9487735484f83f6524ff62a8b4a7e5a5e4631d664dc103272755f.jpg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>
          <a:xfrm>
            <a:off x="6143604" y="4286232"/>
            <a:ext cx="3000396" cy="2571768"/>
          </a:xfrm>
        </p:spPr>
        <p:txBody>
          <a:bodyPr>
            <a:normAutofit/>
          </a:bodyPr>
          <a:lstStyle/>
          <a:p>
            <a:r>
              <a:rPr lang="ru-RU" dirty="0" smtClean="0"/>
              <a:t>Подготовила:</a:t>
            </a:r>
          </a:p>
          <a:p>
            <a:r>
              <a:rPr lang="ru-RU" dirty="0" smtClean="0"/>
              <a:t>Ученица 11 класса</a:t>
            </a:r>
          </a:p>
          <a:p>
            <a:r>
              <a:rPr lang="ru-RU" dirty="0" err="1" smtClean="0"/>
              <a:t>Ринчинова</a:t>
            </a:r>
            <a:r>
              <a:rPr lang="ru-RU" dirty="0" smtClean="0"/>
              <a:t>  Люба</a:t>
            </a:r>
          </a:p>
          <a:p>
            <a:r>
              <a:rPr lang="ru-RU" dirty="0" smtClean="0"/>
              <a:t> Руководитель:</a:t>
            </a:r>
          </a:p>
          <a:p>
            <a:r>
              <a:rPr lang="ru-RU" dirty="0" err="1" smtClean="0"/>
              <a:t>Рабданова</a:t>
            </a:r>
            <a:r>
              <a:rPr lang="ru-RU" dirty="0" smtClean="0"/>
              <a:t> Т.Ц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7552" y="428604"/>
            <a:ext cx="8156448" cy="77724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dirty="0" smtClean="0"/>
              <a:t>Великий русский царь Петр 1 </a:t>
            </a:r>
            <a:endParaRPr lang="ru-RU" sz="4000" dirty="0"/>
          </a:p>
        </p:txBody>
      </p:sp>
      <p:pic>
        <p:nvPicPr>
          <p:cNvPr id="6" name="Рисунок 5" descr="петр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285860"/>
            <a:ext cx="4786314" cy="557214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500042"/>
            <a:ext cx="5857884" cy="6357958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sz="2800" dirty="0" smtClean="0"/>
              <a:t>Официальное их венчание состоялось 19 февраля 1712 года в Петербурге.</a:t>
            </a:r>
            <a:br>
              <a:rPr lang="ru-RU" sz="2800" dirty="0" smtClean="0"/>
            </a:br>
            <a:r>
              <a:rPr lang="ru-RU" sz="2800" dirty="0" smtClean="0"/>
              <a:t>За время невенчанного и венчанного супружества Екатерина родила от Петра Алексеевича 11 детей, но до взрослого возраста дожили только две дочери – Анна и Елизавета.</a:t>
            </a:r>
          </a:p>
          <a:p>
            <a:pPr algn="just">
              <a:buNone/>
            </a:pPr>
            <a:r>
              <a:rPr lang="ru-RU" sz="2800" dirty="0" smtClean="0"/>
              <a:t>	По возвращении в Санкт-Петербург из Персидского похода Петр решил короновать супругу.  Не имея наследников мужского пола, он рассчитывал оставить трон ей. Коронация состоялась 7 мая 1724 года в Москве в виде пышного торжества.</a:t>
            </a:r>
          </a:p>
          <a:p>
            <a:pPr algn="just">
              <a:buNone/>
            </a:pPr>
            <a:r>
              <a:rPr lang="ru-RU" sz="2800" dirty="0" smtClean="0"/>
              <a:t>	После смерти Петра Екатерина Алексеевна при поддержке сподвижников великого царя и гвардейских полков правила и вошла в историю как Екатерина </a:t>
            </a:r>
            <a:r>
              <a:rPr lang="en-US" sz="2800" dirty="0" smtClean="0"/>
              <a:t>I.</a:t>
            </a:r>
            <a:r>
              <a:rPr lang="ru-RU" sz="2800" dirty="0" smtClean="0"/>
              <a:t> Скончалась она в 1727 году.</a:t>
            </a:r>
          </a:p>
          <a:p>
            <a:endParaRPr lang="ru-RU" dirty="0"/>
          </a:p>
        </p:txBody>
      </p:sp>
      <p:pic>
        <p:nvPicPr>
          <p:cNvPr id="4" name="Содержимое 4" descr="15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00760" y="1196752"/>
            <a:ext cx="3143240" cy="5018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Мария Кантемир </a:t>
            </a:r>
            <a:endParaRPr lang="ru-RU" dirty="0"/>
          </a:p>
        </p:txBody>
      </p:sp>
      <p:pic>
        <p:nvPicPr>
          <p:cNvPr id="4" name="Содержимое 3" descr="м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095979" y="1500174"/>
            <a:ext cx="3048021" cy="2786082"/>
          </a:xfrm>
        </p:spPr>
      </p:pic>
      <p:sp>
        <p:nvSpPr>
          <p:cNvPr id="5" name="Прямоугольник 4"/>
          <p:cNvSpPr/>
          <p:nvPr/>
        </p:nvSpPr>
        <p:spPr>
          <a:xfrm>
            <a:off x="214282" y="1785926"/>
            <a:ext cx="5286412" cy="480131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Многие историки полагают, что последней любовью государя была княжна Мария Кантемир – дочь молдавского господаря князя Дмитрия Константиновича, и сестра известного русского поэта Антиоха Кантемира. Согласно популярной версии, Мария и Петр познакомились зимой 1721 года. Княжне тогда было всего 20 лет, а жизнь Петра уже клонилась к закату. В 1722 году царь отправился в персидскую кампанию: из Москвы в Нижний Новгород, Казань и Астрахань. По некоторым сведениям, в этой поездке Петра сопровождали и его супруга Екатерина, и Мария вместе с отцом. Однако княжна вынуждена была остаться в Астрахани, так как была в положении.</a:t>
            </a:r>
          </a:p>
          <a:p>
            <a:r>
              <a:rPr lang="ru-RU" b="1" dirty="0" smtClean="0">
                <a:hlinkClick r:id="rId3"/>
              </a:rPr>
              <a:t/>
            </a:r>
            <a:br>
              <a:rPr lang="ru-RU" b="1" dirty="0" smtClean="0">
                <a:hlinkClick r:id="rId3"/>
              </a:rPr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285728"/>
            <a:ext cx="6629424" cy="64294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Войны Петра 1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23528" y="1196752"/>
            <a:ext cx="7787208" cy="2764904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1695—1696гг Азовские походы</a:t>
            </a:r>
          </a:p>
          <a:p>
            <a:r>
              <a:rPr lang="ru-RU" sz="2000" b="1" dirty="0" smtClean="0"/>
              <a:t>1700—1724гг Великая Северная война</a:t>
            </a:r>
          </a:p>
          <a:p>
            <a:r>
              <a:rPr lang="ru-RU" sz="2000" b="1" dirty="0" smtClean="0"/>
              <a:t>1710—1713 </a:t>
            </a:r>
            <a:r>
              <a:rPr lang="ru-RU" sz="2000" b="1" dirty="0" err="1" smtClean="0"/>
              <a:t>гг</a:t>
            </a:r>
            <a:r>
              <a:rPr lang="ru-RU" sz="2000" b="1" dirty="0" smtClean="0"/>
              <a:t> Русско-турецкая война</a:t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1716—1717 </a:t>
            </a:r>
            <a:r>
              <a:rPr lang="ru-RU" sz="2000" b="1" dirty="0" err="1" smtClean="0"/>
              <a:t>гг</a:t>
            </a:r>
            <a:r>
              <a:rPr lang="ru-RU" sz="2000" b="1" dirty="0" smtClean="0"/>
              <a:t> Продвижение на восток</a:t>
            </a:r>
          </a:p>
          <a:p>
            <a:r>
              <a:rPr lang="ru-RU" sz="2000" b="1" dirty="0" smtClean="0"/>
              <a:t>1722—1724 </a:t>
            </a:r>
            <a:r>
              <a:rPr lang="ru-RU" sz="2000" b="1" dirty="0" err="1" smtClean="0"/>
              <a:t>гг</a:t>
            </a:r>
            <a:r>
              <a:rPr lang="ru-RU" sz="2000" b="1" dirty="0" smtClean="0"/>
              <a:t> Каспийский/ Персидский поход</a:t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endParaRPr lang="ru-RU" sz="2000" b="1" dirty="0"/>
          </a:p>
        </p:txBody>
      </p:sp>
      <p:pic>
        <p:nvPicPr>
          <p:cNvPr id="8" name="Рисунок 7" descr="i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707904" y="3428748"/>
            <a:ext cx="5436096" cy="3429252"/>
          </a:xfrm>
          <a:prstGeom prst="rect">
            <a:avLst/>
          </a:prstGeom>
        </p:spPr>
      </p:pic>
      <p:pic>
        <p:nvPicPr>
          <p:cNvPr id="9" name="Рисунок 8" descr="15304011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3374993"/>
            <a:ext cx="4644008" cy="3483007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14290"/>
            <a:ext cx="7772400" cy="857256"/>
          </a:xfrm>
        </p:spPr>
        <p:txBody>
          <a:bodyPr/>
          <a:lstStyle/>
          <a:p>
            <a:r>
              <a:rPr lang="ru-RU" dirty="0" smtClean="0"/>
              <a:t>Реформы Петра 1 </a:t>
            </a:r>
            <a:endParaRPr lang="ru-RU" dirty="0"/>
          </a:p>
        </p:txBody>
      </p:sp>
      <p:pic>
        <p:nvPicPr>
          <p:cNvPr id="4" name="Содержимое 3" descr="реф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04950" y="1721644"/>
            <a:ext cx="6286500" cy="4191000"/>
          </a:xfrm>
        </p:spPr>
      </p:pic>
      <p:sp>
        <p:nvSpPr>
          <p:cNvPr id="5" name="Прямоугольник 4"/>
          <p:cNvSpPr/>
          <p:nvPr/>
        </p:nvSpPr>
        <p:spPr>
          <a:xfrm>
            <a:off x="500034" y="1124744"/>
            <a:ext cx="4714908" cy="53553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900" b="1" dirty="0" smtClean="0"/>
              <a:t>1699 — Роспуск стрелецкого войска </a:t>
            </a:r>
          </a:p>
          <a:p>
            <a:r>
              <a:rPr lang="ru-RU" sz="1900" b="1" dirty="0" smtClean="0"/>
              <a:t>1699 — создание торговых и промышленных предприятий, пользующихся монополией </a:t>
            </a:r>
          </a:p>
          <a:p>
            <a:r>
              <a:rPr lang="ru-RU" sz="1900" b="1" dirty="0" smtClean="0"/>
              <a:t>1699, 15 декабря — Указ о реформе календаря. Новый год начинается 1 января </a:t>
            </a:r>
          </a:p>
          <a:p>
            <a:r>
              <a:rPr lang="ru-RU" sz="1900" b="1" dirty="0" smtClean="0"/>
              <a:t>1700 — Создание Правительственного Сената </a:t>
            </a:r>
          </a:p>
          <a:p>
            <a:r>
              <a:rPr lang="ru-RU" sz="1900" b="1" dirty="0" smtClean="0"/>
              <a:t>1701 — Указ, запрещающий опускаться на колени при виде государя и снимать шапку зимой, проходя мимо его дворца </a:t>
            </a:r>
          </a:p>
          <a:p>
            <a:r>
              <a:rPr lang="ru-RU" sz="1900" b="1" dirty="0" smtClean="0"/>
              <a:t>1701 — Открытие в Москве школы математических и навигационных наук </a:t>
            </a:r>
          </a:p>
          <a:p>
            <a:r>
              <a:rPr lang="ru-RU" sz="1900" b="1" dirty="0" smtClean="0"/>
              <a:t>1703, январь — выход в Москве первой русской газеты</a:t>
            </a:r>
            <a:endParaRPr lang="ru-RU" sz="19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Реформы Петра 1</a:t>
            </a:r>
            <a:endParaRPr lang="ru-RU" dirty="0"/>
          </a:p>
        </p:txBody>
      </p:sp>
      <p:pic>
        <p:nvPicPr>
          <p:cNvPr id="4" name="Содержимое 3" descr="_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429124" y="1214422"/>
            <a:ext cx="4714876" cy="4951428"/>
          </a:xfrm>
        </p:spPr>
      </p:pic>
      <p:sp>
        <p:nvSpPr>
          <p:cNvPr id="5" name="Прямоугольник 4"/>
          <p:cNvSpPr/>
          <p:nvPr/>
        </p:nvSpPr>
        <p:spPr>
          <a:xfrm>
            <a:off x="500034" y="1928802"/>
            <a:ext cx="3857652" cy="440120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/>
              <a:t>1721 — Организация государственной почты </a:t>
            </a:r>
          </a:p>
          <a:p>
            <a:r>
              <a:rPr lang="ru-RU" sz="2000" b="1" dirty="0" smtClean="0"/>
              <a:t>1722 — Указ о выделении ремесленников в особое сословие </a:t>
            </a:r>
          </a:p>
          <a:p>
            <a:r>
              <a:rPr lang="ru-RU" sz="2000" b="1" dirty="0" smtClean="0"/>
              <a:t>1722, 13 января — Издание «Табели о рангах», Россия начала экспортировать чугун </a:t>
            </a:r>
          </a:p>
          <a:p>
            <a:r>
              <a:rPr lang="ru-RU" sz="2000" b="1" dirty="0" smtClean="0"/>
              <a:t>1724, 2 ноября — Основание Петербургской Академии наук </a:t>
            </a:r>
          </a:p>
          <a:p>
            <a:r>
              <a:rPr lang="ru-RU" sz="2000" b="1" dirty="0" smtClean="0"/>
              <a:t>1724 — Введение Таможенного устава</a:t>
            </a:r>
            <a:endParaRPr lang="ru-RU" sz="20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3">
                <a:lumMod val="75000"/>
              </a:schemeClr>
            </a:solidFill>
          </a:ln>
        </p:spPr>
        <p:txBody>
          <a:bodyPr/>
          <a:lstStyle/>
          <a:p>
            <a:r>
              <a:rPr lang="ru-RU" dirty="0" smtClean="0"/>
              <a:t>Итоги реформ Петра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500174"/>
            <a:ext cx="7572428" cy="507209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388620" algn="just">
              <a:buFont typeface="+mj-lt"/>
              <a:buAutoNum type="arabicPeriod"/>
            </a:pPr>
            <a:r>
              <a:rPr lang="ru-RU" sz="3200" dirty="0" smtClean="0"/>
              <a:t>Главным итогом всей совокупности Петровских реформ стало установление в России режима абсолютизма, венцом которого стало изменение в 1721 г. титула российского монарха - Петр объявил себя императором, а страна стала называться Российской Империей. </a:t>
            </a:r>
          </a:p>
          <a:p>
            <a:pPr marL="388620" algn="just">
              <a:buFont typeface="+mj-lt"/>
              <a:buAutoNum type="arabicPeriod"/>
            </a:pPr>
            <a:r>
              <a:rPr lang="ru-RU" sz="3200" dirty="0" smtClean="0"/>
              <a:t>Упразднение патриаршества, церковь потеряла свою самостоятельность и авторитет в обществе</a:t>
            </a:r>
          </a:p>
          <a:p>
            <a:pPr marL="388620" algn="just">
              <a:buFont typeface="+mj-lt"/>
              <a:buAutoNum type="arabicPeriod"/>
            </a:pPr>
            <a:r>
              <a:rPr lang="ru-RU" sz="3200" dirty="0" smtClean="0"/>
              <a:t>Быстрое развитие внешней и внутренней торговли.</a:t>
            </a:r>
          </a:p>
          <a:p>
            <a:pPr marL="388620" algn="just">
              <a:buFont typeface="+mj-lt"/>
              <a:buAutoNum type="arabicPeriod"/>
            </a:pPr>
            <a:r>
              <a:rPr lang="ru-RU" sz="3200" dirty="0" smtClean="0"/>
              <a:t>Был достигнут огромный прогресс в области науки и культуры. Поставлена задача государственной важности – создание российского медицинского образования, а также положено начало российской хирургии.</a:t>
            </a:r>
          </a:p>
          <a:p>
            <a:pPr marL="388620" algn="just">
              <a:buFont typeface="+mj-lt"/>
              <a:buAutoNum type="arabicPeriod"/>
            </a:pPr>
            <a:r>
              <a:rPr lang="ru-RU" sz="3200" dirty="0" smtClean="0"/>
              <a:t>Быстрое развитие внешней и внутренней торговли.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Внешняя политика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algn="just"/>
            <a:r>
              <a:rPr lang="ru-RU" sz="3200" dirty="0" smtClean="0"/>
              <a:t>В долгой Северной войне 1700-1721 гг. Россия под руководством Петра добилась полной победы, получила выход к Балтийскому морю, что дало ей возможность установить непосредственные связи с западными странами. Генеральным сражением Северной войны стала вошедшая в историю Полтавская битва в 1709 году, когда Русская армия под командованием Петра I разгромила шведское войско, возглавляемое королем Карлом ХII, который вместе с предателем, украинским гетманом Мазепой бежал в Османскую империю. </a:t>
            </a:r>
          </a:p>
          <a:p>
            <a:pPr algn="just"/>
            <a:r>
              <a:rPr lang="ru-RU" sz="3200" dirty="0" smtClean="0"/>
              <a:t>	После победы в Северной войне Россия вошла в число великих европейских держав. После Персидского похода 1722-1723 гг. к России отошло западное побережье Каспийского моря с городами Дербент и Баку.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Внутренняя политика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186766" cy="687689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 Петру удалось организовать страну из царства в империю, и начиная с 1721 года </a:t>
            </a:r>
            <a:r>
              <a:rPr lang="en-US" sz="2400" dirty="0" smtClean="0"/>
              <a:t> </a:t>
            </a:r>
            <a:r>
              <a:rPr lang="ru-RU" sz="2400" dirty="0" smtClean="0"/>
              <a:t>Петр </a:t>
            </a:r>
            <a:r>
              <a:rPr lang="en-US" sz="2400" dirty="0" smtClean="0"/>
              <a:t>I</a:t>
            </a:r>
            <a:r>
              <a:rPr lang="ru-RU" sz="2400" dirty="0" smtClean="0"/>
              <a:t> стал императором. Из многих реформ Петра </a:t>
            </a:r>
            <a:r>
              <a:rPr lang="en-US" sz="2400" dirty="0" smtClean="0"/>
              <a:t>I</a:t>
            </a:r>
            <a:r>
              <a:rPr lang="ru-RU" sz="2400" dirty="0" smtClean="0"/>
              <a:t>, явно выделялись преобразования в армии, которые позволили ему достигнуть больших военных побед. Но  тем не менее важными были такие изменения, как переход церкви под подчинение императору, а также развитие промышленности и торговли. Император Петр Первый отлично осознавал необходимость просвещения и борьбы с устаревшим образом жизни. </a:t>
            </a:r>
            <a:endParaRPr lang="ru-RU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7223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С </a:t>
            </a:r>
            <a:r>
              <a:rPr lang="en-US" dirty="0" err="1" smtClean="0"/>
              <a:t>одной</a:t>
            </a:r>
            <a:r>
              <a:rPr lang="en-US" dirty="0" smtClean="0"/>
              <a:t> </a:t>
            </a:r>
            <a:r>
              <a:rPr lang="en-US" dirty="0" err="1" smtClean="0"/>
              <a:t>стороны</a:t>
            </a:r>
            <a:r>
              <a:rPr lang="en-US" dirty="0" smtClean="0"/>
              <a:t>, </a:t>
            </a:r>
            <a:r>
              <a:rPr lang="en-US" dirty="0" err="1" smtClean="0"/>
              <a:t>как</a:t>
            </a:r>
            <a:r>
              <a:rPr lang="en-US" dirty="0" smtClean="0"/>
              <a:t> </a:t>
            </a:r>
            <a:r>
              <a:rPr lang="en-US" dirty="0" err="1" smtClean="0"/>
              <a:t>самодурство</a:t>
            </a:r>
            <a:r>
              <a:rPr lang="en-US" dirty="0" smtClean="0"/>
              <a:t> </a:t>
            </a:r>
            <a:r>
              <a:rPr lang="en-US" dirty="0" err="1" smtClean="0"/>
              <a:t>воспринимался</a:t>
            </a:r>
            <a:r>
              <a:rPr lang="en-US" dirty="0" smtClean="0"/>
              <a:t> </a:t>
            </a:r>
            <a:r>
              <a:rPr lang="en-US" dirty="0" err="1" smtClean="0"/>
              <a:t>его</a:t>
            </a:r>
            <a:r>
              <a:rPr lang="en-US" dirty="0" smtClean="0"/>
              <a:t> </a:t>
            </a:r>
            <a:r>
              <a:rPr lang="en-US" dirty="0" err="1" smtClean="0"/>
              <a:t>налог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ношение</a:t>
            </a:r>
            <a:r>
              <a:rPr lang="en-US" dirty="0" smtClean="0"/>
              <a:t> </a:t>
            </a:r>
            <a:r>
              <a:rPr lang="en-US" dirty="0" err="1" smtClean="0"/>
              <a:t>бороды</a:t>
            </a:r>
            <a:r>
              <a:rPr lang="en-US" dirty="0" smtClean="0"/>
              <a:t>, </a:t>
            </a:r>
            <a:r>
              <a:rPr lang="en-US" dirty="0" err="1" smtClean="0"/>
              <a:t>но</a:t>
            </a:r>
            <a:r>
              <a:rPr lang="en-US" dirty="0" smtClean="0"/>
              <a:t> в </a:t>
            </a:r>
            <a:r>
              <a:rPr lang="en-US" dirty="0" err="1" smtClean="0"/>
              <a:t>то</a:t>
            </a:r>
            <a:r>
              <a:rPr lang="en-US" dirty="0" smtClean="0"/>
              <a:t> </a:t>
            </a:r>
            <a:r>
              <a:rPr lang="en-US" dirty="0" err="1" smtClean="0"/>
              <a:t>же</a:t>
            </a:r>
            <a:r>
              <a:rPr lang="en-US" dirty="0" smtClean="0"/>
              <a:t> </a:t>
            </a:r>
            <a:r>
              <a:rPr lang="en-US" dirty="0" err="1" smtClean="0"/>
              <a:t>время</a:t>
            </a:r>
            <a:r>
              <a:rPr lang="en-US" dirty="0" smtClean="0"/>
              <a:t> </a:t>
            </a:r>
            <a:r>
              <a:rPr lang="en-US" dirty="0" err="1" smtClean="0"/>
              <a:t>появилась</a:t>
            </a:r>
            <a:r>
              <a:rPr lang="en-US" dirty="0" smtClean="0"/>
              <a:t> </a:t>
            </a:r>
            <a:r>
              <a:rPr lang="en-US" dirty="0" err="1" smtClean="0"/>
              <a:t>прямая</a:t>
            </a:r>
            <a:r>
              <a:rPr lang="en-US" dirty="0" smtClean="0"/>
              <a:t> </a:t>
            </a:r>
            <a:r>
              <a:rPr lang="en-US" dirty="0" err="1" smtClean="0"/>
              <a:t>зависимость</a:t>
            </a:r>
            <a:r>
              <a:rPr lang="en-US" dirty="0" smtClean="0"/>
              <a:t> </a:t>
            </a:r>
            <a:r>
              <a:rPr lang="en-US" dirty="0" err="1" smtClean="0"/>
              <a:t>продвижения</a:t>
            </a:r>
            <a:r>
              <a:rPr lang="en-US" dirty="0" smtClean="0"/>
              <a:t> </a:t>
            </a:r>
            <a:r>
              <a:rPr lang="en-US" dirty="0" err="1" smtClean="0"/>
              <a:t>дворян</a:t>
            </a:r>
            <a:r>
              <a:rPr lang="en-US" dirty="0" smtClean="0"/>
              <a:t> </a:t>
            </a:r>
            <a:r>
              <a:rPr lang="en-US" dirty="0" err="1" smtClean="0"/>
              <a:t>по</a:t>
            </a:r>
            <a:r>
              <a:rPr lang="en-US" dirty="0" smtClean="0"/>
              <a:t> </a:t>
            </a:r>
            <a:r>
              <a:rPr lang="en-US" dirty="0" err="1" smtClean="0"/>
              <a:t>службе</a:t>
            </a:r>
            <a:r>
              <a:rPr lang="en-US" dirty="0" smtClean="0"/>
              <a:t> </a:t>
            </a:r>
            <a:r>
              <a:rPr lang="en-US" dirty="0" err="1" smtClean="0"/>
              <a:t>от</a:t>
            </a:r>
            <a:r>
              <a:rPr lang="en-US" dirty="0" smtClean="0"/>
              <a:t> </a:t>
            </a:r>
            <a:r>
              <a:rPr lang="en-US" dirty="0" err="1" smtClean="0"/>
              <a:t>уровня</a:t>
            </a:r>
            <a:r>
              <a:rPr lang="en-US" dirty="0" smtClean="0"/>
              <a:t> </a:t>
            </a:r>
            <a:r>
              <a:rPr lang="en-US" dirty="0" err="1" smtClean="0"/>
              <a:t>их</a:t>
            </a:r>
            <a:r>
              <a:rPr lang="en-US" dirty="0" smtClean="0"/>
              <a:t> </a:t>
            </a:r>
            <a:r>
              <a:rPr lang="en-US" dirty="0" err="1" smtClean="0"/>
              <a:t>образованности</a:t>
            </a:r>
            <a:r>
              <a:rPr lang="en-US" dirty="0" smtClean="0"/>
              <a:t>. </a:t>
            </a:r>
            <a:r>
              <a:rPr lang="en-US" dirty="0" err="1" smtClean="0"/>
              <a:t>При</a:t>
            </a:r>
            <a:r>
              <a:rPr lang="en-US" dirty="0" smtClean="0"/>
              <a:t> </a:t>
            </a:r>
            <a:r>
              <a:rPr lang="en-US" dirty="0" err="1" smtClean="0"/>
              <a:t>Петре</a:t>
            </a:r>
            <a:r>
              <a:rPr lang="en-US" dirty="0" smtClean="0"/>
              <a:t> </a:t>
            </a:r>
            <a:r>
              <a:rPr lang="en-US" dirty="0" err="1" smtClean="0"/>
              <a:t>основана</a:t>
            </a:r>
            <a:r>
              <a:rPr lang="en-US" dirty="0" smtClean="0"/>
              <a:t> </a:t>
            </a:r>
            <a:r>
              <a:rPr lang="en-US" dirty="0" err="1" smtClean="0"/>
              <a:t>первая</a:t>
            </a:r>
            <a:r>
              <a:rPr lang="en-US" dirty="0" smtClean="0"/>
              <a:t> </a:t>
            </a:r>
            <a:r>
              <a:rPr lang="en-US" dirty="0" err="1" smtClean="0"/>
              <a:t>русская</a:t>
            </a:r>
            <a:r>
              <a:rPr lang="en-US" dirty="0" smtClean="0"/>
              <a:t> </a:t>
            </a:r>
            <a:r>
              <a:rPr lang="en-US" dirty="0" err="1" smtClean="0"/>
              <a:t>газета</a:t>
            </a:r>
            <a:r>
              <a:rPr lang="en-US" dirty="0" smtClean="0"/>
              <a:t> и </a:t>
            </a:r>
            <a:r>
              <a:rPr lang="en-US" dirty="0" err="1" smtClean="0"/>
              <a:t>появилось</a:t>
            </a:r>
            <a:r>
              <a:rPr lang="en-US" dirty="0" smtClean="0"/>
              <a:t> </a:t>
            </a:r>
            <a:r>
              <a:rPr lang="en-US" dirty="0" err="1" smtClean="0"/>
              <a:t>много</a:t>
            </a:r>
            <a:r>
              <a:rPr lang="en-US" dirty="0" smtClean="0"/>
              <a:t> </a:t>
            </a:r>
            <a:r>
              <a:rPr lang="en-US" dirty="0" err="1" smtClean="0"/>
              <a:t>переводов</a:t>
            </a:r>
            <a:r>
              <a:rPr lang="en-US" dirty="0" smtClean="0"/>
              <a:t> </a:t>
            </a:r>
            <a:r>
              <a:rPr lang="en-US" dirty="0" err="1" smtClean="0"/>
              <a:t>иностранных</a:t>
            </a:r>
            <a:r>
              <a:rPr lang="en-US" dirty="0" smtClean="0"/>
              <a:t> </a:t>
            </a:r>
            <a:r>
              <a:rPr lang="en-US" dirty="0" err="1" smtClean="0"/>
              <a:t>книг</a:t>
            </a:r>
            <a:r>
              <a:rPr lang="en-US" dirty="0" smtClean="0"/>
              <a:t>. </a:t>
            </a:r>
            <a:r>
              <a:rPr lang="ru-RU" dirty="0" smtClean="0"/>
              <a:t>Были открыты артиллерийские, инженерные, медицинские, морские и горные школы, а также первая в стране гимназия. Он очень хотел создать обязательную для всех начальную школу, но осуществить этот замысел не успел. Важно заметить, что реформы Петра Первого затронули не только экономику и политику, но и  финансирование и образование деятелей искусства.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Основание Санкт-Петербурга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429156"/>
          </a:xfrm>
        </p:spPr>
        <p:txBody>
          <a:bodyPr>
            <a:normAutofit lnSpcReduction="10000"/>
          </a:bodyPr>
          <a:lstStyle/>
          <a:p>
            <a:r>
              <a:rPr lang="ru-RU" sz="2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Санкт-Петербург</a:t>
            </a:r>
            <a:r>
              <a:rPr lang="ru-RU" sz="2800" dirty="0" smtClean="0">
                <a:solidFill>
                  <a:schemeClr val="accent2"/>
                </a:solidFill>
              </a:rPr>
              <a:t> </a:t>
            </a:r>
            <a:r>
              <a:rPr lang="ru-RU" sz="2800" dirty="0" smtClean="0"/>
              <a:t>был основан 16 Мая 1703 года. В этот день началось строительство Петропавловской крепости на Заячьем острове в самом широком месте устья Невы как результат победы России в Северной Войне над Швецией. Крепость должна была контролировать дельту реки, не пропуская шведские военные суда вверх по течению. Это и явилось началом основания одного из красивейших городов мира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435280" cy="5760680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Цель - рассмотрение личности Петра 1 и его политики. 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Задачи:</a:t>
            </a: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1)</a:t>
            </a:r>
            <a:r>
              <a:rPr lang="ru-RU" dirty="0" smtClean="0"/>
              <a:t> рассмотреть законодательную деятельность Петра I; </a:t>
            </a:r>
          </a:p>
          <a:p>
            <a:pPr>
              <a:buNone/>
            </a:pPr>
            <a:r>
              <a:rPr lang="ru-RU" dirty="0" smtClean="0"/>
              <a:t>  2)рассмотреть биографию Петра 1; </a:t>
            </a:r>
          </a:p>
          <a:p>
            <a:pPr>
              <a:buNone/>
            </a:pPr>
            <a:r>
              <a:rPr lang="ru-RU" dirty="0" smtClean="0"/>
              <a:t>    3)указать общие черты его правления – достижения, реформы в экономической, социальной и религиозной сферах. </a:t>
            </a: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8992" y="571480"/>
            <a:ext cx="5715008" cy="6286520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sz="2800" dirty="0" smtClean="0"/>
              <a:t>	</a:t>
            </a:r>
            <a:r>
              <a:rPr lang="ru-RU" sz="2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</a:t>
            </a:r>
            <a:r>
              <a:rPr lang="ru-RU" sz="2800" dirty="0" smtClean="0"/>
              <a:t>о плану своего основателя императора Петра Великого Петербург должен был в первую очередь стать портовым городом, открывающим России выход в Балтийское море, к странам Европы. Санкт-Петербург географически удобно расположен на берегу Финского залива, на обоих берегах реки Невы и на островах в ее дельте. </a:t>
            </a:r>
          </a:p>
          <a:p>
            <a:pPr algn="just">
              <a:buNone/>
            </a:pPr>
            <a:r>
              <a:rPr lang="ru-RU" sz="2800" dirty="0" smtClean="0"/>
              <a:t>	За многие годы город, названный царем "окном в Европу", превратился в связующее звено между Востоком и Западом, Европой и Азией, став одновременно местом рождения и вторым домом для великих традиций мировой культуры. </a:t>
            </a:r>
          </a:p>
          <a:p>
            <a:pPr algn="just">
              <a:buNone/>
            </a:pPr>
            <a:r>
              <a:rPr lang="ru-RU" sz="2800" dirty="0" smtClean="0"/>
              <a:t>	В 1710 году столица России официально переносится из Москвы в Санкт-Петербург, а в 1712 году в город переезжает царская семья, а также все правительственные учреждения. </a:t>
            </a:r>
          </a:p>
          <a:p>
            <a:pPr algn="just"/>
            <a:endParaRPr lang="ru-RU" sz="2800" dirty="0" smtClean="0"/>
          </a:p>
          <a:p>
            <a:pPr algn="just"/>
            <a:endParaRPr lang="ru-RU" sz="2800" dirty="0" smtClean="0"/>
          </a:p>
          <a:p>
            <a:endParaRPr lang="ru-RU" dirty="0"/>
          </a:p>
        </p:txBody>
      </p:sp>
      <p:sp>
        <p:nvSpPr>
          <p:cNvPr id="14338" name="AutoShape 2" descr="Питер. Конец XVII ве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Питер. Конец XVII ве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санкт петер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5784" y="3657609"/>
            <a:ext cx="3571900" cy="320039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 descr="питер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85784" y="214290"/>
            <a:ext cx="3571868" cy="328614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71480"/>
            <a:ext cx="5643602" cy="5715016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sz="3600" dirty="0" smtClean="0"/>
              <a:t>Занятому войной и многими государственными заботами</a:t>
            </a:r>
          </a:p>
          <a:p>
            <a:pPr algn="just">
              <a:buNone/>
            </a:pPr>
            <a:r>
              <a:rPr lang="ru-RU" sz="3600" dirty="0" smtClean="0"/>
              <a:t>Петру не было времени заниматься воспитанием своего  старшего сына от первого брака – Алексеем. Наследник же не горел желанием </a:t>
            </a:r>
          </a:p>
          <a:p>
            <a:pPr algn="just">
              <a:buNone/>
            </a:pPr>
            <a:r>
              <a:rPr lang="ru-RU" sz="3600" dirty="0" smtClean="0"/>
              <a:t>учиться, и о себе говорил с долей</a:t>
            </a:r>
          </a:p>
          <a:p>
            <a:pPr algn="just">
              <a:buNone/>
            </a:pPr>
            <a:r>
              <a:rPr lang="ru-RU" sz="3600" dirty="0" smtClean="0"/>
              <a:t>самокритичности: «Природным </a:t>
            </a:r>
          </a:p>
          <a:p>
            <a:pPr algn="just">
              <a:buNone/>
            </a:pPr>
            <a:r>
              <a:rPr lang="ru-RU" sz="3600" dirty="0" smtClean="0"/>
              <a:t>умом я не </a:t>
            </a:r>
            <a:r>
              <a:rPr lang="ru-RU" sz="3600" dirty="0" err="1" smtClean="0"/>
              <a:t>дурак,только</a:t>
            </a:r>
            <a:r>
              <a:rPr lang="ru-RU" sz="3600" dirty="0" smtClean="0"/>
              <a:t> труда </a:t>
            </a:r>
          </a:p>
          <a:p>
            <a:pPr algn="just">
              <a:buNone/>
            </a:pPr>
            <a:r>
              <a:rPr lang="ru-RU" sz="3600" dirty="0" smtClean="0"/>
              <a:t>никакого нести не могу». </a:t>
            </a:r>
          </a:p>
          <a:p>
            <a:pPr algn="just">
              <a:buNone/>
            </a:pPr>
            <a:r>
              <a:rPr lang="ru-RU" sz="3600" dirty="0" smtClean="0"/>
              <a:t>Позднее Алексей сблизился с  монахами, с людьми, которых </a:t>
            </a:r>
          </a:p>
          <a:p>
            <a:pPr algn="just">
              <a:buNone/>
            </a:pPr>
            <a:r>
              <a:rPr lang="ru-RU" sz="3600" dirty="0" smtClean="0"/>
              <a:t> совсем не устраивали петровские </a:t>
            </a:r>
          </a:p>
          <a:p>
            <a:pPr algn="just">
              <a:buNone/>
            </a:pPr>
            <a:r>
              <a:rPr lang="ru-RU" sz="3600" dirty="0" smtClean="0"/>
              <a:t>преобразования.</a:t>
            </a:r>
          </a:p>
          <a:p>
            <a:endParaRPr lang="ru-RU" dirty="0"/>
          </a:p>
        </p:txBody>
      </p:sp>
      <p:pic>
        <p:nvPicPr>
          <p:cNvPr id="4" name="Содержимое 7" descr="rodilsya_aleksey_petrovich_102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215076" y="1000108"/>
            <a:ext cx="2928924" cy="5572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868" y="285728"/>
            <a:ext cx="5572132" cy="6286544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sz="32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</a:t>
            </a:r>
            <a:r>
              <a:rPr lang="ru-RU" sz="2800" dirty="0" smtClean="0"/>
              <a:t>о временем государь убедился, что достойного преемника из Алексея не получится. Он потребовал, чтобы царевич отказался от права на трон. Тот согласился, но вскоре бежал в надежде укрыться от гнева отца. Позднее он был возвращен на родину, к отцу.</a:t>
            </a:r>
          </a:p>
          <a:p>
            <a:pPr algn="just">
              <a:buNone/>
            </a:pPr>
            <a:r>
              <a:rPr lang="ru-RU" sz="2800" dirty="0" smtClean="0"/>
              <a:t>	Следствие, проведенное по «делу царевича», пришло к выводу, что группа лиц, к которой принадлежал и царский сын, готовила заговор с целью устранения  Петра, хотя на самом деле никакого заговора не было. Суд приговорил  Алексея к смертной казне. </a:t>
            </a:r>
          </a:p>
          <a:p>
            <a:endParaRPr lang="ru-RU" dirty="0"/>
          </a:p>
        </p:txBody>
      </p:sp>
      <p:pic>
        <p:nvPicPr>
          <p:cNvPr id="4" name="Содержимое 4" descr="100_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57232"/>
            <a:ext cx="3643306" cy="49292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86304" cy="1511288"/>
          </a:xfrm>
        </p:spPr>
        <p:txBody>
          <a:bodyPr>
            <a:normAutofit/>
          </a:bodyPr>
          <a:lstStyle/>
          <a:p>
            <a:r>
              <a:rPr lang="ru-RU" dirty="0" smtClean="0"/>
              <a:t>Смерть Императора</a:t>
            </a:r>
            <a:endParaRPr lang="ru-RU" dirty="0"/>
          </a:p>
        </p:txBody>
      </p:sp>
      <p:pic>
        <p:nvPicPr>
          <p:cNvPr id="4" name="Содержимое 3" descr="_sm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2143116"/>
            <a:ext cx="4500562" cy="4714884"/>
          </a:xfrm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5286380" y="0"/>
            <a:ext cx="385762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Он скончался от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воспаления легких, но позднее у докторов возникли сильные сомнения на счет такого утверждения.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Было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проведено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вскрытие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которое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показало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страшное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воспаление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мочевого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пузыря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которое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уже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переросло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гангрену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Похоронили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Петра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Великого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соборе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Петропавловской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крепости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Санкт-Петербурге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а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наследницей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трона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стала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его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супруга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императрица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Екатерина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I.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/>
              <a:t>Он, по недостаточно доказанной версии, смог написать лишь два слова: «Отдайте все…….» Император не оставил после себя сыновей и реальными претендентами на престол после смерти императора оказались его жена Екатерина и внук Петр – сын казненного царевича Алексея.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внимание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91074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етр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70009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петр1слайд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петр1слайд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7172575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Юность Петра </a:t>
            </a:r>
            <a:r>
              <a:rPr lang="en-US" dirty="0" smtClean="0"/>
              <a:t>I</a:t>
            </a:r>
            <a:endParaRPr lang="ru-RU" dirty="0"/>
          </a:p>
        </p:txBody>
      </p:sp>
      <p:pic>
        <p:nvPicPr>
          <p:cNvPr id="4" name="Содержимое 3" descr="_d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893539" y="1928802"/>
            <a:ext cx="3250461" cy="2857520"/>
          </a:xfrm>
        </p:spPr>
      </p:pic>
      <p:sp>
        <p:nvSpPr>
          <p:cNvPr id="5" name="Прямоугольник 4"/>
          <p:cNvSpPr/>
          <p:nvPr/>
        </p:nvSpPr>
        <p:spPr>
          <a:xfrm>
            <a:off x="357158" y="1643050"/>
            <a:ext cx="550072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После смерти Федора Алексеевича 27 апреля 1682 года царем был избран десятилетний Петр. Однако в результате интриг царевны Софьи и клана Милославских, приведенных в мае того же года к стрелецкому бунту в Москве, в государстве установилось двоевластие с провозглашением Софьи правительницей. После этих событий мать Петра царица Наталья Кирилловна была вынуждена уединиться с сыном в подмосковном селе Преображенском. Некогда любимое царем Алексеем Михайловичем имение, являвшееся, по словам историка В.О. Ключевского, «станционным двором на пути к Петербургу», стало временной царской резиденцией.</a:t>
            </a:r>
          </a:p>
          <a:p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_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928670"/>
            <a:ext cx="4857752" cy="56323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Петр </a:t>
            </a:r>
            <a:r>
              <a:rPr lang="en-US" sz="2000" dirty="0" err="1" smtClean="0"/>
              <a:t>Первый</a:t>
            </a:r>
            <a:r>
              <a:rPr lang="en-US" sz="2000" dirty="0" smtClean="0"/>
              <a:t> </a:t>
            </a:r>
            <a:r>
              <a:rPr lang="en-US" sz="2000" dirty="0" err="1" smtClean="0"/>
              <a:t>имел</a:t>
            </a:r>
            <a:r>
              <a:rPr lang="en-US" sz="2000" dirty="0" smtClean="0"/>
              <a:t> </a:t>
            </a:r>
            <a:r>
              <a:rPr lang="en-US" sz="2000" dirty="0" err="1" smtClean="0"/>
              <a:t>скудный</a:t>
            </a:r>
            <a:r>
              <a:rPr lang="en-US" sz="2000" dirty="0" smtClean="0"/>
              <a:t> </a:t>
            </a:r>
            <a:r>
              <a:rPr lang="en-US" sz="2000" dirty="0" err="1" smtClean="0"/>
              <a:t>словарный</a:t>
            </a:r>
            <a:r>
              <a:rPr lang="en-US" sz="2000" dirty="0" smtClean="0"/>
              <a:t> </a:t>
            </a:r>
            <a:r>
              <a:rPr lang="en-US" sz="2000" dirty="0" err="1" smtClean="0"/>
              <a:t>запас</a:t>
            </a:r>
            <a:r>
              <a:rPr lang="en-US" sz="2000" dirty="0" smtClean="0"/>
              <a:t> и </a:t>
            </a:r>
            <a:r>
              <a:rPr lang="en-US" sz="2000" dirty="0" err="1" smtClean="0"/>
              <a:t>до</a:t>
            </a:r>
            <a:r>
              <a:rPr lang="en-US" sz="2000" dirty="0" smtClean="0"/>
              <a:t> </a:t>
            </a:r>
            <a:r>
              <a:rPr lang="en-US" sz="2000" dirty="0" err="1" smtClean="0"/>
              <a:t>конца</a:t>
            </a:r>
            <a:r>
              <a:rPr lang="en-US" sz="2000" dirty="0" smtClean="0"/>
              <a:t> </a:t>
            </a:r>
            <a:r>
              <a:rPr lang="en-US" sz="2000" dirty="0" err="1" smtClean="0"/>
              <a:t>жизни</a:t>
            </a:r>
            <a:r>
              <a:rPr lang="en-US" sz="2000" dirty="0" smtClean="0"/>
              <a:t> </a:t>
            </a:r>
            <a:r>
              <a:rPr lang="en-US" sz="2000" dirty="0" err="1" smtClean="0"/>
              <a:t>писал</a:t>
            </a:r>
            <a:r>
              <a:rPr lang="en-US" sz="2000" dirty="0" smtClean="0"/>
              <a:t> с </a:t>
            </a:r>
            <a:r>
              <a:rPr lang="en-US" sz="2000" dirty="0" err="1" smtClean="0"/>
              <a:t>ошибками</a:t>
            </a:r>
            <a:r>
              <a:rPr lang="en-US" sz="2000" dirty="0" smtClean="0"/>
              <a:t>. </a:t>
            </a:r>
            <a:r>
              <a:rPr lang="en-US" sz="2000" dirty="0" err="1" smtClean="0"/>
              <a:t>Царь</a:t>
            </a:r>
            <a:r>
              <a:rPr lang="en-US" sz="2000" dirty="0" smtClean="0"/>
              <a:t> </a:t>
            </a:r>
            <a:r>
              <a:rPr lang="en-US" sz="2000" dirty="0" err="1" smtClean="0"/>
              <a:t>Федор</a:t>
            </a:r>
            <a:r>
              <a:rPr lang="en-US" sz="2000" dirty="0" smtClean="0"/>
              <a:t> III </a:t>
            </a:r>
            <a:r>
              <a:rPr lang="en-US" sz="2000" dirty="0" err="1" smtClean="0"/>
              <a:t>правил</a:t>
            </a:r>
            <a:r>
              <a:rPr lang="en-US" sz="2000" dirty="0" smtClean="0"/>
              <a:t> </a:t>
            </a:r>
            <a:r>
              <a:rPr lang="en-US" sz="2000" dirty="0" err="1" smtClean="0"/>
              <a:t>всего</a:t>
            </a:r>
            <a:r>
              <a:rPr lang="en-US" sz="2000" dirty="0" smtClean="0"/>
              <a:t> </a:t>
            </a:r>
            <a:r>
              <a:rPr lang="en-US" sz="2000" dirty="0" err="1" smtClean="0"/>
              <a:t>шесть</a:t>
            </a:r>
            <a:r>
              <a:rPr lang="en-US" sz="2000" dirty="0" smtClean="0"/>
              <a:t> </a:t>
            </a:r>
            <a:r>
              <a:rPr lang="en-US" sz="2000" dirty="0" err="1" smtClean="0"/>
              <a:t>лет</a:t>
            </a:r>
            <a:r>
              <a:rPr lang="en-US" sz="2000" dirty="0" smtClean="0"/>
              <a:t> и </a:t>
            </a:r>
            <a:r>
              <a:rPr lang="en-US" sz="2000" dirty="0" err="1" smtClean="0"/>
              <a:t>скончался</a:t>
            </a:r>
            <a:r>
              <a:rPr lang="en-US" sz="2000" dirty="0" smtClean="0"/>
              <a:t> </a:t>
            </a:r>
            <a:r>
              <a:rPr lang="en-US" sz="2000" dirty="0" err="1" smtClean="0"/>
              <a:t>из-за</a:t>
            </a:r>
            <a:r>
              <a:rPr lang="en-US" sz="2000" dirty="0" smtClean="0"/>
              <a:t> </a:t>
            </a:r>
            <a:r>
              <a:rPr lang="en-US" sz="2000" dirty="0" err="1" smtClean="0"/>
              <a:t>слабого</a:t>
            </a:r>
            <a:r>
              <a:rPr lang="en-US" sz="2000" dirty="0" smtClean="0"/>
              <a:t> </a:t>
            </a:r>
            <a:r>
              <a:rPr lang="en-US" sz="2000" dirty="0" err="1" smtClean="0"/>
              <a:t>здоровья</a:t>
            </a:r>
            <a:r>
              <a:rPr lang="en-US" sz="2000" dirty="0" smtClean="0"/>
              <a:t> в </a:t>
            </a:r>
            <a:r>
              <a:rPr lang="en-US" sz="2000" dirty="0" err="1" smtClean="0"/>
              <a:t>молодом</a:t>
            </a:r>
            <a:r>
              <a:rPr lang="en-US" sz="2000" dirty="0" smtClean="0"/>
              <a:t> </a:t>
            </a:r>
            <a:r>
              <a:rPr lang="en-US" sz="2000" dirty="0" err="1" smtClean="0"/>
              <a:t>возрасте</a:t>
            </a:r>
            <a:r>
              <a:rPr lang="en-US" sz="2000" dirty="0" smtClean="0"/>
              <a:t>. </a:t>
            </a:r>
            <a:r>
              <a:rPr lang="en-US" sz="2000" dirty="0" err="1" smtClean="0"/>
              <a:t>По</a:t>
            </a:r>
            <a:r>
              <a:rPr lang="en-US" sz="2000" dirty="0" smtClean="0"/>
              <a:t> </a:t>
            </a:r>
            <a:r>
              <a:rPr lang="en-US" sz="2000" dirty="0" err="1" smtClean="0"/>
              <a:t>традиции</a:t>
            </a:r>
            <a:r>
              <a:rPr lang="en-US" sz="2000" dirty="0" smtClean="0"/>
              <a:t> </a:t>
            </a:r>
            <a:r>
              <a:rPr lang="en-US" sz="2000" dirty="0" err="1" smtClean="0"/>
              <a:t>престол</a:t>
            </a:r>
            <a:r>
              <a:rPr lang="en-US" sz="2000" dirty="0" smtClean="0"/>
              <a:t> </a:t>
            </a:r>
            <a:r>
              <a:rPr lang="en-US" sz="2000" dirty="0" err="1" smtClean="0"/>
              <a:t>должен</a:t>
            </a:r>
            <a:r>
              <a:rPr lang="en-US" sz="2000" dirty="0" smtClean="0"/>
              <a:t> </a:t>
            </a:r>
            <a:r>
              <a:rPr lang="en-US" sz="2000" dirty="0" err="1" smtClean="0"/>
              <a:t>был</a:t>
            </a:r>
            <a:r>
              <a:rPr lang="en-US" sz="2000" dirty="0" smtClean="0"/>
              <a:t> </a:t>
            </a:r>
            <a:r>
              <a:rPr lang="en-US" sz="2000" dirty="0" err="1" smtClean="0"/>
              <a:t>занять</a:t>
            </a:r>
            <a:r>
              <a:rPr lang="en-US" sz="2000" dirty="0" smtClean="0"/>
              <a:t> </a:t>
            </a:r>
            <a:r>
              <a:rPr lang="en-US" sz="2000" dirty="0" err="1" smtClean="0"/>
              <a:t>еще</a:t>
            </a:r>
            <a:r>
              <a:rPr lang="en-US" sz="2000" dirty="0" smtClean="0"/>
              <a:t> </a:t>
            </a:r>
            <a:r>
              <a:rPr lang="en-US" sz="2000" dirty="0" err="1" smtClean="0"/>
              <a:t>один</a:t>
            </a:r>
            <a:r>
              <a:rPr lang="en-US" sz="2000" dirty="0" smtClean="0"/>
              <a:t> </a:t>
            </a:r>
            <a:r>
              <a:rPr lang="en-US" sz="2000" dirty="0" err="1" smtClean="0"/>
              <a:t>отпрыск</a:t>
            </a:r>
            <a:r>
              <a:rPr lang="en-US" sz="2000" dirty="0" smtClean="0"/>
              <a:t> </a:t>
            </a:r>
            <a:r>
              <a:rPr lang="en-US" sz="2000" dirty="0" err="1" smtClean="0"/>
              <a:t>царя</a:t>
            </a:r>
            <a:r>
              <a:rPr lang="en-US" sz="2000" dirty="0" smtClean="0"/>
              <a:t> </a:t>
            </a:r>
            <a:r>
              <a:rPr lang="en-US" sz="2000" dirty="0" err="1" smtClean="0"/>
              <a:t>Алексея</a:t>
            </a:r>
            <a:r>
              <a:rPr lang="en-US" sz="2000" dirty="0" smtClean="0"/>
              <a:t>, </a:t>
            </a:r>
            <a:r>
              <a:rPr lang="en-US" sz="2000" dirty="0" err="1" smtClean="0"/>
              <a:t>Иван</a:t>
            </a:r>
            <a:r>
              <a:rPr lang="en-US" sz="2000" dirty="0" smtClean="0"/>
              <a:t>, </a:t>
            </a:r>
            <a:r>
              <a:rPr lang="en-US" sz="2000" dirty="0" err="1" smtClean="0"/>
              <a:t>но</a:t>
            </a:r>
            <a:r>
              <a:rPr lang="en-US" sz="2000" dirty="0" smtClean="0"/>
              <a:t> </a:t>
            </a:r>
            <a:r>
              <a:rPr lang="en-US" sz="2000" dirty="0" err="1" smtClean="0"/>
              <a:t>он</a:t>
            </a:r>
            <a:r>
              <a:rPr lang="en-US" sz="2000" dirty="0" smtClean="0"/>
              <a:t> </a:t>
            </a:r>
            <a:r>
              <a:rPr lang="en-US" sz="2000" dirty="0" err="1" smtClean="0"/>
              <a:t>был</a:t>
            </a:r>
            <a:r>
              <a:rPr lang="en-US" sz="2000" dirty="0" smtClean="0"/>
              <a:t> </a:t>
            </a:r>
            <a:r>
              <a:rPr lang="en-US" sz="2000" dirty="0" err="1" smtClean="0"/>
              <a:t>очень</a:t>
            </a:r>
            <a:r>
              <a:rPr lang="en-US" sz="2000" dirty="0" smtClean="0"/>
              <a:t> </a:t>
            </a:r>
            <a:r>
              <a:rPr lang="en-US" sz="2000" dirty="0" err="1" smtClean="0"/>
              <a:t>болезненным</a:t>
            </a:r>
            <a:r>
              <a:rPr lang="en-US" sz="2000" dirty="0" smtClean="0"/>
              <a:t>, </a:t>
            </a:r>
            <a:r>
              <a:rPr lang="en-US" sz="2000" dirty="0" err="1" smtClean="0"/>
              <a:t>поэтому</a:t>
            </a:r>
            <a:r>
              <a:rPr lang="en-US" sz="2000" dirty="0" smtClean="0"/>
              <a:t> </a:t>
            </a:r>
            <a:r>
              <a:rPr lang="en-US" sz="2000" dirty="0" err="1" smtClean="0"/>
              <a:t>семья</a:t>
            </a:r>
            <a:r>
              <a:rPr lang="en-US" sz="2000" dirty="0" smtClean="0"/>
              <a:t> </a:t>
            </a:r>
            <a:r>
              <a:rPr lang="en-US" sz="2000" dirty="0" err="1" smtClean="0"/>
              <a:t>Нарышкиных</a:t>
            </a:r>
            <a:r>
              <a:rPr lang="en-US" sz="2000" dirty="0" smtClean="0"/>
              <a:t> </a:t>
            </a:r>
            <a:r>
              <a:rPr lang="en-US" sz="2000" dirty="0" err="1" smtClean="0"/>
              <a:t>организовала</a:t>
            </a:r>
            <a:r>
              <a:rPr lang="en-US" sz="2000" dirty="0" smtClean="0"/>
              <a:t> </a:t>
            </a:r>
            <a:r>
              <a:rPr lang="en-US" sz="2000" dirty="0" err="1" smtClean="0"/>
              <a:t>фактически</a:t>
            </a:r>
            <a:r>
              <a:rPr lang="en-US" sz="2000" dirty="0" smtClean="0"/>
              <a:t> </a:t>
            </a:r>
            <a:r>
              <a:rPr lang="en-US" sz="2000" dirty="0" err="1" smtClean="0"/>
              <a:t>дворцовый</a:t>
            </a:r>
            <a:r>
              <a:rPr lang="en-US" sz="2000" dirty="0" smtClean="0"/>
              <a:t> </a:t>
            </a:r>
            <a:r>
              <a:rPr lang="en-US" sz="2000" dirty="0" err="1" smtClean="0"/>
              <a:t>переворот</a:t>
            </a:r>
            <a:r>
              <a:rPr lang="en-US" sz="2000" dirty="0" smtClean="0"/>
              <a:t> и </a:t>
            </a:r>
            <a:r>
              <a:rPr lang="en-US" sz="2000" dirty="0" err="1" smtClean="0"/>
              <a:t>объявила</a:t>
            </a:r>
            <a:r>
              <a:rPr lang="en-US" sz="2000" dirty="0" smtClean="0"/>
              <a:t> </a:t>
            </a:r>
            <a:r>
              <a:rPr lang="en-US" sz="2000" dirty="0" err="1" smtClean="0"/>
              <a:t>наследником</a:t>
            </a:r>
            <a:r>
              <a:rPr lang="en-US" sz="2000" dirty="0" smtClean="0"/>
              <a:t> </a:t>
            </a:r>
            <a:r>
              <a:rPr lang="en-US" sz="2000" dirty="0" err="1" smtClean="0"/>
              <a:t>Петра</a:t>
            </a:r>
            <a:r>
              <a:rPr lang="en-US" sz="2000" dirty="0" smtClean="0"/>
              <a:t> I. </a:t>
            </a:r>
            <a:r>
              <a:rPr lang="en-US" sz="2000" dirty="0" err="1" smtClean="0"/>
              <a:t>Им</a:t>
            </a:r>
            <a:r>
              <a:rPr lang="en-US" sz="2000" dirty="0" smtClean="0"/>
              <a:t> </a:t>
            </a:r>
            <a:r>
              <a:rPr lang="en-US" sz="2000" dirty="0" err="1" smtClean="0"/>
              <a:t>это</a:t>
            </a:r>
            <a:r>
              <a:rPr lang="en-US" sz="2000" dirty="0" smtClean="0"/>
              <a:t> </a:t>
            </a:r>
            <a:r>
              <a:rPr lang="en-US" sz="2000" dirty="0" err="1" smtClean="0"/>
              <a:t>было</a:t>
            </a:r>
            <a:r>
              <a:rPr lang="en-US" sz="2000" dirty="0" smtClean="0"/>
              <a:t> </a:t>
            </a:r>
            <a:r>
              <a:rPr lang="en-US" sz="2000" dirty="0" err="1" smtClean="0"/>
              <a:t>выгодно</a:t>
            </a:r>
            <a:r>
              <a:rPr lang="en-US" sz="2000" dirty="0" smtClean="0"/>
              <a:t>, </a:t>
            </a:r>
            <a:r>
              <a:rPr lang="en-US" sz="2000" dirty="0" err="1" smtClean="0"/>
              <a:t>так</a:t>
            </a:r>
            <a:r>
              <a:rPr lang="en-US" sz="2000" dirty="0" smtClean="0"/>
              <a:t> </a:t>
            </a:r>
            <a:r>
              <a:rPr lang="en-US" sz="2000" dirty="0" err="1" smtClean="0"/>
              <a:t>как</a:t>
            </a:r>
            <a:r>
              <a:rPr lang="en-US" sz="2000" dirty="0" smtClean="0"/>
              <a:t> </a:t>
            </a:r>
            <a:r>
              <a:rPr lang="en-US" sz="2000" dirty="0" err="1" smtClean="0"/>
              <a:t>мальчик</a:t>
            </a:r>
            <a:r>
              <a:rPr lang="en-US" sz="2000" dirty="0" smtClean="0"/>
              <a:t> </a:t>
            </a:r>
            <a:r>
              <a:rPr lang="en-US" sz="2000" dirty="0" err="1" smtClean="0"/>
              <a:t>являлся</a:t>
            </a:r>
            <a:r>
              <a:rPr lang="en-US" sz="2000" dirty="0" smtClean="0"/>
              <a:t> </a:t>
            </a:r>
            <a:r>
              <a:rPr lang="en-US" sz="2000" dirty="0" err="1" smtClean="0"/>
              <a:t>потомком</a:t>
            </a:r>
            <a:r>
              <a:rPr lang="en-US" sz="2000" dirty="0" smtClean="0"/>
              <a:t> </a:t>
            </a:r>
            <a:r>
              <a:rPr lang="en-US" sz="2000" dirty="0" err="1" smtClean="0"/>
              <a:t>их</a:t>
            </a:r>
            <a:r>
              <a:rPr lang="en-US" sz="2000" dirty="0" smtClean="0"/>
              <a:t> </a:t>
            </a:r>
            <a:r>
              <a:rPr lang="en-US" sz="2000" dirty="0" err="1" smtClean="0"/>
              <a:t>рода</a:t>
            </a:r>
            <a:r>
              <a:rPr lang="en-US" sz="2000" dirty="0" smtClean="0"/>
              <a:t>, </a:t>
            </a:r>
            <a:r>
              <a:rPr lang="en-US" sz="2000" dirty="0" err="1" smtClean="0"/>
              <a:t>но</a:t>
            </a:r>
            <a:r>
              <a:rPr lang="en-US" sz="2000" dirty="0" smtClean="0"/>
              <a:t> </a:t>
            </a:r>
            <a:r>
              <a:rPr lang="en-US" sz="2000" dirty="0" err="1" smtClean="0"/>
              <a:t>Нарышкины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не</a:t>
            </a:r>
            <a:r>
              <a:rPr lang="en-US" sz="2000" i="1" dirty="0" smtClean="0"/>
              <a:t> </a:t>
            </a:r>
            <a:r>
              <a:rPr lang="en-US" sz="2000" dirty="0" err="1" smtClean="0"/>
              <a:t>учли</a:t>
            </a:r>
            <a:r>
              <a:rPr lang="en-US" sz="2000" dirty="0" smtClean="0"/>
              <a:t>, </a:t>
            </a:r>
            <a:r>
              <a:rPr lang="en-US" sz="2000" dirty="0" err="1" smtClean="0"/>
              <a:t>что</a:t>
            </a:r>
            <a:r>
              <a:rPr lang="en-US" sz="2000" dirty="0" smtClean="0"/>
              <a:t> </a:t>
            </a:r>
            <a:r>
              <a:rPr lang="en-US" sz="2000" dirty="0" err="1" smtClean="0"/>
              <a:t>семья</a:t>
            </a:r>
            <a:r>
              <a:rPr lang="en-US" sz="2000" dirty="0" smtClean="0"/>
              <a:t> </a:t>
            </a:r>
            <a:r>
              <a:rPr lang="en-US" sz="2000" dirty="0" err="1" smtClean="0"/>
              <a:t>Милославских</a:t>
            </a:r>
            <a:r>
              <a:rPr lang="en-US" sz="2000" dirty="0" smtClean="0"/>
              <a:t> </a:t>
            </a:r>
            <a:r>
              <a:rPr lang="en-US" sz="2000" dirty="0" err="1" smtClean="0"/>
              <a:t>поднимет</a:t>
            </a:r>
            <a:r>
              <a:rPr lang="en-US" sz="2000" dirty="0" smtClean="0"/>
              <a:t> </a:t>
            </a:r>
            <a:r>
              <a:rPr lang="en-US" sz="2000" dirty="0" err="1" smtClean="0"/>
              <a:t>восстание</a:t>
            </a:r>
            <a:r>
              <a:rPr lang="en-US" sz="2000" dirty="0" smtClean="0"/>
              <a:t> </a:t>
            </a:r>
            <a:r>
              <a:rPr lang="en-US" sz="2000" dirty="0" err="1" smtClean="0"/>
              <a:t>из-за</a:t>
            </a:r>
            <a:r>
              <a:rPr lang="en-US" sz="2000" dirty="0" smtClean="0"/>
              <a:t> </a:t>
            </a:r>
            <a:r>
              <a:rPr lang="en-US" sz="2000" dirty="0" err="1" smtClean="0"/>
              <a:t>ущемления</a:t>
            </a:r>
            <a:r>
              <a:rPr lang="en-US" sz="2000" dirty="0" smtClean="0"/>
              <a:t> </a:t>
            </a:r>
            <a:r>
              <a:rPr lang="en-US" sz="2000" dirty="0" err="1" smtClean="0"/>
              <a:t>интересов</a:t>
            </a:r>
            <a:r>
              <a:rPr lang="en-US" sz="2000" dirty="0" smtClean="0"/>
              <a:t> </a:t>
            </a:r>
            <a:r>
              <a:rPr lang="en-US" sz="2000" dirty="0" err="1" smtClean="0"/>
              <a:t>ца</a:t>
            </a:r>
            <a:r>
              <a:rPr lang="en-US" sz="2000" i="1" dirty="0" err="1" smtClean="0"/>
              <a:t>ревича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Ивана</a:t>
            </a:r>
            <a:r>
              <a:rPr lang="en-US" sz="2000" i="1" dirty="0" smtClean="0"/>
              <a:t>.</a:t>
            </a:r>
            <a:endParaRPr lang="ru-RU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000108"/>
            <a:ext cx="7772400" cy="6406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Евдокия Лопухина</a:t>
            </a:r>
            <a:r>
              <a:rPr lang="en-US" dirty="0" smtClean="0"/>
              <a:t>- </a:t>
            </a:r>
            <a:r>
              <a:rPr lang="ru-RU" dirty="0" smtClean="0"/>
              <a:t>первая жена Петра 1</a:t>
            </a:r>
            <a:br>
              <a:rPr lang="ru-RU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4" name="Содержимое 3" descr="ев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04950" y="1721644"/>
            <a:ext cx="6286500" cy="4191000"/>
          </a:xfrm>
        </p:spPr>
      </p:pic>
      <p:sp>
        <p:nvSpPr>
          <p:cNvPr id="5" name="TextBox 4"/>
          <p:cNvSpPr txBox="1"/>
          <p:nvPr/>
        </p:nvSpPr>
        <p:spPr>
          <a:xfrm>
            <a:off x="7112995" y="64886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643050"/>
            <a:ext cx="5286412" cy="521495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/>
              <a:t>Царица, первая супруга Петра I (с 27 января 1689 до 1698), дочь боярина Федора </a:t>
            </a:r>
            <a:r>
              <a:rPr lang="ru-RU" sz="2000" dirty="0" err="1" smtClean="0"/>
              <a:t>Лопухина.Она</a:t>
            </a:r>
            <a:r>
              <a:rPr lang="ru-RU" sz="2000" dirty="0" smtClean="0"/>
              <a:t> была вынуждена в связи с обручением с царем сменить свое имя Прасковья на Евдокия. Была выбрана в качестве невесты царицей Натальей Кирилловной без всякого согласования этого вопроса с женихом — да в то время согласия молодых и не требовалось — все решали родители новобрачных. Наталью Кирилловну в этом браке прельщало то, что род Лопухиных был хоть захудалый, но многочисленный и она надеялась, что они будут стоять на страже интересов её сына.</a:t>
            </a:r>
            <a:endParaRPr lang="ru-RU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443814" cy="84523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Екатерина Алексеевна- Вторая жена Петра 1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е а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1214422"/>
            <a:ext cx="3286104" cy="2928958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4518898"/>
            <a:ext cx="4643470" cy="233910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Екатерина Алексеевна Михайлова</a:t>
            </a:r>
            <a:r>
              <a:rPr lang="ru-RU" dirty="0" smtClean="0"/>
              <a:t>, </a:t>
            </a:r>
            <a:r>
              <a:rPr lang="ru-RU" b="1" dirty="0" smtClean="0"/>
              <a:t>Марта Самуиловна </a:t>
            </a:r>
            <a:r>
              <a:rPr lang="ru-RU" b="1" dirty="0" err="1" smtClean="0"/>
              <a:t>Скавронская</a:t>
            </a:r>
            <a:r>
              <a:rPr lang="ru-RU" dirty="0" smtClean="0"/>
              <a:t> или </a:t>
            </a:r>
            <a:r>
              <a:rPr lang="ru-RU" b="1" dirty="0" err="1" smtClean="0"/>
              <a:t>Веселковская</a:t>
            </a:r>
            <a:r>
              <a:rPr lang="ru-RU" dirty="0" smtClean="0"/>
              <a:t>, она же </a:t>
            </a:r>
            <a:r>
              <a:rPr lang="ru-RU" b="1" dirty="0" smtClean="0"/>
              <a:t>Марта </a:t>
            </a:r>
            <a:r>
              <a:rPr lang="ru-RU" b="1" dirty="0" err="1" smtClean="0"/>
              <a:t>Краузе</a:t>
            </a:r>
            <a:r>
              <a:rPr lang="ru-RU" dirty="0" smtClean="0"/>
              <a:t> или </a:t>
            </a:r>
            <a:r>
              <a:rPr lang="ru-RU" b="1" dirty="0" smtClean="0"/>
              <a:t>Ребе</a:t>
            </a:r>
            <a:r>
              <a:rPr lang="ru-RU" dirty="0" smtClean="0"/>
              <a:t> в замужестве — речь идёт об одной и той же женщине, которой жизнь </a:t>
            </a:r>
            <a:r>
              <a:rPr lang="ru-RU" sz="2000" dirty="0" smtClean="0"/>
              <a:t>приготовила</a:t>
            </a:r>
            <a:r>
              <a:rPr lang="ru-RU" dirty="0" smtClean="0"/>
              <a:t> титул первой русской императрицы.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1285860"/>
            <a:ext cx="4572000" cy="123110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Встреча с Петром I произошла в 1703 году. Это можно с уверенностью утверждать, потому что в 1704 году она была </a:t>
            </a:r>
            <a:r>
              <a:rPr lang="ru-RU" sz="2000" dirty="0" smtClean="0"/>
              <a:t>уже</a:t>
            </a:r>
            <a:r>
              <a:rPr lang="ru-RU" dirty="0" smtClean="0"/>
              <a:t> беременна от царя. </a:t>
            </a:r>
            <a:endParaRPr lang="ru-RU" dirty="0"/>
          </a:p>
        </p:txBody>
      </p:sp>
      <p:sp>
        <p:nvSpPr>
          <p:cNvPr id="24578" name="AutoShape 2" descr="Екатерина I — презентация на Slide-Share.ru 🎓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0" name="AutoShape 4" descr="Екатерина I — презентация на Slide-Share.ru 🎓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786314" y="3214687"/>
            <a:ext cx="4357686" cy="341632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Она родила царю нескольких детей, из которых до зрелости дожили только Анна и Елизавета. Обе были рождены до вступления четы в брак. Она поддерживала все начинания Петра и всегда была рядом. Поговаривали, что именно Екатерина спасла его во время Прусского похода 1711 года. Ради перемирия с турецким визирем она отдала все свои дорогие украшения.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495</TotalTime>
  <Words>1134</Words>
  <Application>Microsoft Office PowerPoint</Application>
  <PresentationFormat>Экран (4:3)</PresentationFormat>
  <Paragraphs>80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Трек</vt:lpstr>
      <vt:lpstr>Великий русский царь Петр 1 </vt:lpstr>
      <vt:lpstr>Слайд 2</vt:lpstr>
      <vt:lpstr>Слайд 3</vt:lpstr>
      <vt:lpstr>Слайд 4</vt:lpstr>
      <vt:lpstr>Слайд 5</vt:lpstr>
      <vt:lpstr>Юность Петра I</vt:lpstr>
      <vt:lpstr>Слайд 7</vt:lpstr>
      <vt:lpstr>Евдокия Лопухина- первая жена Петра 1  </vt:lpstr>
      <vt:lpstr>Екатерина Алексеевна- Вторая жена Петра 1 </vt:lpstr>
      <vt:lpstr>Слайд 10</vt:lpstr>
      <vt:lpstr>Мария Кантемир </vt:lpstr>
      <vt:lpstr>Войны Петра 1</vt:lpstr>
      <vt:lpstr>Реформы Петра 1 </vt:lpstr>
      <vt:lpstr>Реформы Петра 1</vt:lpstr>
      <vt:lpstr>Итоги реформ Петра 1</vt:lpstr>
      <vt:lpstr>Внешняя политика</vt:lpstr>
      <vt:lpstr>Внутренняя политика</vt:lpstr>
      <vt:lpstr>Слайд 18</vt:lpstr>
      <vt:lpstr>Основание Санкт-Петербурга</vt:lpstr>
      <vt:lpstr>Слайд 20</vt:lpstr>
      <vt:lpstr>Слайд 21</vt:lpstr>
      <vt:lpstr>Слайд 22</vt:lpstr>
      <vt:lpstr>Смерть Императора</vt:lpstr>
      <vt:lpstr>Слайд 24</vt:lpstr>
      <vt:lpstr>Слайд 25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царя Петра великого</dc:title>
  <dc:creator>vova</dc:creator>
  <cp:lastModifiedBy>User</cp:lastModifiedBy>
  <cp:revision>20</cp:revision>
  <dcterms:created xsi:type="dcterms:W3CDTF">2017-04-03T13:28:43Z</dcterms:created>
  <dcterms:modified xsi:type="dcterms:W3CDTF">2022-04-27T10:40:00Z</dcterms:modified>
</cp:coreProperties>
</file>