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9" r:id="rId2"/>
    <p:sldId id="257" r:id="rId3"/>
    <p:sldId id="272" r:id="rId4"/>
    <p:sldId id="261" r:id="rId5"/>
    <p:sldId id="265" r:id="rId6"/>
    <p:sldId id="266" r:id="rId7"/>
    <p:sldId id="267" r:id="rId8"/>
    <p:sldId id="269" r:id="rId9"/>
    <p:sldId id="268" r:id="rId10"/>
    <p:sldId id="271"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4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ик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5" name="Прямоугольник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Прямоугольник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Прямоугольник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0" name="Прямая соединительная линия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endParaRPr>
          </a:p>
        </p:txBody>
      </p:sp>
      <p:sp>
        <p:nvSpPr>
          <p:cNvPr id="11" name="Прямая соединительная линия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endParaRPr>
          </a:p>
        </p:txBody>
      </p:sp>
      <p:sp>
        <p:nvSpPr>
          <p:cNvPr id="12" name="Прямая соединительная линия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endParaRPr>
          </a:p>
        </p:txBody>
      </p:sp>
      <p:sp>
        <p:nvSpPr>
          <p:cNvPr id="13" name="Прямая соединительная линия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endParaRPr>
          </a:p>
        </p:txBody>
      </p:sp>
      <p:sp>
        <p:nvSpPr>
          <p:cNvPr id="14" name="Прямая соединительная линия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endParaRPr>
          </a:p>
        </p:txBody>
      </p:sp>
      <p:sp>
        <p:nvSpPr>
          <p:cNvPr id="15" name="Прямая соединительная линия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endParaRPr>
          </a:p>
        </p:txBody>
      </p:sp>
      <p:sp>
        <p:nvSpPr>
          <p:cNvPr id="16" name="Прямоугольник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17" name="Овал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18" name="Овал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19" name="Овал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20" name="Овал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21" name="Овал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8" name="Заголовок 7"/>
          <p:cNvSpPr>
            <a:spLocks noGrp="1"/>
          </p:cNvSpPr>
          <p:nvPr>
            <p:ph type="ctrTitle"/>
          </p:nvPr>
        </p:nvSpPr>
        <p:spPr>
          <a:xfrm>
            <a:off x="2286000" y="3124200"/>
            <a:ext cx="6172200" cy="1894362"/>
          </a:xfrm>
        </p:spPr>
        <p:txBody>
          <a:bodyPr/>
          <a:lstStyle>
            <a:lvl1pPr>
              <a:defRPr b="1"/>
            </a:lvl1pPr>
          </a:lstStyle>
          <a:p>
            <a:r>
              <a:rPr lang="ru-RU" smtClean="0"/>
              <a:t>Образец заголовка</a:t>
            </a:r>
            <a:endParaRPr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2" name="Дата 27"/>
          <p:cNvSpPr>
            <a:spLocks noGrp="1"/>
          </p:cNvSpPr>
          <p:nvPr>
            <p:ph type="dt" sz="half" idx="10"/>
          </p:nvPr>
        </p:nvSpPr>
        <p:spPr bwMode="auto">
          <a:xfrm rot="5400000">
            <a:off x="7764463" y="1174750"/>
            <a:ext cx="2286000" cy="381000"/>
          </a:xfrm>
        </p:spPr>
        <p:txBody>
          <a:bodyPr/>
          <a:lstStyle>
            <a:lvl1pPr>
              <a:defRPr>
                <a:solidFill>
                  <a:srgbClr val="808080"/>
                </a:solidFill>
              </a:defRPr>
            </a:lvl1pPr>
          </a:lstStyle>
          <a:p>
            <a:pPr>
              <a:defRPr/>
            </a:pPr>
            <a:endParaRPr lang="ru-RU"/>
          </a:p>
        </p:txBody>
      </p:sp>
      <p:sp>
        <p:nvSpPr>
          <p:cNvPr id="23" name="Нижний колонтитул 16"/>
          <p:cNvSpPr>
            <a:spLocks noGrp="1"/>
          </p:cNvSpPr>
          <p:nvPr>
            <p:ph type="ftr" sz="quarter" idx="11"/>
          </p:nvPr>
        </p:nvSpPr>
        <p:spPr bwMode="auto">
          <a:xfrm rot="5400000">
            <a:off x="7077076" y="4181475"/>
            <a:ext cx="3657600" cy="384175"/>
          </a:xfrm>
        </p:spPr>
        <p:txBody>
          <a:bodyPr/>
          <a:lstStyle>
            <a:lvl1pPr>
              <a:defRPr>
                <a:solidFill>
                  <a:srgbClr val="808080"/>
                </a:solidFill>
              </a:defRPr>
            </a:lvl1pPr>
          </a:lstStyle>
          <a:p>
            <a:pPr>
              <a:defRPr/>
            </a:pPr>
            <a:endParaRPr lang="ru-RU"/>
          </a:p>
        </p:txBody>
      </p:sp>
      <p:sp>
        <p:nvSpPr>
          <p:cNvPr id="24" name="Номер слайда 28"/>
          <p:cNvSpPr>
            <a:spLocks noGrp="1"/>
          </p:cNvSpPr>
          <p:nvPr>
            <p:ph type="sldNum" sz="quarter" idx="12"/>
          </p:nvPr>
        </p:nvSpPr>
        <p:spPr bwMode="auto">
          <a:xfrm>
            <a:off x="1325563" y="4929188"/>
            <a:ext cx="609600" cy="517525"/>
          </a:xfrm>
        </p:spPr>
        <p:txBody>
          <a:bodyPr/>
          <a:lstStyle>
            <a:lvl1pPr>
              <a:defRPr>
                <a:solidFill>
                  <a:srgbClr val="808080"/>
                </a:solidFill>
              </a:defRPr>
            </a:lvl1pPr>
          </a:lstStyle>
          <a:p>
            <a:pPr>
              <a:defRPr/>
            </a:pPr>
            <a:fld id="{AD16E3ED-51AE-46EB-B4E3-9CC9B6DF0EB6}" type="slidenum">
              <a:rPr lang="ru-RU"/>
              <a:pPr>
                <a:defRPr/>
              </a:pPr>
              <a:t>‹#›</a:t>
            </a:fld>
            <a:endParaRPr lang="ru-RU"/>
          </a:p>
        </p:txBody>
      </p:sp>
    </p:spTree>
    <p:extLst>
      <p:ext uri="{BB962C8B-B14F-4D97-AF65-F5344CB8AC3E}">
        <p14:creationId xmlns:p14="http://schemas.microsoft.com/office/powerpoint/2010/main" val="2170918742"/>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solidFill>
                  <a:srgbClr val="808080"/>
                </a:solidFill>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solidFill>
                  <a:srgbClr val="808080"/>
                </a:solidFill>
              </a:defRPr>
            </a:lvl1pPr>
          </a:lstStyle>
          <a:p>
            <a:pPr>
              <a:defRPr/>
            </a:pPr>
            <a:endParaRPr lang="ru-RU"/>
          </a:p>
        </p:txBody>
      </p:sp>
      <p:sp>
        <p:nvSpPr>
          <p:cNvPr id="6" name="Номер слайда 5"/>
          <p:cNvSpPr>
            <a:spLocks noGrp="1"/>
          </p:cNvSpPr>
          <p:nvPr>
            <p:ph type="sldNum" sz="quarter" idx="12"/>
          </p:nvPr>
        </p:nvSpPr>
        <p:spPr/>
        <p:txBody>
          <a:bodyPr/>
          <a:lstStyle>
            <a:lvl1pPr>
              <a:defRPr>
                <a:solidFill>
                  <a:srgbClr val="808080"/>
                </a:solidFill>
              </a:defRPr>
            </a:lvl1pPr>
          </a:lstStyle>
          <a:p>
            <a:pPr>
              <a:defRPr/>
            </a:pPr>
            <a:fld id="{AEE99E35-A206-4B0D-AE3B-29503C979CF0}" type="slidenum">
              <a:rPr lang="ru-RU"/>
              <a:pPr>
                <a:defRPr/>
              </a:pPr>
              <a:t>‹#›</a:t>
            </a:fld>
            <a:endParaRPr lang="ru-RU"/>
          </a:p>
        </p:txBody>
      </p:sp>
    </p:spTree>
    <p:extLst>
      <p:ext uri="{BB962C8B-B14F-4D97-AF65-F5344CB8AC3E}">
        <p14:creationId xmlns:p14="http://schemas.microsoft.com/office/powerpoint/2010/main" val="21806771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solidFill>
                  <a:srgbClr val="808080"/>
                </a:solidFill>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solidFill>
                  <a:srgbClr val="808080"/>
                </a:solidFill>
              </a:defRPr>
            </a:lvl1pPr>
          </a:lstStyle>
          <a:p>
            <a:pPr>
              <a:defRPr/>
            </a:pPr>
            <a:endParaRPr lang="ru-RU"/>
          </a:p>
        </p:txBody>
      </p:sp>
      <p:sp>
        <p:nvSpPr>
          <p:cNvPr id="6" name="Номер слайда 5"/>
          <p:cNvSpPr>
            <a:spLocks noGrp="1"/>
          </p:cNvSpPr>
          <p:nvPr>
            <p:ph type="sldNum" sz="quarter" idx="12"/>
          </p:nvPr>
        </p:nvSpPr>
        <p:spPr/>
        <p:txBody>
          <a:bodyPr/>
          <a:lstStyle>
            <a:lvl1pPr>
              <a:defRPr>
                <a:solidFill>
                  <a:srgbClr val="808080"/>
                </a:solidFill>
              </a:defRPr>
            </a:lvl1pPr>
          </a:lstStyle>
          <a:p>
            <a:pPr>
              <a:defRPr/>
            </a:pPr>
            <a:fld id="{A0D99F99-0B55-4605-83A5-B17D36A1AB29}" type="slidenum">
              <a:rPr lang="ru-RU"/>
              <a:pPr>
                <a:defRPr/>
              </a:pPr>
              <a:t>‹#›</a:t>
            </a:fld>
            <a:endParaRPr lang="ru-RU"/>
          </a:p>
        </p:txBody>
      </p:sp>
    </p:spTree>
    <p:extLst>
      <p:ext uri="{BB962C8B-B14F-4D97-AF65-F5344CB8AC3E}">
        <p14:creationId xmlns:p14="http://schemas.microsoft.com/office/powerpoint/2010/main" val="8153389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90600" y="76200"/>
            <a:ext cx="7848600" cy="457200"/>
          </a:xfrm>
          <a:solidFill>
            <a:schemeClr val="tx2">
              <a:lumMod val="10000"/>
              <a:lumOff val="90000"/>
            </a:schemeClr>
          </a:solidFill>
          <a:ln w="28575">
            <a:solidFill>
              <a:schemeClr val="accent6">
                <a:lumMod val="75000"/>
              </a:schemeClr>
            </a:solidFill>
          </a:ln>
        </p:spPr>
        <p:txBody>
          <a:bodyPr/>
          <a:lstStyle>
            <a:lvl1pPr algn="ctr">
              <a:defRPr sz="2800" b="1" i="0">
                <a:latin typeface="Arial" pitchFamily="34" charset="0"/>
                <a:cs typeface="Arial" pitchFamily="34" charset="0"/>
              </a:defRPr>
            </a:lvl1pPr>
          </a:lstStyle>
          <a:p>
            <a:r>
              <a:rPr lang="ru-RU" dirty="0" smtClean="0"/>
              <a:t>Образец заголовка</a:t>
            </a:r>
            <a:endParaRPr lang="ru-RU" dirty="0"/>
          </a:p>
        </p:txBody>
      </p:sp>
      <p:sp>
        <p:nvSpPr>
          <p:cNvPr id="4" name="Содержимое 3"/>
          <p:cNvSpPr>
            <a:spLocks noGrp="1"/>
          </p:cNvSpPr>
          <p:nvPr>
            <p:ph sz="half" idx="2"/>
          </p:nvPr>
        </p:nvSpPr>
        <p:spPr>
          <a:xfrm>
            <a:off x="5029200" y="1752600"/>
            <a:ext cx="38100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6"/>
          <p:cNvSpPr>
            <a:spLocks noGrp="1" noChangeArrowheads="1"/>
          </p:cNvSpPr>
          <p:nvPr>
            <p:ph type="dt" sz="half" idx="10"/>
          </p:nvPr>
        </p:nvSpPr>
        <p:spPr/>
        <p:txBody>
          <a:bodyPr/>
          <a:lstStyle>
            <a:lvl1pPr>
              <a:defRPr>
                <a:solidFill>
                  <a:srgbClr val="808080"/>
                </a:solidFill>
              </a:defRPr>
            </a:lvl1pPr>
          </a:lstStyle>
          <a:p>
            <a:pPr>
              <a:defRPr/>
            </a:pPr>
            <a:endParaRPr lang="ru-RU"/>
          </a:p>
        </p:txBody>
      </p:sp>
      <p:sp>
        <p:nvSpPr>
          <p:cNvPr id="6" name="Rectangle 7"/>
          <p:cNvSpPr>
            <a:spLocks noGrp="1" noChangeArrowheads="1"/>
          </p:cNvSpPr>
          <p:nvPr>
            <p:ph type="ftr" sz="quarter" idx="11"/>
          </p:nvPr>
        </p:nvSpPr>
        <p:spPr/>
        <p:txBody>
          <a:bodyPr/>
          <a:lstStyle>
            <a:lvl1pPr>
              <a:defRPr>
                <a:solidFill>
                  <a:srgbClr val="808080"/>
                </a:solidFill>
              </a:defRPr>
            </a:lvl1pPr>
          </a:lstStyle>
          <a:p>
            <a:pPr>
              <a:defRPr/>
            </a:pPr>
            <a:endParaRPr lang="ru-RU"/>
          </a:p>
        </p:txBody>
      </p:sp>
      <p:sp>
        <p:nvSpPr>
          <p:cNvPr id="7" name="Rectangle 8"/>
          <p:cNvSpPr>
            <a:spLocks noGrp="1" noChangeArrowheads="1"/>
          </p:cNvSpPr>
          <p:nvPr>
            <p:ph type="sldNum" sz="quarter" idx="12"/>
          </p:nvPr>
        </p:nvSpPr>
        <p:spPr/>
        <p:txBody>
          <a:bodyPr/>
          <a:lstStyle>
            <a:lvl1pPr>
              <a:defRPr>
                <a:solidFill>
                  <a:srgbClr val="808080"/>
                </a:solidFill>
              </a:defRPr>
            </a:lvl1pPr>
          </a:lstStyle>
          <a:p>
            <a:pPr>
              <a:defRPr/>
            </a:pPr>
            <a:fld id="{29EC8D24-EFFB-4D17-9BCD-E111B62D998E}" type="slidenum">
              <a:rPr lang="ru-RU"/>
              <a:pPr>
                <a:defRPr/>
              </a:pPr>
              <a:t>‹#›</a:t>
            </a:fld>
            <a:endParaRPr lang="ru-RU"/>
          </a:p>
        </p:txBody>
      </p:sp>
    </p:spTree>
    <p:extLst>
      <p:ext uri="{BB962C8B-B14F-4D97-AF65-F5344CB8AC3E}">
        <p14:creationId xmlns:p14="http://schemas.microsoft.com/office/powerpoint/2010/main" val="2296743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8" name="Объект 7"/>
          <p:cNvSpPr>
            <a:spLocks noGrp="1"/>
          </p:cNvSpPr>
          <p:nvPr>
            <p:ph sz="quarter" idx="1"/>
          </p:nvPr>
        </p:nvSpPr>
        <p:spPr>
          <a:xfrm>
            <a:off x="457200" y="1600200"/>
            <a:ext cx="7467600" cy="487375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6"/>
          <p:cNvSpPr>
            <a:spLocks noGrp="1"/>
          </p:cNvSpPr>
          <p:nvPr>
            <p:ph type="dt" sz="half" idx="10"/>
          </p:nvPr>
        </p:nvSpPr>
        <p:spPr/>
        <p:txBody>
          <a:bodyPr rtlCol="0"/>
          <a:lstStyle>
            <a:lvl1pPr>
              <a:defRPr>
                <a:solidFill>
                  <a:srgbClr val="808080"/>
                </a:solidFill>
              </a:defRPr>
            </a:lvl1pPr>
          </a:lstStyle>
          <a:p>
            <a:pPr>
              <a:defRPr/>
            </a:pPr>
            <a:endParaRPr lang="ru-RU"/>
          </a:p>
        </p:txBody>
      </p:sp>
      <p:sp>
        <p:nvSpPr>
          <p:cNvPr id="5" name="Номер слайда 8"/>
          <p:cNvSpPr>
            <a:spLocks noGrp="1"/>
          </p:cNvSpPr>
          <p:nvPr>
            <p:ph type="sldNum" sz="quarter" idx="11"/>
          </p:nvPr>
        </p:nvSpPr>
        <p:spPr/>
        <p:txBody>
          <a:bodyPr rtlCol="0"/>
          <a:lstStyle>
            <a:lvl1pPr>
              <a:defRPr>
                <a:solidFill>
                  <a:srgbClr val="808080"/>
                </a:solidFill>
              </a:defRPr>
            </a:lvl1pPr>
          </a:lstStyle>
          <a:p>
            <a:pPr>
              <a:defRPr/>
            </a:pPr>
            <a:fld id="{A3A05F38-675D-4107-AEE6-A64845D41C71}" type="slidenum">
              <a:rPr lang="ru-RU"/>
              <a:pPr>
                <a:defRPr/>
              </a:pPr>
              <a:t>‹#›</a:t>
            </a:fld>
            <a:endParaRPr lang="ru-RU"/>
          </a:p>
        </p:txBody>
      </p:sp>
      <p:sp>
        <p:nvSpPr>
          <p:cNvPr id="6" name="Нижний колонтитул 9"/>
          <p:cNvSpPr>
            <a:spLocks noGrp="1"/>
          </p:cNvSpPr>
          <p:nvPr>
            <p:ph type="ftr" sz="quarter" idx="12"/>
          </p:nvPr>
        </p:nvSpPr>
        <p:spPr/>
        <p:txBody>
          <a:bodyPr rtlCol="0"/>
          <a:lstStyle>
            <a:lvl1pPr>
              <a:defRPr>
                <a:solidFill>
                  <a:srgbClr val="808080"/>
                </a:solidFill>
              </a:defRPr>
            </a:lvl1pPr>
          </a:lstStyle>
          <a:p>
            <a:pPr>
              <a:defRPr/>
            </a:pPr>
            <a:endParaRPr lang="ru-RU"/>
          </a:p>
        </p:txBody>
      </p:sp>
    </p:spTree>
    <p:extLst>
      <p:ext uri="{BB962C8B-B14F-4D97-AF65-F5344CB8AC3E}">
        <p14:creationId xmlns:p14="http://schemas.microsoft.com/office/powerpoint/2010/main" val="2326286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4" name="Прямоугольник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5" name="Прямоугольник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Прямоугольник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Прямоугольник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8" name="Прямая соединительная линия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base">
              <a:spcBef>
                <a:spcPct val="0"/>
              </a:spcBef>
              <a:spcAft>
                <a:spcPct val="0"/>
              </a:spcAft>
              <a:defRPr/>
            </a:pPr>
            <a:endParaRPr lang="en-US">
              <a:solidFill>
                <a:prstClr val="white"/>
              </a:solidFill>
              <a:latin typeface="Arial" charset="0"/>
            </a:endParaRPr>
          </a:p>
        </p:txBody>
      </p:sp>
      <p:sp>
        <p:nvSpPr>
          <p:cNvPr id="9" name="Прямая соединительная линия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base">
              <a:spcBef>
                <a:spcPct val="0"/>
              </a:spcBef>
              <a:spcAft>
                <a:spcPct val="0"/>
              </a:spcAft>
              <a:defRPr/>
            </a:pPr>
            <a:endParaRPr lang="en-US">
              <a:solidFill>
                <a:prstClr val="white"/>
              </a:solidFill>
              <a:latin typeface="Arial" charset="0"/>
            </a:endParaRPr>
          </a:p>
        </p:txBody>
      </p:sp>
      <p:sp>
        <p:nvSpPr>
          <p:cNvPr id="10" name="Прямая соединительная линия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base">
              <a:spcBef>
                <a:spcPct val="0"/>
              </a:spcBef>
              <a:spcAft>
                <a:spcPct val="0"/>
              </a:spcAft>
              <a:defRPr/>
            </a:pPr>
            <a:endParaRPr lang="en-US">
              <a:solidFill>
                <a:prstClr val="white"/>
              </a:solidFill>
              <a:latin typeface="Arial" charset="0"/>
            </a:endParaRPr>
          </a:p>
        </p:txBody>
      </p:sp>
      <p:sp>
        <p:nvSpPr>
          <p:cNvPr id="11" name="Прямая соединительная линия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base">
              <a:spcBef>
                <a:spcPct val="0"/>
              </a:spcBef>
              <a:spcAft>
                <a:spcPct val="0"/>
              </a:spcAft>
              <a:defRPr/>
            </a:pPr>
            <a:endParaRPr lang="en-US">
              <a:solidFill>
                <a:prstClr val="white"/>
              </a:solidFill>
              <a:latin typeface="Arial" charset="0"/>
            </a:endParaRPr>
          </a:p>
        </p:txBody>
      </p:sp>
      <p:sp>
        <p:nvSpPr>
          <p:cNvPr id="12" name="Прямая соединительная линия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base">
              <a:spcBef>
                <a:spcPct val="0"/>
              </a:spcBef>
              <a:spcAft>
                <a:spcPct val="0"/>
              </a:spcAft>
              <a:defRPr/>
            </a:pPr>
            <a:endParaRPr lang="en-US">
              <a:solidFill>
                <a:prstClr val="white"/>
              </a:solidFill>
              <a:latin typeface="Arial" charset="0"/>
            </a:endParaRPr>
          </a:p>
        </p:txBody>
      </p:sp>
      <p:sp>
        <p:nvSpPr>
          <p:cNvPr id="13" name="Прямоугольник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14" name="Овал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15" name="Овал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16" name="Овал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17" name="Овал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18" name="Овал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19" name="Прямая соединительная линия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base">
              <a:spcBef>
                <a:spcPct val="0"/>
              </a:spcBef>
              <a:spcAft>
                <a:spcPct val="0"/>
              </a:spcAft>
              <a:defRPr/>
            </a:pPr>
            <a:endParaRPr lang="en-US">
              <a:solidFill>
                <a:prstClr val="white"/>
              </a:solidFill>
              <a:latin typeface="Arial" charset="0"/>
            </a:endParaRPr>
          </a:p>
        </p:txBody>
      </p:sp>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lang="ru-RU" smtClean="0"/>
              <a:t>Образец заголовка</a:t>
            </a:r>
            <a:endParaRPr lang="en-US"/>
          </a:p>
        </p:txBody>
      </p:sp>
      <p:sp>
        <p:nvSpPr>
          <p:cNvPr id="3" name="Текст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20" name="Дата 3"/>
          <p:cNvSpPr>
            <a:spLocks noGrp="1"/>
          </p:cNvSpPr>
          <p:nvPr>
            <p:ph type="dt" sz="half" idx="10"/>
          </p:nvPr>
        </p:nvSpPr>
        <p:spPr bwMode="auto">
          <a:xfrm rot="5400000">
            <a:off x="7762875" y="1169988"/>
            <a:ext cx="2286000" cy="381000"/>
          </a:xfrm>
        </p:spPr>
        <p:txBody>
          <a:bodyPr/>
          <a:lstStyle>
            <a:lvl1pPr>
              <a:defRPr>
                <a:solidFill>
                  <a:srgbClr val="808080"/>
                </a:solidFill>
              </a:defRPr>
            </a:lvl1pPr>
          </a:lstStyle>
          <a:p>
            <a:pPr>
              <a:defRPr/>
            </a:pPr>
            <a:endParaRPr lang="ru-RU"/>
          </a:p>
        </p:txBody>
      </p:sp>
      <p:sp>
        <p:nvSpPr>
          <p:cNvPr id="21" name="Нижний колонтитул 4"/>
          <p:cNvSpPr>
            <a:spLocks noGrp="1"/>
          </p:cNvSpPr>
          <p:nvPr>
            <p:ph type="ftr" sz="quarter" idx="11"/>
          </p:nvPr>
        </p:nvSpPr>
        <p:spPr bwMode="auto">
          <a:xfrm rot="5400000">
            <a:off x="7077076" y="4178300"/>
            <a:ext cx="3657600" cy="384175"/>
          </a:xfrm>
        </p:spPr>
        <p:txBody>
          <a:bodyPr/>
          <a:lstStyle>
            <a:lvl1pPr>
              <a:defRPr>
                <a:solidFill>
                  <a:srgbClr val="808080"/>
                </a:solidFill>
              </a:defRPr>
            </a:lvl1pPr>
          </a:lstStyle>
          <a:p>
            <a:pPr>
              <a:defRPr/>
            </a:pPr>
            <a:endParaRPr lang="ru-RU"/>
          </a:p>
        </p:txBody>
      </p:sp>
      <p:sp>
        <p:nvSpPr>
          <p:cNvPr id="22" name="Номер слайда 5"/>
          <p:cNvSpPr>
            <a:spLocks noGrp="1"/>
          </p:cNvSpPr>
          <p:nvPr>
            <p:ph type="sldNum" sz="quarter" idx="12"/>
          </p:nvPr>
        </p:nvSpPr>
        <p:spPr bwMode="auto">
          <a:xfrm>
            <a:off x="1339850" y="4929188"/>
            <a:ext cx="609600" cy="517525"/>
          </a:xfrm>
        </p:spPr>
        <p:txBody>
          <a:bodyPr/>
          <a:lstStyle>
            <a:lvl1pPr>
              <a:defRPr>
                <a:solidFill>
                  <a:srgbClr val="808080"/>
                </a:solidFill>
              </a:defRPr>
            </a:lvl1pPr>
          </a:lstStyle>
          <a:p>
            <a:pPr>
              <a:defRPr/>
            </a:pPr>
            <a:fld id="{9D77EEA1-6352-4B72-8F67-02C2A5C01E2F}" type="slidenum">
              <a:rPr lang="ru-RU"/>
              <a:pPr>
                <a:defRPr/>
              </a:pPr>
              <a:t>‹#›</a:t>
            </a:fld>
            <a:endParaRPr lang="ru-RU"/>
          </a:p>
        </p:txBody>
      </p:sp>
    </p:spTree>
    <p:extLst>
      <p:ext uri="{BB962C8B-B14F-4D97-AF65-F5344CB8AC3E}">
        <p14:creationId xmlns:p14="http://schemas.microsoft.com/office/powerpoint/2010/main" val="372717552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9" name="Объект 8"/>
          <p:cNvSpPr>
            <a:spLocks noGrp="1"/>
          </p:cNvSpPr>
          <p:nvPr>
            <p:ph sz="quarter" idx="1"/>
          </p:nvPr>
        </p:nvSpPr>
        <p:spPr>
          <a:xfrm>
            <a:off x="457200" y="1600200"/>
            <a:ext cx="3657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Объект 10"/>
          <p:cNvSpPr>
            <a:spLocks noGrp="1"/>
          </p:cNvSpPr>
          <p:nvPr>
            <p:ph sz="quarter" idx="2"/>
          </p:nvPr>
        </p:nvSpPr>
        <p:spPr>
          <a:xfrm>
            <a:off x="4270248" y="1600200"/>
            <a:ext cx="3657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solidFill>
                  <a:srgbClr val="808080"/>
                </a:solidFill>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solidFill>
                  <a:srgbClr val="808080"/>
                </a:solidFill>
              </a:defRPr>
            </a:lvl1pPr>
          </a:lstStyle>
          <a:p>
            <a:pPr>
              <a:defRPr/>
            </a:pPr>
            <a:endParaRPr lang="ru-RU"/>
          </a:p>
        </p:txBody>
      </p:sp>
      <p:sp>
        <p:nvSpPr>
          <p:cNvPr id="7" name="Номер слайда 6"/>
          <p:cNvSpPr>
            <a:spLocks noGrp="1"/>
          </p:cNvSpPr>
          <p:nvPr>
            <p:ph type="sldNum" sz="quarter" idx="12"/>
          </p:nvPr>
        </p:nvSpPr>
        <p:spPr/>
        <p:txBody>
          <a:bodyPr/>
          <a:lstStyle>
            <a:lvl1pPr>
              <a:defRPr>
                <a:solidFill>
                  <a:srgbClr val="808080"/>
                </a:solidFill>
              </a:defRPr>
            </a:lvl1pPr>
          </a:lstStyle>
          <a:p>
            <a:pPr>
              <a:defRPr/>
            </a:pPr>
            <a:fld id="{816F7180-8F83-4337-8549-FBD31F041FA0}" type="slidenum">
              <a:rPr lang="ru-RU"/>
              <a:pPr>
                <a:defRPr/>
              </a:pPr>
              <a:t>‹#›</a:t>
            </a:fld>
            <a:endParaRPr lang="ru-RU"/>
          </a:p>
        </p:txBody>
      </p:sp>
    </p:spTree>
    <p:extLst>
      <p:ext uri="{BB962C8B-B14F-4D97-AF65-F5344CB8AC3E}">
        <p14:creationId xmlns:p14="http://schemas.microsoft.com/office/powerpoint/2010/main" val="1056697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lstStyle>
            <a:lvl1pPr>
              <a:defRPr/>
            </a:lvl1pPr>
          </a:lstStyle>
          <a:p>
            <a:r>
              <a:rPr lang="ru-RU" smtClean="0"/>
              <a:t>Образец заголовка</a:t>
            </a:r>
            <a:endParaRPr lang="en-US"/>
          </a:p>
        </p:txBody>
      </p:sp>
      <p:sp>
        <p:nvSpPr>
          <p:cNvPr id="11" name="Объект 10"/>
          <p:cNvSpPr>
            <a:spLocks noGrp="1"/>
          </p:cNvSpPr>
          <p:nvPr>
            <p:ph sz="quarter" idx="2"/>
          </p:nvPr>
        </p:nvSpPr>
        <p:spPr>
          <a:xfrm>
            <a:off x="457200" y="2362200"/>
            <a:ext cx="3657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Объект 12"/>
          <p:cNvSpPr>
            <a:spLocks noGrp="1"/>
          </p:cNvSpPr>
          <p:nvPr>
            <p:ph sz="quarter" idx="4"/>
          </p:nvPr>
        </p:nvSpPr>
        <p:spPr>
          <a:xfrm>
            <a:off x="4371975" y="2362200"/>
            <a:ext cx="3657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u-RU" smtClean="0"/>
              <a:t>Образец текста</a:t>
            </a:r>
          </a:p>
        </p:txBody>
      </p:sp>
      <p:sp>
        <p:nvSpPr>
          <p:cNvPr id="7" name="Дата 6"/>
          <p:cNvSpPr>
            <a:spLocks noGrp="1"/>
          </p:cNvSpPr>
          <p:nvPr>
            <p:ph type="dt" sz="half" idx="10"/>
          </p:nvPr>
        </p:nvSpPr>
        <p:spPr/>
        <p:txBody>
          <a:bodyPr/>
          <a:lstStyle>
            <a:lvl1pPr>
              <a:defRPr>
                <a:solidFill>
                  <a:srgbClr val="808080"/>
                </a:solidFill>
              </a:defRPr>
            </a:lvl1pPr>
          </a:lstStyle>
          <a:p>
            <a:pPr>
              <a:defRPr/>
            </a:pPr>
            <a:endParaRPr lang="ru-RU"/>
          </a:p>
        </p:txBody>
      </p:sp>
      <p:sp>
        <p:nvSpPr>
          <p:cNvPr id="8" name="Нижний колонтитул 7"/>
          <p:cNvSpPr>
            <a:spLocks noGrp="1"/>
          </p:cNvSpPr>
          <p:nvPr>
            <p:ph type="ftr" sz="quarter" idx="11"/>
          </p:nvPr>
        </p:nvSpPr>
        <p:spPr/>
        <p:txBody>
          <a:bodyPr/>
          <a:lstStyle>
            <a:lvl1pPr>
              <a:defRPr>
                <a:solidFill>
                  <a:srgbClr val="808080"/>
                </a:solidFill>
              </a:defRPr>
            </a:lvl1pPr>
          </a:lstStyle>
          <a:p>
            <a:pPr>
              <a:defRPr/>
            </a:pPr>
            <a:endParaRPr lang="ru-RU"/>
          </a:p>
        </p:txBody>
      </p:sp>
      <p:sp>
        <p:nvSpPr>
          <p:cNvPr id="9" name="Номер слайда 8"/>
          <p:cNvSpPr>
            <a:spLocks noGrp="1"/>
          </p:cNvSpPr>
          <p:nvPr>
            <p:ph type="sldNum" sz="quarter" idx="12"/>
          </p:nvPr>
        </p:nvSpPr>
        <p:spPr/>
        <p:txBody>
          <a:bodyPr/>
          <a:lstStyle>
            <a:lvl1pPr>
              <a:defRPr>
                <a:solidFill>
                  <a:srgbClr val="808080"/>
                </a:solidFill>
              </a:defRPr>
            </a:lvl1pPr>
          </a:lstStyle>
          <a:p>
            <a:pPr>
              <a:defRPr/>
            </a:pPr>
            <a:fld id="{F0300CED-E90D-440A-BCD6-F38F8382841F}" type="slidenum">
              <a:rPr lang="ru-RU"/>
              <a:pPr>
                <a:defRPr/>
              </a:pPr>
              <a:t>‹#›</a:t>
            </a:fld>
            <a:endParaRPr lang="ru-RU"/>
          </a:p>
        </p:txBody>
      </p:sp>
    </p:spTree>
    <p:extLst>
      <p:ext uri="{BB962C8B-B14F-4D97-AF65-F5344CB8AC3E}">
        <p14:creationId xmlns:p14="http://schemas.microsoft.com/office/powerpoint/2010/main" val="5084124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5"/>
          <p:cNvSpPr>
            <a:spLocks noGrp="1"/>
          </p:cNvSpPr>
          <p:nvPr>
            <p:ph type="dt" sz="half" idx="10"/>
          </p:nvPr>
        </p:nvSpPr>
        <p:spPr/>
        <p:txBody>
          <a:bodyPr rtlCol="0"/>
          <a:lstStyle>
            <a:lvl1pPr>
              <a:defRPr>
                <a:solidFill>
                  <a:srgbClr val="808080"/>
                </a:solidFill>
              </a:defRPr>
            </a:lvl1pPr>
          </a:lstStyle>
          <a:p>
            <a:pPr>
              <a:defRPr/>
            </a:pPr>
            <a:endParaRPr lang="ru-RU"/>
          </a:p>
        </p:txBody>
      </p:sp>
      <p:sp>
        <p:nvSpPr>
          <p:cNvPr id="4" name="Номер слайда 6"/>
          <p:cNvSpPr>
            <a:spLocks noGrp="1"/>
          </p:cNvSpPr>
          <p:nvPr>
            <p:ph type="sldNum" sz="quarter" idx="11"/>
          </p:nvPr>
        </p:nvSpPr>
        <p:spPr/>
        <p:txBody>
          <a:bodyPr rtlCol="0"/>
          <a:lstStyle>
            <a:lvl1pPr>
              <a:defRPr>
                <a:solidFill>
                  <a:srgbClr val="808080"/>
                </a:solidFill>
              </a:defRPr>
            </a:lvl1pPr>
          </a:lstStyle>
          <a:p>
            <a:pPr>
              <a:defRPr/>
            </a:pPr>
            <a:fld id="{E63198F8-819F-44F3-B641-2040199E7790}" type="slidenum">
              <a:rPr lang="ru-RU"/>
              <a:pPr>
                <a:defRPr/>
              </a:pPr>
              <a:t>‹#›</a:t>
            </a:fld>
            <a:endParaRPr lang="ru-RU"/>
          </a:p>
        </p:txBody>
      </p:sp>
      <p:sp>
        <p:nvSpPr>
          <p:cNvPr id="5" name="Нижний колонтитул 7"/>
          <p:cNvSpPr>
            <a:spLocks noGrp="1"/>
          </p:cNvSpPr>
          <p:nvPr>
            <p:ph type="ftr" sz="quarter" idx="12"/>
          </p:nvPr>
        </p:nvSpPr>
        <p:spPr/>
        <p:txBody>
          <a:bodyPr rtlCol="0"/>
          <a:lstStyle>
            <a:lvl1pPr>
              <a:defRPr>
                <a:solidFill>
                  <a:srgbClr val="808080"/>
                </a:solidFill>
              </a:defRPr>
            </a:lvl1pPr>
          </a:lstStyle>
          <a:p>
            <a:pPr>
              <a:defRPr/>
            </a:pPr>
            <a:endParaRPr lang="ru-RU"/>
          </a:p>
        </p:txBody>
      </p:sp>
    </p:spTree>
    <p:extLst>
      <p:ext uri="{BB962C8B-B14F-4D97-AF65-F5344CB8AC3E}">
        <p14:creationId xmlns:p14="http://schemas.microsoft.com/office/powerpoint/2010/main" val="1120910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rgbClr val="808080"/>
                </a:solidFill>
              </a:defRPr>
            </a:lvl1pPr>
          </a:lstStyle>
          <a:p>
            <a:pPr>
              <a:defRPr/>
            </a:pPr>
            <a:endParaRPr lang="ru-RU"/>
          </a:p>
        </p:txBody>
      </p:sp>
      <p:sp>
        <p:nvSpPr>
          <p:cNvPr id="3" name="Нижний колонтитул 2"/>
          <p:cNvSpPr>
            <a:spLocks noGrp="1"/>
          </p:cNvSpPr>
          <p:nvPr>
            <p:ph type="ftr" sz="quarter" idx="11"/>
          </p:nvPr>
        </p:nvSpPr>
        <p:spPr/>
        <p:txBody>
          <a:bodyPr/>
          <a:lstStyle>
            <a:lvl1pPr>
              <a:defRPr>
                <a:solidFill>
                  <a:srgbClr val="808080"/>
                </a:solidFill>
              </a:defRPr>
            </a:lvl1pPr>
          </a:lstStyle>
          <a:p>
            <a:pPr>
              <a:defRPr/>
            </a:pPr>
            <a:endParaRPr lang="ru-RU"/>
          </a:p>
        </p:txBody>
      </p:sp>
      <p:sp>
        <p:nvSpPr>
          <p:cNvPr id="4" name="Номер слайда 3"/>
          <p:cNvSpPr>
            <a:spLocks noGrp="1"/>
          </p:cNvSpPr>
          <p:nvPr>
            <p:ph type="sldNum" sz="quarter" idx="12"/>
          </p:nvPr>
        </p:nvSpPr>
        <p:spPr/>
        <p:txBody>
          <a:bodyPr/>
          <a:lstStyle>
            <a:lvl1pPr>
              <a:defRPr>
                <a:solidFill>
                  <a:srgbClr val="808080"/>
                </a:solidFill>
              </a:defRPr>
            </a:lvl1pPr>
          </a:lstStyle>
          <a:p>
            <a:pPr>
              <a:defRPr/>
            </a:pPr>
            <a:fld id="{E1D604C3-26E0-4669-B761-1D5D6AE181AB}" type="slidenum">
              <a:rPr lang="ru-RU"/>
              <a:pPr>
                <a:defRPr/>
              </a:pPr>
              <a:t>‹#›</a:t>
            </a:fld>
            <a:endParaRPr lang="ru-RU"/>
          </a:p>
        </p:txBody>
      </p:sp>
    </p:spTree>
    <p:extLst>
      <p:ext uri="{BB962C8B-B14F-4D97-AF65-F5344CB8AC3E}">
        <p14:creationId xmlns:p14="http://schemas.microsoft.com/office/powerpoint/2010/main" val="2320792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latin typeface="Arial" charset="0"/>
            </a:endParaRPr>
          </a:p>
        </p:txBody>
      </p:sp>
      <p:sp>
        <p:nvSpPr>
          <p:cNvPr id="6" name="Прямая соединительная линия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latin typeface="Arial" charset="0"/>
            </a:endParaRPr>
          </a:p>
        </p:txBody>
      </p:sp>
      <p:sp>
        <p:nvSpPr>
          <p:cNvPr id="7" name="Прямая соединительная линия 17"/>
          <p:cNvSpPr>
            <a:spLocks noChangeShapeType="1"/>
          </p:cNvSpPr>
          <p:nvPr/>
        </p:nvSpPr>
        <p:spPr bwMode="auto">
          <a:xfrm>
            <a:off x="6192838" y="0"/>
            <a:ext cx="0" cy="685800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ru-RU" smtClean="0">
              <a:solidFill>
                <a:prstClr val="black"/>
              </a:solidFill>
              <a:latin typeface="Arial" charset="0"/>
            </a:endParaRPr>
          </a:p>
        </p:txBody>
      </p:sp>
      <p:sp>
        <p:nvSpPr>
          <p:cNvPr id="8" name="Прямая соединительная линия 18"/>
          <p:cNvSpPr>
            <a:spLocks noChangeShapeType="1"/>
          </p:cNvSpPr>
          <p:nvPr/>
        </p:nvSpPr>
        <p:spPr bwMode="auto">
          <a:xfrm>
            <a:off x="8991600" y="0"/>
            <a:ext cx="0" cy="6858000"/>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ru-RU" smtClean="0">
              <a:solidFill>
                <a:prstClr val="black"/>
              </a:solidFill>
              <a:latin typeface="Arial" charset="0"/>
            </a:endParaRPr>
          </a:p>
        </p:txBody>
      </p:sp>
      <p:sp>
        <p:nvSpPr>
          <p:cNvPr id="9" name="Прямоугольник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10" name="Прямая соединительная линия 20"/>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ru-RU" smtClean="0">
              <a:solidFill>
                <a:prstClr val="black"/>
              </a:solidFill>
              <a:latin typeface="Arial" charset="0"/>
            </a:endParaRPr>
          </a:p>
        </p:txBody>
      </p:sp>
      <p:sp>
        <p:nvSpPr>
          <p:cNvPr id="11" name="Овал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2" name="Заголовок 1"/>
          <p:cNvSpPr>
            <a:spLocks noGrp="1"/>
          </p:cNvSpPr>
          <p:nvPr>
            <p:ph type="title"/>
          </p:nvPr>
        </p:nvSpPr>
        <p:spPr>
          <a:xfrm rot="5400000">
            <a:off x="3371850" y="3200400"/>
            <a:ext cx="6309360" cy="457200"/>
          </a:xfrm>
        </p:spPr>
        <p:txBody>
          <a:bodyPr/>
          <a:lstStyle>
            <a:lvl1pPr algn="l">
              <a:buNone/>
              <a:defRPr sz="2000" b="1" cap="small" baseline="0"/>
            </a:lvl1pPr>
          </a:lstStyle>
          <a:p>
            <a:r>
              <a:rPr lang="ru-RU" smtClean="0"/>
              <a:t>Образец заголовка</a:t>
            </a:r>
            <a:endParaRPr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8" name="Объект 17"/>
          <p:cNvSpPr>
            <a:spLocks noGrp="1"/>
          </p:cNvSpPr>
          <p:nvPr>
            <p:ph sz="quarter" idx="1"/>
          </p:nvPr>
        </p:nvSpPr>
        <p:spPr>
          <a:xfrm>
            <a:off x="304800" y="274320"/>
            <a:ext cx="5638800" cy="632764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Дата 20"/>
          <p:cNvSpPr>
            <a:spLocks noGrp="1"/>
          </p:cNvSpPr>
          <p:nvPr>
            <p:ph type="dt" sz="half" idx="10"/>
          </p:nvPr>
        </p:nvSpPr>
        <p:spPr/>
        <p:txBody>
          <a:bodyPr rtlCol="0"/>
          <a:lstStyle>
            <a:lvl1pPr>
              <a:defRPr>
                <a:solidFill>
                  <a:srgbClr val="808080"/>
                </a:solidFill>
              </a:defRPr>
            </a:lvl1pPr>
          </a:lstStyle>
          <a:p>
            <a:pPr>
              <a:defRPr/>
            </a:pPr>
            <a:endParaRPr lang="ru-RU"/>
          </a:p>
        </p:txBody>
      </p:sp>
      <p:sp>
        <p:nvSpPr>
          <p:cNvPr id="13" name="Номер слайда 21"/>
          <p:cNvSpPr>
            <a:spLocks noGrp="1"/>
          </p:cNvSpPr>
          <p:nvPr>
            <p:ph type="sldNum" sz="quarter" idx="11"/>
          </p:nvPr>
        </p:nvSpPr>
        <p:spPr/>
        <p:txBody>
          <a:bodyPr rtlCol="0"/>
          <a:lstStyle>
            <a:lvl1pPr>
              <a:defRPr>
                <a:solidFill>
                  <a:srgbClr val="808080"/>
                </a:solidFill>
              </a:defRPr>
            </a:lvl1pPr>
          </a:lstStyle>
          <a:p>
            <a:pPr>
              <a:defRPr/>
            </a:pPr>
            <a:fld id="{8B0DE53A-B262-4A50-B147-66C31BE27480}" type="slidenum">
              <a:rPr lang="ru-RU"/>
              <a:pPr>
                <a:defRPr/>
              </a:pPr>
              <a:t>‹#›</a:t>
            </a:fld>
            <a:endParaRPr lang="ru-RU"/>
          </a:p>
        </p:txBody>
      </p:sp>
      <p:sp>
        <p:nvSpPr>
          <p:cNvPr id="14" name="Нижний колонтитул 22"/>
          <p:cNvSpPr>
            <a:spLocks noGrp="1"/>
          </p:cNvSpPr>
          <p:nvPr>
            <p:ph type="ftr" sz="quarter" idx="12"/>
          </p:nvPr>
        </p:nvSpPr>
        <p:spPr/>
        <p:txBody>
          <a:bodyPr rtlCol="0"/>
          <a:lstStyle>
            <a:lvl1pPr>
              <a:defRPr>
                <a:solidFill>
                  <a:srgbClr val="808080"/>
                </a:solidFill>
              </a:defRPr>
            </a:lvl1pPr>
          </a:lstStyle>
          <a:p>
            <a:pPr>
              <a:defRPr/>
            </a:pPr>
            <a:endParaRPr lang="ru-RU"/>
          </a:p>
        </p:txBody>
      </p:sp>
    </p:spTree>
    <p:extLst>
      <p:ext uri="{BB962C8B-B14F-4D97-AF65-F5344CB8AC3E}">
        <p14:creationId xmlns:p14="http://schemas.microsoft.com/office/powerpoint/2010/main" val="416380081"/>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endParaRPr>
          </a:p>
        </p:txBody>
      </p:sp>
      <p:sp>
        <p:nvSpPr>
          <p:cNvPr id="6" name="Овал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7" name="Прямая соединительная линия 17"/>
          <p:cNvSpPr>
            <a:spLocks noChangeShapeType="1"/>
          </p:cNvSpPr>
          <p:nvPr/>
        </p:nvSpPr>
        <p:spPr bwMode="auto">
          <a:xfrm>
            <a:off x="8991600" y="0"/>
            <a:ext cx="0" cy="68580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ru-RU" smtClean="0">
              <a:solidFill>
                <a:prstClr val="black"/>
              </a:solidFill>
              <a:latin typeface="Arial" charset="0"/>
            </a:endParaRPr>
          </a:p>
        </p:txBody>
      </p:sp>
      <p:sp>
        <p:nvSpPr>
          <p:cNvPr id="8" name="Прямоугольник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9" name="Прямая соединительная линия 19"/>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ru-RU" smtClean="0">
              <a:solidFill>
                <a:prstClr val="black"/>
              </a:solidFill>
              <a:latin typeface="Arial" charset="0"/>
            </a:endParaRPr>
          </a:p>
        </p:txBody>
      </p:sp>
      <p:sp>
        <p:nvSpPr>
          <p:cNvPr id="10" name="Прямая соединительная линия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latin typeface="Arial" charset="0"/>
            </a:endParaRPr>
          </a:p>
        </p:txBody>
      </p:sp>
      <p:sp>
        <p:nvSpPr>
          <p:cNvPr id="11" name="Прямая соединительная линия 23"/>
          <p:cNvSpPr>
            <a:spLocks noChangeShapeType="1"/>
          </p:cNvSpPr>
          <p:nvPr/>
        </p:nvSpPr>
        <p:spPr bwMode="auto">
          <a:xfrm>
            <a:off x="6192838" y="0"/>
            <a:ext cx="0" cy="685800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ru-RU" smtClean="0">
              <a:solidFill>
                <a:prstClr val="black"/>
              </a:solidFill>
              <a:latin typeface="Arial" charset="0"/>
            </a:endParaRPr>
          </a:p>
        </p:txBody>
      </p:sp>
      <p:sp>
        <p:nvSpPr>
          <p:cNvPr id="2" name="Заголовок 1"/>
          <p:cNvSpPr>
            <a:spLocks noGrp="1"/>
          </p:cNvSpPr>
          <p:nvPr>
            <p:ph type="title"/>
          </p:nvPr>
        </p:nvSpPr>
        <p:spPr>
          <a:xfrm rot="5400000">
            <a:off x="3350133" y="3200400"/>
            <a:ext cx="6309360" cy="457200"/>
          </a:xfrm>
        </p:spPr>
        <p:txBody>
          <a:bodyPr/>
          <a:lstStyle>
            <a:lvl1pPr algn="l">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ru-RU" smtClean="0"/>
              <a:t>Образец текста</a:t>
            </a:r>
          </a:p>
        </p:txBody>
      </p:sp>
      <p:sp>
        <p:nvSpPr>
          <p:cNvPr id="12" name="Дата 16"/>
          <p:cNvSpPr>
            <a:spLocks noGrp="1"/>
          </p:cNvSpPr>
          <p:nvPr>
            <p:ph type="dt" sz="half" idx="10"/>
          </p:nvPr>
        </p:nvSpPr>
        <p:spPr/>
        <p:txBody>
          <a:bodyPr rtlCol="0"/>
          <a:lstStyle>
            <a:lvl1pPr>
              <a:defRPr>
                <a:solidFill>
                  <a:srgbClr val="808080"/>
                </a:solidFill>
              </a:defRPr>
            </a:lvl1pPr>
          </a:lstStyle>
          <a:p>
            <a:pPr>
              <a:defRPr/>
            </a:pPr>
            <a:endParaRPr lang="ru-RU"/>
          </a:p>
        </p:txBody>
      </p:sp>
      <p:sp>
        <p:nvSpPr>
          <p:cNvPr id="13" name="Номер слайда 17"/>
          <p:cNvSpPr>
            <a:spLocks noGrp="1"/>
          </p:cNvSpPr>
          <p:nvPr>
            <p:ph type="sldNum" sz="quarter" idx="11"/>
          </p:nvPr>
        </p:nvSpPr>
        <p:spPr/>
        <p:txBody>
          <a:bodyPr rtlCol="0"/>
          <a:lstStyle>
            <a:lvl1pPr>
              <a:defRPr>
                <a:solidFill>
                  <a:srgbClr val="808080"/>
                </a:solidFill>
              </a:defRPr>
            </a:lvl1pPr>
          </a:lstStyle>
          <a:p>
            <a:pPr>
              <a:defRPr/>
            </a:pPr>
            <a:fld id="{F6288CD6-55DA-4793-9C81-80A38EC88916}" type="slidenum">
              <a:rPr lang="ru-RU"/>
              <a:pPr>
                <a:defRPr/>
              </a:pPr>
              <a:t>‹#›</a:t>
            </a:fld>
            <a:endParaRPr lang="ru-RU"/>
          </a:p>
        </p:txBody>
      </p:sp>
      <p:sp>
        <p:nvSpPr>
          <p:cNvPr id="14" name="Нижний колонтитул 20"/>
          <p:cNvSpPr>
            <a:spLocks noGrp="1"/>
          </p:cNvSpPr>
          <p:nvPr>
            <p:ph type="ftr" sz="quarter" idx="12"/>
          </p:nvPr>
        </p:nvSpPr>
        <p:spPr/>
        <p:txBody>
          <a:bodyPr rtlCol="0"/>
          <a:lstStyle>
            <a:lvl1pPr>
              <a:defRPr>
                <a:solidFill>
                  <a:srgbClr val="808080"/>
                </a:solidFill>
              </a:defRPr>
            </a:lvl1pPr>
          </a:lstStyle>
          <a:p>
            <a:pPr>
              <a:defRPr/>
            </a:pPr>
            <a:endParaRPr lang="ru-RU"/>
          </a:p>
        </p:txBody>
      </p:sp>
    </p:spTree>
    <p:extLst>
      <p:ext uri="{BB962C8B-B14F-4D97-AF65-F5344CB8AC3E}">
        <p14:creationId xmlns:p14="http://schemas.microsoft.com/office/powerpoint/2010/main" val="841466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latin typeface="Arial" charset="0"/>
            </a:endParaRPr>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lang="ru-RU" smtClean="0"/>
              <a:t>Образец заголовка</a:t>
            </a:r>
            <a:endParaRPr lang="en-US"/>
          </a:p>
        </p:txBody>
      </p:sp>
      <p:sp>
        <p:nvSpPr>
          <p:cNvPr id="2052" name="Текст 12"/>
          <p:cNvSpPr>
            <a:spLocks noGrp="1"/>
          </p:cNvSpPr>
          <p:nvPr>
            <p:ph type="body" idx="1"/>
          </p:nvPr>
        </p:nvSpPr>
        <p:spPr bwMode="auto">
          <a:xfrm>
            <a:off x="457200" y="1600200"/>
            <a:ext cx="7467600" cy="487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smtClean="0">
                <a:solidFill>
                  <a:schemeClr val="tx2"/>
                </a:solidFill>
              </a:defRPr>
            </a:lvl1pPr>
          </a:lstStyle>
          <a:p>
            <a:pPr fontAlgn="base">
              <a:spcBef>
                <a:spcPct val="0"/>
              </a:spcBef>
              <a:spcAft>
                <a:spcPct val="0"/>
              </a:spcAft>
              <a:defRPr/>
            </a:pPr>
            <a:fld id="{44A1505E-3F43-4695-9389-15FCBB78EBF4}" type="datetimeFigureOut">
              <a:rPr lang="ru-RU">
                <a:solidFill>
                  <a:srgbClr val="575F6D"/>
                </a:solidFill>
                <a:latin typeface="Arial" charset="0"/>
              </a:rPr>
              <a:pPr fontAlgn="base">
                <a:spcBef>
                  <a:spcPct val="0"/>
                </a:spcBef>
                <a:spcAft>
                  <a:spcPct val="0"/>
                </a:spcAft>
                <a:defRPr/>
              </a:pPr>
              <a:t>27.04.2022</a:t>
            </a:fld>
            <a:endParaRPr lang="ru-RU">
              <a:solidFill>
                <a:srgbClr val="575F6D"/>
              </a:solidFill>
              <a:latin typeface="Arial" charset="0"/>
            </a:endParaRPr>
          </a:p>
        </p:txBody>
      </p:sp>
      <p:sp>
        <p:nvSpPr>
          <p:cNvPr id="3" name="Нижний колонтитул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fontAlgn="base">
              <a:spcBef>
                <a:spcPct val="0"/>
              </a:spcBef>
              <a:spcAft>
                <a:spcPct val="0"/>
              </a:spcAft>
              <a:defRPr/>
            </a:pPr>
            <a:endParaRPr lang="ru-RU">
              <a:solidFill>
                <a:srgbClr val="575F6D"/>
              </a:solidFill>
              <a:latin typeface="Arial" charset="0"/>
            </a:endParaRPr>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endParaRPr>
          </a:p>
        </p:txBody>
      </p:sp>
      <p:sp>
        <p:nvSpPr>
          <p:cNvPr id="2056" name="Прямая соединительная линия 8"/>
          <p:cNvSpPr>
            <a:spLocks noChangeShapeType="1"/>
          </p:cNvSpPr>
          <p:nvPr/>
        </p:nvSpPr>
        <p:spPr bwMode="auto">
          <a:xfrm>
            <a:off x="8991600" y="0"/>
            <a:ext cx="0" cy="6858000"/>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ru-RU" smtClean="0">
              <a:solidFill>
                <a:prstClr val="black"/>
              </a:solidFill>
              <a:latin typeface="Arial" charset="0"/>
            </a:endParaRPr>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2058" name="Прямая соединительная линия 10"/>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ru-RU" smtClean="0">
              <a:solidFill>
                <a:prstClr val="black"/>
              </a:solidFill>
              <a:latin typeface="Arial" charset="0"/>
            </a:endParaRPr>
          </a:p>
        </p:txBody>
      </p:sp>
      <p:sp>
        <p:nvSpPr>
          <p:cNvPr id="12" name="Овал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23" name="Номер слайда 22"/>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smtClean="0">
                <a:solidFill>
                  <a:srgbClr val="FFFFFF"/>
                </a:solidFill>
              </a:defRPr>
            </a:lvl1pPr>
          </a:lstStyle>
          <a:p>
            <a:pPr fontAlgn="base">
              <a:spcBef>
                <a:spcPct val="0"/>
              </a:spcBef>
              <a:spcAft>
                <a:spcPct val="0"/>
              </a:spcAft>
              <a:defRPr/>
            </a:pPr>
            <a:fld id="{D30309DD-CAF9-4D7C-B8AF-C5A7F2233D1B}" type="slidenum">
              <a:rPr lang="ru-RU">
                <a:latin typeface="Arial" charset="0"/>
              </a:rPr>
              <a:pPr fontAlgn="base">
                <a:spcBef>
                  <a:spcPct val="0"/>
                </a:spcBef>
                <a:spcAft>
                  <a:spcPct val="0"/>
                </a:spcAft>
                <a:defRPr/>
              </a:pPr>
              <a:t>‹#›</a:t>
            </a:fld>
            <a:endParaRPr lang="ru-RU">
              <a:latin typeface="Arial" charset="0"/>
            </a:endParaRPr>
          </a:p>
        </p:txBody>
      </p:sp>
    </p:spTree>
    <p:extLst>
      <p:ext uri="{BB962C8B-B14F-4D97-AF65-F5344CB8AC3E}">
        <p14:creationId xmlns:p14="http://schemas.microsoft.com/office/powerpoint/2010/main" val="2793750605"/>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Lst>
  <p:txStyles>
    <p:titleStyle>
      <a:lvl1pPr algn="l" rtl="0" fontAlgn="base">
        <a:spcBef>
          <a:spcPct val="0"/>
        </a:spcBef>
        <a:spcAft>
          <a:spcPct val="0"/>
        </a:spcAft>
        <a:defRPr sz="3000" kern="1200" cap="small">
          <a:solidFill>
            <a:schemeClr val="tx2"/>
          </a:solidFill>
          <a:latin typeface="+mj-lt"/>
          <a:ea typeface="+mj-ea"/>
          <a:cs typeface="+mj-cs"/>
        </a:defRPr>
      </a:lvl1pPr>
      <a:lvl2pPr algn="l" rtl="0" fontAlgn="base">
        <a:spcBef>
          <a:spcPct val="0"/>
        </a:spcBef>
        <a:spcAft>
          <a:spcPct val="0"/>
        </a:spcAft>
        <a:defRPr sz="3000">
          <a:solidFill>
            <a:schemeClr val="tx2"/>
          </a:solidFill>
          <a:latin typeface="Century Schoolbook" pitchFamily="18" charset="0"/>
        </a:defRPr>
      </a:lvl2pPr>
      <a:lvl3pPr algn="l" rtl="0" fontAlgn="base">
        <a:spcBef>
          <a:spcPct val="0"/>
        </a:spcBef>
        <a:spcAft>
          <a:spcPct val="0"/>
        </a:spcAft>
        <a:defRPr sz="3000">
          <a:solidFill>
            <a:schemeClr val="tx2"/>
          </a:solidFill>
          <a:latin typeface="Century Schoolbook" pitchFamily="18" charset="0"/>
        </a:defRPr>
      </a:lvl3pPr>
      <a:lvl4pPr algn="l" rtl="0" fontAlgn="base">
        <a:spcBef>
          <a:spcPct val="0"/>
        </a:spcBef>
        <a:spcAft>
          <a:spcPct val="0"/>
        </a:spcAft>
        <a:defRPr sz="3000">
          <a:solidFill>
            <a:schemeClr val="tx2"/>
          </a:solidFill>
          <a:latin typeface="Century Schoolbook" pitchFamily="18" charset="0"/>
        </a:defRPr>
      </a:lvl4pPr>
      <a:lvl5pPr algn="l" rtl="0" fontAlgn="base">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fontAlgn="base">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fontAlgn="base">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fontAlgn="base">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l" rtl="0" fontAlgn="base">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l" rtl="0" fontAlgn="base">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gilber.one/smart-celi.html" TargetMode="External"/><Relationship Id="rId2" Type="http://schemas.openxmlformats.org/officeDocument/2006/relationships/hyperlink" Target="https://enuspeha.ru/cel-po-smart/" TargetMode="External"/><Relationship Id="rId1" Type="http://schemas.openxmlformats.org/officeDocument/2006/relationships/slideLayout" Target="../slideLayouts/slideLayout2.xml"/><Relationship Id="rId4" Type="http://schemas.openxmlformats.org/officeDocument/2006/relationships/hyperlink" Target="https://powerbranding.ru/marketing-strategy/smart-cel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7" Type="http://schemas.openxmlformats.org/officeDocument/2006/relationships/image" Target="../media/image15.jpg"/><Relationship Id="rId2" Type="http://schemas.openxmlformats.org/officeDocument/2006/relationships/image" Target="../media/image10.jpg"/><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
          <p:cNvSpPr>
            <a:spLocks noGrp="1"/>
          </p:cNvSpPr>
          <p:nvPr>
            <p:ph type="ctrTitle"/>
          </p:nvPr>
        </p:nvSpPr>
        <p:spPr>
          <a:xfrm>
            <a:off x="1763688" y="2132856"/>
            <a:ext cx="6840760" cy="576064"/>
          </a:xfrm>
          <a:ln>
            <a:miter lim="800000"/>
            <a:headEnd/>
            <a:tailEnd/>
          </a:ln>
        </p:spPr>
        <p:txBody>
          <a:bodyPr>
            <a:noAutofit/>
          </a:bodyPr>
          <a:lstStyle/>
          <a:p>
            <a:pPr lvl="0" algn="ctr" fontAlgn="auto">
              <a:spcBef>
                <a:spcPts val="0"/>
              </a:spcBef>
              <a:spcAft>
                <a:spcPts val="0"/>
              </a:spcAft>
            </a:pPr>
            <a:r>
              <a:rPr lang="ru-RU" sz="2800" b="0" u="sng" cap="none" dirty="0" smtClean="0">
                <a:solidFill>
                  <a:schemeClr val="tx1"/>
                </a:solidFill>
                <a:latin typeface="Century" panose="02040604050505020304" pitchFamily="18" charset="0"/>
                <a:ea typeface="+mn-ea"/>
                <a:cs typeface="+mn-cs"/>
              </a:rPr>
              <a:t>Методическая разработка  </a:t>
            </a:r>
            <a:br>
              <a:rPr lang="ru-RU" sz="2800" b="0" u="sng" cap="none" dirty="0" smtClean="0">
                <a:solidFill>
                  <a:schemeClr val="tx1"/>
                </a:solidFill>
                <a:latin typeface="Century" panose="02040604050505020304" pitchFamily="18" charset="0"/>
                <a:ea typeface="+mn-ea"/>
                <a:cs typeface="+mn-cs"/>
              </a:rPr>
            </a:br>
            <a:r>
              <a:rPr lang="ru-RU" sz="2800" b="0" u="sng" cap="none" dirty="0" smtClean="0">
                <a:solidFill>
                  <a:schemeClr val="tx1"/>
                </a:solidFill>
                <a:latin typeface="Century" panose="02040604050505020304" pitchFamily="18" charset="0"/>
                <a:ea typeface="+mn-ea"/>
                <a:cs typeface="+mn-cs"/>
              </a:rPr>
              <a:t>классного часа по теме:</a:t>
            </a:r>
            <a:endParaRPr lang="en-US" sz="2800" b="0" u="sng" cap="none" dirty="0">
              <a:solidFill>
                <a:schemeClr val="tx1"/>
              </a:solidFill>
              <a:latin typeface="Century" panose="02040604050505020304" pitchFamily="18" charset="0"/>
              <a:ea typeface="+mn-ea"/>
              <a:cs typeface="+mn-cs"/>
            </a:endParaRPr>
          </a:p>
        </p:txBody>
      </p:sp>
      <p:sp>
        <p:nvSpPr>
          <p:cNvPr id="4" name="Прямоугольник 3"/>
          <p:cNvSpPr/>
          <p:nvPr/>
        </p:nvSpPr>
        <p:spPr>
          <a:xfrm>
            <a:off x="1459194" y="432206"/>
            <a:ext cx="7314343" cy="830997"/>
          </a:xfrm>
          <a:prstGeom prst="rect">
            <a:avLst/>
          </a:prstGeom>
          <a:noFill/>
        </p:spPr>
        <p:txBody>
          <a:bodyPr>
            <a:spAutoFit/>
          </a:bodyPr>
          <a:lstStyle/>
          <a:p>
            <a:pPr lvl="0" algn="ctr"/>
            <a:r>
              <a:rPr lang="ru-RU" sz="2400" dirty="0">
                <a:solidFill>
                  <a:prstClr val="black"/>
                </a:solidFill>
                <a:latin typeface="Times New Roman" panose="02020603050405020304" pitchFamily="18" charset="0"/>
                <a:cs typeface="Times New Roman" panose="02020603050405020304" pitchFamily="18" charset="0"/>
              </a:rPr>
              <a:t>ГБПОУ РО «Торгово-промышленный техникум </a:t>
            </a:r>
          </a:p>
          <a:p>
            <a:pPr lvl="0" algn="ctr"/>
            <a:r>
              <a:rPr lang="ru-RU" sz="2400" dirty="0">
                <a:solidFill>
                  <a:prstClr val="black"/>
                </a:solidFill>
                <a:latin typeface="Times New Roman" panose="02020603050405020304" pitchFamily="18" charset="0"/>
                <a:cs typeface="Times New Roman" panose="02020603050405020304" pitchFamily="18" charset="0"/>
              </a:rPr>
              <a:t>имени Л.Б. Ермина в г. Зверево»</a:t>
            </a:r>
          </a:p>
        </p:txBody>
      </p:sp>
      <p:sp>
        <p:nvSpPr>
          <p:cNvPr id="6" name="Прямоугольник 5"/>
          <p:cNvSpPr/>
          <p:nvPr/>
        </p:nvSpPr>
        <p:spPr>
          <a:xfrm>
            <a:off x="4154835" y="6209541"/>
            <a:ext cx="1571200" cy="307777"/>
          </a:xfrm>
          <a:prstGeom prst="rect">
            <a:avLst/>
          </a:prstGeom>
          <a:noFill/>
        </p:spPr>
        <p:txBody>
          <a:bodyPr wrap="none">
            <a:spAutoFit/>
          </a:bodyPr>
          <a:lstStyle/>
          <a:p>
            <a:pPr algn="ctr" fontAlgn="base">
              <a:spcBef>
                <a:spcPct val="0"/>
              </a:spcBef>
              <a:spcAft>
                <a:spcPct val="0"/>
              </a:spcAft>
              <a:defRPr/>
            </a:pPr>
            <a:r>
              <a:rPr lang="ru-RU" sz="1400" b="1" dirty="0">
                <a:ln w="1905"/>
                <a:gradFill>
                  <a:gsLst>
                    <a:gs pos="0">
                      <a:srgbClr val="C28C73">
                        <a:shade val="20000"/>
                        <a:satMod val="200000"/>
                      </a:srgbClr>
                    </a:gs>
                    <a:gs pos="78000">
                      <a:srgbClr val="C28C73">
                        <a:tint val="90000"/>
                        <a:shade val="89000"/>
                        <a:satMod val="220000"/>
                      </a:srgbClr>
                    </a:gs>
                    <a:gs pos="100000">
                      <a:srgbClr val="C28C73">
                        <a:tint val="12000"/>
                        <a:satMod val="255000"/>
                      </a:srgbClr>
                    </a:gs>
                  </a:gsLst>
                  <a:lin ang="5400000"/>
                </a:gradFill>
                <a:effectLst>
                  <a:innerShdw blurRad="69850" dist="43180" dir="5400000">
                    <a:srgbClr val="000000">
                      <a:alpha val="65000"/>
                    </a:srgbClr>
                  </a:innerShdw>
                </a:effectLst>
                <a:latin typeface="Times New Roman" pitchFamily="18" charset="0"/>
              </a:rPr>
              <a:t>г. Зверево, </a:t>
            </a:r>
            <a:r>
              <a:rPr lang="ru-RU" sz="1400" b="1" dirty="0" smtClean="0">
                <a:ln w="1905"/>
                <a:gradFill>
                  <a:gsLst>
                    <a:gs pos="0">
                      <a:srgbClr val="C28C73">
                        <a:shade val="20000"/>
                        <a:satMod val="200000"/>
                      </a:srgbClr>
                    </a:gs>
                    <a:gs pos="78000">
                      <a:srgbClr val="C28C73">
                        <a:tint val="90000"/>
                        <a:shade val="89000"/>
                        <a:satMod val="220000"/>
                      </a:srgbClr>
                    </a:gs>
                    <a:gs pos="100000">
                      <a:srgbClr val="C28C73">
                        <a:tint val="12000"/>
                        <a:satMod val="255000"/>
                      </a:srgbClr>
                    </a:gs>
                  </a:gsLst>
                  <a:lin ang="5400000"/>
                </a:gradFill>
                <a:effectLst>
                  <a:innerShdw blurRad="69850" dist="43180" dir="5400000">
                    <a:srgbClr val="000000">
                      <a:alpha val="65000"/>
                    </a:srgbClr>
                  </a:innerShdw>
                </a:effectLst>
                <a:latin typeface="Times New Roman" pitchFamily="18" charset="0"/>
              </a:rPr>
              <a:t>2021 </a:t>
            </a:r>
            <a:r>
              <a:rPr lang="ru-RU" sz="1400" b="1" dirty="0">
                <a:ln w="1905"/>
                <a:gradFill>
                  <a:gsLst>
                    <a:gs pos="0">
                      <a:srgbClr val="C28C73">
                        <a:shade val="20000"/>
                        <a:satMod val="200000"/>
                      </a:srgbClr>
                    </a:gs>
                    <a:gs pos="78000">
                      <a:srgbClr val="C28C73">
                        <a:tint val="90000"/>
                        <a:shade val="89000"/>
                        <a:satMod val="220000"/>
                      </a:srgbClr>
                    </a:gs>
                    <a:gs pos="100000">
                      <a:srgbClr val="C28C73">
                        <a:tint val="12000"/>
                        <a:satMod val="255000"/>
                      </a:srgbClr>
                    </a:gs>
                  </a:gsLst>
                  <a:lin ang="5400000"/>
                </a:gradFill>
                <a:effectLst>
                  <a:innerShdw blurRad="69850" dist="43180" dir="5400000">
                    <a:srgbClr val="000000">
                      <a:alpha val="65000"/>
                    </a:srgbClr>
                  </a:innerShdw>
                </a:effectLst>
                <a:latin typeface="Times New Roman" pitchFamily="18" charset="0"/>
              </a:rPr>
              <a:t>г.</a:t>
            </a:r>
          </a:p>
        </p:txBody>
      </p:sp>
      <p:sp>
        <p:nvSpPr>
          <p:cNvPr id="21509" name="TextBox 6"/>
          <p:cNvSpPr txBox="1">
            <a:spLocks noChangeArrowheads="1"/>
          </p:cNvSpPr>
          <p:nvPr/>
        </p:nvSpPr>
        <p:spPr bwMode="auto">
          <a:xfrm>
            <a:off x="5237870" y="5104715"/>
            <a:ext cx="3886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ru-RU" b="1" dirty="0">
                <a:solidFill>
                  <a:prstClr val="black"/>
                </a:solidFill>
                <a:latin typeface="Garamond"/>
              </a:rPr>
              <a:t>Классный руководитель: Виноградова Инна Владимировна</a:t>
            </a:r>
            <a:endParaRPr lang="ru-RU" sz="1100" dirty="0" smtClean="0">
              <a:solidFill>
                <a:srgbClr val="000000"/>
              </a:solidFill>
              <a:latin typeface="Times New Roman" pitchFamily="18" charset="0"/>
            </a:endParaRPr>
          </a:p>
        </p:txBody>
      </p:sp>
      <p:sp>
        <p:nvSpPr>
          <p:cNvPr id="2" name="Прямоугольник 1"/>
          <p:cNvSpPr/>
          <p:nvPr/>
        </p:nvSpPr>
        <p:spPr>
          <a:xfrm>
            <a:off x="2951870" y="2796391"/>
            <a:ext cx="4572000" cy="2308324"/>
          </a:xfrm>
          <a:prstGeom prst="rect">
            <a:avLst/>
          </a:prstGeom>
        </p:spPr>
        <p:txBody>
          <a:bodyPr>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ru-RU" sz="3200" b="1" i="0" u="none" strike="noStrike" kern="0" cap="none" spc="0" normalizeH="0" baseline="0" noProof="0" dirty="0" smtClean="0">
                <a:ln>
                  <a:noFill/>
                </a:ln>
                <a:uLnTx/>
                <a:uFillTx/>
                <a:latin typeface="Garamond"/>
              </a:rPr>
              <a:t>КАРЬЕРА.</a:t>
            </a:r>
            <a:r>
              <a:rPr kumimoji="0" lang="ru-RU" sz="3200" b="1" i="0" u="none" strike="noStrike" kern="0" cap="none" spc="0" normalizeH="0" noProof="0" dirty="0" smtClean="0">
                <a:ln>
                  <a:noFill/>
                </a:ln>
                <a:uLnTx/>
                <a:uFillTx/>
                <a:latin typeface="Garamond"/>
              </a:rPr>
              <a:t> </a:t>
            </a:r>
            <a:r>
              <a:rPr kumimoji="0" lang="ru-RU" sz="3200" b="1" i="0" u="none" strike="noStrike" kern="0" cap="none" spc="0" normalizeH="0" baseline="0" noProof="0" dirty="0" smtClean="0">
                <a:ln>
                  <a:noFill/>
                </a:ln>
                <a:uLnTx/>
                <a:uFillTx/>
                <a:latin typeface="Garamond"/>
              </a:rPr>
              <a:t>ПЛАНИРОВАНИЕ И ЦЕЛЕПОЛАГАНИЕ</a:t>
            </a:r>
            <a:endParaRPr kumimoji="0" lang="ru-RU" sz="1050" b="0" i="0" u="none" strike="noStrike" kern="0" cap="none" spc="0" normalizeH="0" baseline="0" noProof="0" dirty="0" smtClean="0">
              <a:ln>
                <a:noFill/>
              </a:ln>
              <a:uLnTx/>
              <a:uFillTx/>
            </a:endParaRPr>
          </a:p>
        </p:txBody>
      </p:sp>
      <p:pic>
        <p:nvPicPr>
          <p:cNvPr id="7" name="Рисунок 6"/>
          <p:cNvPicPr/>
          <p:nvPr/>
        </p:nvPicPr>
        <p:blipFill>
          <a:blip r:embed="rId2"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323529" y="253531"/>
            <a:ext cx="1350438" cy="1303261"/>
          </a:xfrm>
          <a:prstGeom prst="rect">
            <a:avLst/>
          </a:prstGeom>
        </p:spPr>
      </p:pic>
    </p:spTree>
    <p:extLst>
      <p:ext uri="{BB962C8B-B14F-4D97-AF65-F5344CB8AC3E}">
        <p14:creationId xmlns:p14="http://schemas.microsoft.com/office/powerpoint/2010/main" val="33195047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1323316571"/>
              </p:ext>
            </p:extLst>
          </p:nvPr>
        </p:nvGraphicFramePr>
        <p:xfrm>
          <a:off x="107505" y="116632"/>
          <a:ext cx="8712966" cy="6896472"/>
        </p:xfrm>
        <a:graphic>
          <a:graphicData uri="http://schemas.openxmlformats.org/drawingml/2006/table">
            <a:tbl>
              <a:tblPr firstRow="1" bandRow="1">
                <a:tableStyleId>{5C22544A-7EE6-4342-B048-85BDC9FD1C3A}</a:tableStyleId>
              </a:tblPr>
              <a:tblGrid>
                <a:gridCol w="2664295">
                  <a:extLst>
                    <a:ext uri="{9D8B030D-6E8A-4147-A177-3AD203B41FA5}">
                      <a16:colId xmlns:a16="http://schemas.microsoft.com/office/drawing/2014/main" xmlns="" val="20000"/>
                    </a:ext>
                  </a:extLst>
                </a:gridCol>
                <a:gridCol w="4320480">
                  <a:extLst>
                    <a:ext uri="{9D8B030D-6E8A-4147-A177-3AD203B41FA5}">
                      <a16:colId xmlns:a16="http://schemas.microsoft.com/office/drawing/2014/main" xmlns="" val="20001"/>
                    </a:ext>
                  </a:extLst>
                </a:gridCol>
                <a:gridCol w="1728191">
                  <a:extLst>
                    <a:ext uri="{9D8B030D-6E8A-4147-A177-3AD203B41FA5}">
                      <a16:colId xmlns:a16="http://schemas.microsoft.com/office/drawing/2014/main" xmlns="" val="20002"/>
                    </a:ext>
                  </a:extLst>
                </a:gridCol>
              </a:tblGrid>
              <a:tr h="648072">
                <a:tc>
                  <a:txBody>
                    <a:bodyPr/>
                    <a:lstStyle/>
                    <a:p>
                      <a:pPr algn="ctr"/>
                      <a:r>
                        <a:rPr lang="ru-RU" sz="1400" dirty="0" smtClean="0">
                          <a:solidFill>
                            <a:schemeClr val="tx1"/>
                          </a:solidFill>
                        </a:rPr>
                        <a:t>Этапы</a:t>
                      </a:r>
                      <a:endParaRPr lang="ru-RU" sz="1400" dirty="0">
                        <a:solidFill>
                          <a:schemeClr val="tx1"/>
                        </a:solidFill>
                      </a:endParaRPr>
                    </a:p>
                  </a:txBody>
                  <a:tcPr anchor="ctr"/>
                </a:tc>
                <a:tc>
                  <a:txBody>
                    <a:bodyPr/>
                    <a:lstStyle/>
                    <a:p>
                      <a:pPr algn="ctr"/>
                      <a:r>
                        <a:rPr lang="ru-RU" sz="1400" dirty="0" smtClean="0">
                          <a:solidFill>
                            <a:schemeClr val="tx1"/>
                          </a:solidFill>
                        </a:rPr>
                        <a:t>Деятельность педагога</a:t>
                      </a:r>
                      <a:endParaRPr lang="ru-RU" sz="1400" dirty="0">
                        <a:solidFill>
                          <a:schemeClr val="tx1"/>
                        </a:solidFill>
                      </a:endParaRPr>
                    </a:p>
                  </a:txBody>
                  <a:tcPr anchor="ctr"/>
                </a:tc>
                <a:tc>
                  <a:txBody>
                    <a:bodyPr/>
                    <a:lstStyle/>
                    <a:p>
                      <a:pPr algn="ctr"/>
                      <a:r>
                        <a:rPr lang="ru-RU" sz="1400" dirty="0" smtClean="0">
                          <a:solidFill>
                            <a:schemeClr val="tx1"/>
                          </a:solidFill>
                        </a:rPr>
                        <a:t>Деятельность обучающегося</a:t>
                      </a:r>
                      <a:endParaRPr lang="ru-RU" sz="1400" dirty="0">
                        <a:solidFill>
                          <a:schemeClr val="tx1"/>
                        </a:solidFill>
                      </a:endParaRPr>
                    </a:p>
                  </a:txBody>
                  <a:tcPr anchor="ctr"/>
                </a:tc>
                <a:extLst>
                  <a:ext uri="{0D108BD9-81ED-4DB2-BD59-A6C34878D82A}">
                    <a16:rowId xmlns:a16="http://schemas.microsoft.com/office/drawing/2014/main" xmlns="" val="10000"/>
                  </a:ext>
                </a:extLst>
              </a:tr>
              <a:tr h="22082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dirty="0" smtClean="0"/>
                        <a:t>5. Рефлексия (2 мин)</a:t>
                      </a:r>
                    </a:p>
                    <a:p>
                      <a:endParaRPr lang="ru-RU" dirty="0"/>
                    </a:p>
                  </a:txBody>
                  <a:tcPr/>
                </a:tc>
                <a:tc>
                  <a:txBody>
                    <a:bodyPr/>
                    <a:lstStyle/>
                    <a:p>
                      <a:pPr algn="just"/>
                      <a:r>
                        <a:rPr kumimoji="0" lang="ru-RU" sz="1200" b="1" kern="1200" dirty="0" smtClean="0">
                          <a:solidFill>
                            <a:schemeClr val="dk1"/>
                          </a:solidFill>
                          <a:effectLst/>
                          <a:latin typeface="Times New Roman" pitchFamily="18" charset="0"/>
                          <a:ea typeface="+mn-ea"/>
                          <a:cs typeface="Times New Roman" pitchFamily="18" charset="0"/>
                        </a:rPr>
                        <a:t>Оценка</a:t>
                      </a:r>
                      <a:r>
                        <a:rPr kumimoji="0" lang="ru-RU" sz="1200" b="1" kern="1200" baseline="0" dirty="0" smtClean="0">
                          <a:solidFill>
                            <a:schemeClr val="dk1"/>
                          </a:solidFill>
                          <a:effectLst/>
                          <a:latin typeface="Times New Roman" pitchFamily="18" charset="0"/>
                          <a:ea typeface="+mn-ea"/>
                          <a:cs typeface="Times New Roman" pitchFamily="18" charset="0"/>
                        </a:rPr>
                        <a:t> настроения группы</a:t>
                      </a:r>
                      <a:endParaRPr kumimoji="0" lang="ru-RU" sz="1200" b="1" kern="1200" dirty="0" smtClean="0">
                        <a:solidFill>
                          <a:schemeClr val="dk1"/>
                        </a:solidFill>
                        <a:effectLst/>
                        <a:latin typeface="Times New Roman" pitchFamily="18" charset="0"/>
                        <a:ea typeface="+mn-ea"/>
                        <a:cs typeface="Times New Roman" pitchFamily="18" charset="0"/>
                      </a:endParaRPr>
                    </a:p>
                    <a:p>
                      <a:pPr algn="just"/>
                      <a:r>
                        <a:rPr kumimoji="0" lang="ru-RU" sz="1200" b="1" kern="1200" dirty="0" smtClean="0">
                          <a:solidFill>
                            <a:schemeClr val="dk1"/>
                          </a:solidFill>
                          <a:effectLst/>
                          <a:latin typeface="Times New Roman" pitchFamily="18" charset="0"/>
                          <a:ea typeface="+mn-ea"/>
                          <a:cs typeface="Times New Roman" pitchFamily="18" charset="0"/>
                        </a:rPr>
                        <a:t>Слайд 14. </a:t>
                      </a:r>
                      <a:r>
                        <a:rPr kumimoji="0" lang="ru-RU" sz="1200" kern="1200" dirty="0" smtClean="0">
                          <a:solidFill>
                            <a:schemeClr val="dk1"/>
                          </a:solidFill>
                          <a:effectLst/>
                          <a:latin typeface="Times New Roman" pitchFamily="18" charset="0"/>
                          <a:ea typeface="+mn-ea"/>
                          <a:cs typeface="Times New Roman" pitchFamily="18" charset="0"/>
                        </a:rPr>
                        <a:t>Мы замечательно провели время и узнали самую лучшую методику постановки и реализации целей. И в конце нашей встречи хочу провести с вами арт-минутку. У меня тут есть слово – «Карьера». Посмотрите, какое оно тусклое и бледное. Предлагаю раскрасить его. Подойдите, пожалуйста к стенду и закрасьте одну букву – если вам занятие понравилось и вы считаете его полезным лично для себя – наклейте яркую букву, если вам было скучно и некомфортно – наклейте тусклую. Посмотрите какая яркая и красивая карьера у нас получилась. </a:t>
                      </a:r>
                    </a:p>
                    <a:p>
                      <a:pPr algn="just"/>
                      <a:r>
                        <a:rPr kumimoji="0" lang="ru-RU" sz="1200" b="1" kern="1200" dirty="0" smtClean="0">
                          <a:solidFill>
                            <a:schemeClr val="tx1"/>
                          </a:solidFill>
                          <a:effectLst/>
                          <a:latin typeface="Times New Roman" pitchFamily="18" charset="0"/>
                          <a:ea typeface="+mn-ea"/>
                          <a:cs typeface="Times New Roman" pitchFamily="18" charset="0"/>
                        </a:rPr>
                        <a:t>Я надеюсь, что применяя изученную сегодня технологию, такая же яркая и блестящая карьера получится и у вас.</a:t>
                      </a:r>
                      <a:endParaRPr lang="ru-RU"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0" i="0" u="none" strike="noStrike" kern="1200" cap="none" spc="0" normalizeH="0" baseline="0" noProof="0" dirty="0" smtClean="0">
                          <a:ln>
                            <a:noFill/>
                          </a:ln>
                          <a:solidFill>
                            <a:prstClr val="black"/>
                          </a:solidFill>
                          <a:effectLst/>
                          <a:uLnTx/>
                          <a:uFillTx/>
                          <a:latin typeface="+mn-lt"/>
                          <a:ea typeface="+mn-ea"/>
                          <a:cs typeface="+mn-cs"/>
                        </a:rPr>
                        <a:t>Ребята закрашивают слово «Карьера» цветными буквами в зависимости от своих чувств и ощущения от классного часа</a:t>
                      </a:r>
                    </a:p>
                    <a:p>
                      <a:pPr>
                        <a:lnSpc>
                          <a:spcPct val="150000"/>
                        </a:lnSpc>
                      </a:pPr>
                      <a:endParaRPr lang="ru-RU" sz="1400" i="0" dirty="0"/>
                    </a:p>
                  </a:txBody>
                  <a:tcPr/>
                </a:tc>
                <a:extLst>
                  <a:ext uri="{0D108BD9-81ED-4DB2-BD59-A6C34878D82A}">
                    <a16:rowId xmlns:a16="http://schemas.microsoft.com/office/drawing/2014/main" xmlns="" val="10001"/>
                  </a:ext>
                </a:extLst>
              </a:tr>
              <a:tr h="2208245">
                <a:tc>
                  <a:txBody>
                    <a:bodyPr/>
                    <a:lstStyle/>
                    <a:p>
                      <a:r>
                        <a:rPr lang="ru-RU" sz="1400" dirty="0" smtClean="0"/>
                        <a:t>6.  Итоговая часть. Определение</a:t>
                      </a:r>
                      <a:r>
                        <a:rPr lang="ru-RU" sz="1400" baseline="0" dirty="0" smtClean="0"/>
                        <a:t> жизненного значения морального выбора.</a:t>
                      </a:r>
                      <a:endParaRPr lang="ru-RU"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0" i="0" u="none" strike="noStrike" kern="1200" cap="none" spc="0" normalizeH="0" baseline="0" noProof="0" dirty="0" smtClean="0">
                          <a:ln>
                            <a:noFill/>
                          </a:ln>
                          <a:solidFill>
                            <a:prstClr val="black"/>
                          </a:solidFill>
                          <a:effectLst/>
                          <a:uLnTx/>
                          <a:uFillTx/>
                          <a:latin typeface="+mn-lt"/>
                          <a:ea typeface="+mn-ea"/>
                          <a:cs typeface="+mn-cs"/>
                        </a:rPr>
                        <a:t>Побуждение к размышлению о моральном выборе.</a:t>
                      </a:r>
                    </a:p>
                    <a:p>
                      <a:pPr algn="just">
                        <a:lnSpc>
                          <a:spcPct val="100000"/>
                        </a:lnSpc>
                        <a:spcAft>
                          <a:spcPts val="0"/>
                        </a:spcAft>
                      </a:pPr>
                      <a:r>
                        <a:rPr lang="ru-RU" sz="1200" dirty="0" smtClean="0">
                          <a:solidFill>
                            <a:srgbClr val="000000"/>
                          </a:solidFill>
                          <a:effectLst/>
                          <a:latin typeface="Times New Roman"/>
                          <a:ea typeface="Calibri"/>
                          <a:cs typeface="Times New Roman"/>
                        </a:rPr>
                        <a:t>А сейчас я хочу познакомить вас еще с одним человеком – бизнесмен, самый успешный предприниматель своего времени, желанным гость богатейших домов Европы и …. главный поставщик оружия нацисткой Германии. Познакомитесь – </a:t>
                      </a:r>
                      <a:r>
                        <a:rPr lang="ru-RU" sz="1200" dirty="0" err="1" smtClean="0">
                          <a:solidFill>
                            <a:srgbClr val="000000"/>
                          </a:solidFill>
                          <a:effectLst/>
                          <a:latin typeface="Times New Roman"/>
                          <a:ea typeface="Calibri"/>
                          <a:cs typeface="Times New Roman"/>
                        </a:rPr>
                        <a:t>Альфрид</a:t>
                      </a:r>
                      <a:r>
                        <a:rPr lang="ru-RU" sz="1200" dirty="0" smtClean="0">
                          <a:solidFill>
                            <a:srgbClr val="000000"/>
                          </a:solidFill>
                          <a:effectLst/>
                          <a:latin typeface="Times New Roman"/>
                          <a:ea typeface="Calibri"/>
                          <a:cs typeface="Times New Roman"/>
                        </a:rPr>
                        <a:t> </a:t>
                      </a:r>
                      <a:r>
                        <a:rPr lang="ru-RU" sz="1200" dirty="0" err="1" smtClean="0">
                          <a:solidFill>
                            <a:srgbClr val="000000"/>
                          </a:solidFill>
                          <a:effectLst/>
                          <a:latin typeface="Times New Roman"/>
                          <a:ea typeface="Calibri"/>
                          <a:cs typeface="Times New Roman"/>
                        </a:rPr>
                        <a:t>Крупп</a:t>
                      </a:r>
                      <a:r>
                        <a:rPr lang="ru-RU" sz="1200" dirty="0" smtClean="0">
                          <a:solidFill>
                            <a:srgbClr val="000000"/>
                          </a:solidFill>
                          <a:effectLst/>
                          <a:latin typeface="Times New Roman"/>
                          <a:ea typeface="Calibri"/>
                          <a:cs typeface="Times New Roman"/>
                        </a:rPr>
                        <a:t>. Именно его самолеты и танки бомбили Ленинград, его бомбы сыпались на Сталинград, где только за один день - 23 августа 1943 года погибло более 20 000 мирных жителей – стариков, женщин и детей. А в это время мужчины, наши солдаты сражались с нацистами, вооруженными пулеметами и огнеметами компании этого человека. – талантливого предпринимателя- </a:t>
                      </a:r>
                      <a:r>
                        <a:rPr lang="ru-RU" sz="1200" dirty="0" err="1" smtClean="0">
                          <a:solidFill>
                            <a:srgbClr val="000000"/>
                          </a:solidFill>
                          <a:effectLst/>
                          <a:latin typeface="Times New Roman"/>
                          <a:ea typeface="Calibri"/>
                          <a:cs typeface="Times New Roman"/>
                        </a:rPr>
                        <a:t>Альфрида</a:t>
                      </a:r>
                      <a:r>
                        <a:rPr lang="ru-RU" sz="1200" dirty="0" smtClean="0">
                          <a:solidFill>
                            <a:srgbClr val="000000"/>
                          </a:solidFill>
                          <a:effectLst/>
                          <a:latin typeface="Times New Roman"/>
                          <a:ea typeface="Calibri"/>
                          <a:cs typeface="Times New Roman"/>
                        </a:rPr>
                        <a:t> </a:t>
                      </a:r>
                      <a:r>
                        <a:rPr lang="ru-RU" sz="1200" dirty="0" err="1" smtClean="0">
                          <a:solidFill>
                            <a:srgbClr val="000000"/>
                          </a:solidFill>
                          <a:effectLst/>
                          <a:latin typeface="Times New Roman"/>
                          <a:ea typeface="Calibri"/>
                          <a:cs typeface="Times New Roman"/>
                        </a:rPr>
                        <a:t>Круппа</a:t>
                      </a:r>
                      <a:r>
                        <a:rPr lang="ru-RU" sz="1200" dirty="0" smtClean="0">
                          <a:solidFill>
                            <a:srgbClr val="000000"/>
                          </a:solidFill>
                          <a:effectLst/>
                          <a:latin typeface="Times New Roman"/>
                          <a:ea typeface="Calibri"/>
                          <a:cs typeface="Times New Roman"/>
                        </a:rPr>
                        <a:t>. </a:t>
                      </a:r>
                      <a:endParaRPr lang="ru-RU" sz="1200" dirty="0" smtClean="0">
                        <a:effectLst/>
                        <a:latin typeface="Calibri"/>
                        <a:ea typeface="Calibri"/>
                        <a:cs typeface="Times New Roman"/>
                      </a:endParaRPr>
                    </a:p>
                    <a:p>
                      <a:pPr algn="just">
                        <a:lnSpc>
                          <a:spcPct val="100000"/>
                        </a:lnSpc>
                        <a:spcAft>
                          <a:spcPts val="0"/>
                        </a:spcAft>
                      </a:pPr>
                      <a:r>
                        <a:rPr lang="ru-RU" sz="1200" dirty="0" err="1" smtClean="0">
                          <a:solidFill>
                            <a:srgbClr val="000000"/>
                          </a:solidFill>
                          <a:effectLst/>
                          <a:latin typeface="Times New Roman"/>
                          <a:ea typeface="Calibri"/>
                          <a:cs typeface="Times New Roman"/>
                        </a:rPr>
                        <a:t>Крупп</a:t>
                      </a:r>
                      <a:r>
                        <a:rPr lang="ru-RU" sz="1200" dirty="0" smtClean="0">
                          <a:solidFill>
                            <a:srgbClr val="000000"/>
                          </a:solidFill>
                          <a:effectLst/>
                          <a:latin typeface="Times New Roman"/>
                          <a:ea typeface="Calibri"/>
                          <a:cs typeface="Times New Roman"/>
                        </a:rPr>
                        <a:t> и Галицкий – оба успешных человека своего времени, но одного мы запомним по зверствам фашистов, а второго – его заботой о родном городе и помощью талантливым детям-футболистам. Так</a:t>
                      </a:r>
                      <a:r>
                        <a:rPr lang="ru-RU" sz="1200" baseline="0" dirty="0" smtClean="0">
                          <a:solidFill>
                            <a:srgbClr val="000000"/>
                          </a:solidFill>
                          <a:effectLst/>
                          <a:latin typeface="Times New Roman"/>
                          <a:ea typeface="Calibri"/>
                          <a:cs typeface="Times New Roman"/>
                        </a:rPr>
                        <a:t> есть у успеха цена и какова она? Помните – </a:t>
                      </a:r>
                      <a:r>
                        <a:rPr lang="ru-RU" sz="1200" dirty="0" smtClean="0">
                          <a:solidFill>
                            <a:srgbClr val="000000"/>
                          </a:solidFill>
                          <a:effectLst/>
                          <a:latin typeface="Times New Roman"/>
                          <a:ea typeface="Calibri"/>
                          <a:cs typeface="Times New Roman"/>
                        </a:rPr>
                        <a:t> последствия твоих поступков всегда отражаются в будущем. Подумайте об этом.</a:t>
                      </a:r>
                      <a:endParaRPr lang="ru-RU" sz="1200" dirty="0" smtClean="0">
                        <a:effectLst/>
                        <a:latin typeface="Calibri"/>
                        <a:ea typeface="Calibri"/>
                        <a:cs typeface="Times New Roman"/>
                      </a:endParaRPr>
                    </a:p>
                    <a:p>
                      <a:endParaRPr kumimoji="0" lang="ru-RU" sz="1000" kern="1200" dirty="0">
                        <a:solidFill>
                          <a:schemeClr val="tx1"/>
                        </a:solidFill>
                        <a:effectLst/>
                        <a:latin typeface="+mn-lt"/>
                        <a:ea typeface="+mn-ea"/>
                        <a:cs typeface="+mn-cs"/>
                      </a:endParaRPr>
                    </a:p>
                  </a:txBody>
                  <a:tcPr/>
                </a:tc>
                <a:tc>
                  <a:txBody>
                    <a:bodyPr/>
                    <a:lstStyle/>
                    <a:p>
                      <a:r>
                        <a:rPr lang="ru-RU" sz="1400" dirty="0" smtClean="0"/>
                        <a:t>Размышляют над</a:t>
                      </a:r>
                      <a:r>
                        <a:rPr lang="ru-RU" sz="1400" baseline="0" dirty="0" smtClean="0"/>
                        <a:t> полученной информацией</a:t>
                      </a:r>
                      <a:endParaRPr lang="ru-RU" sz="1400" dirty="0"/>
                    </a:p>
                  </a:txBody>
                  <a:tcPr/>
                </a:tc>
                <a:extLst>
                  <a:ext uri="{0D108BD9-81ED-4DB2-BD59-A6C34878D82A}">
                    <a16:rowId xmlns:a16="http://schemas.microsoft.com/office/drawing/2014/main" xmlns="" val="10002"/>
                  </a:ext>
                </a:extLst>
              </a:tr>
            </a:tbl>
          </a:graphicData>
        </a:graphic>
      </p:graphicFrame>
      <p:pic>
        <p:nvPicPr>
          <p:cNvPr id="7" name="Рисунок 6"/>
          <p:cNvPicPr>
            <a:picLocks noChangeAspect="1"/>
          </p:cNvPicPr>
          <p:nvPr/>
        </p:nvPicPr>
        <p:blipFill rotWithShape="1">
          <a:blip r:embed="rId2" cstate="print">
            <a:extLst>
              <a:ext uri="{28A0092B-C50C-407E-A947-70E740481C1C}">
                <a14:useLocalDpi xmlns:a14="http://schemas.microsoft.com/office/drawing/2010/main" val="0"/>
              </a:ext>
            </a:extLst>
          </a:blip>
          <a:srcRect l="12988" r="12988"/>
          <a:stretch/>
        </p:blipFill>
        <p:spPr>
          <a:xfrm>
            <a:off x="75796" y="1217122"/>
            <a:ext cx="2626508" cy="199585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220" y="4293096"/>
            <a:ext cx="1220071" cy="11514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49357" y="4293096"/>
            <a:ext cx="1163907" cy="115339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050" name="Picture 2" descr="C:\Users\USER-06\Pictures\Screenshots\Снимок экрана (1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5462" y="5622314"/>
            <a:ext cx="1627175" cy="123568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47729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4184" y="260648"/>
            <a:ext cx="7467600" cy="796950"/>
          </a:xfrm>
        </p:spPr>
        <p:txBody>
          <a:bodyPr>
            <a:normAutofit/>
          </a:bodyPr>
          <a:lstStyle/>
          <a:p>
            <a:r>
              <a:rPr lang="ru-RU" sz="2400" b="1" dirty="0" smtClean="0">
                <a:solidFill>
                  <a:srgbClr val="FF0000"/>
                </a:solidFill>
              </a:rPr>
              <a:t>ЦЕЛЬ:</a:t>
            </a:r>
            <a:endParaRPr lang="ru-RU" sz="2400" b="1" dirty="0">
              <a:solidFill>
                <a:srgbClr val="FF0000"/>
              </a:solidFill>
            </a:endParaRPr>
          </a:p>
        </p:txBody>
      </p:sp>
      <p:sp>
        <p:nvSpPr>
          <p:cNvPr id="3" name="Объект 2"/>
          <p:cNvSpPr>
            <a:spLocks noGrp="1"/>
          </p:cNvSpPr>
          <p:nvPr>
            <p:ph sz="quarter" idx="1"/>
          </p:nvPr>
        </p:nvSpPr>
        <p:spPr>
          <a:xfrm>
            <a:off x="395536" y="1069099"/>
            <a:ext cx="8280920" cy="5112568"/>
          </a:xfrm>
        </p:spPr>
        <p:txBody>
          <a:bodyPr>
            <a:normAutofit fontScale="25000" lnSpcReduction="20000"/>
          </a:bodyPr>
          <a:lstStyle/>
          <a:p>
            <a:pPr algn="just">
              <a:lnSpc>
                <a:spcPct val="120000"/>
              </a:lnSpc>
              <a:spcBef>
                <a:spcPts val="0"/>
              </a:spcBef>
              <a:spcAft>
                <a:spcPts val="0"/>
              </a:spcAft>
              <a:buFont typeface="Courier New" panose="02070309020205020404" pitchFamily="49" charset="0"/>
              <a:buChar char="o"/>
            </a:pPr>
            <a:r>
              <a:rPr lang="ru-RU" sz="8000" dirty="0" smtClean="0">
                <a:latin typeface="Times New Roman"/>
                <a:ea typeface="Times New Roman"/>
              </a:rPr>
              <a:t>познакомить </a:t>
            </a:r>
            <a:r>
              <a:rPr lang="ru-RU" sz="8000" dirty="0">
                <a:latin typeface="Times New Roman"/>
                <a:ea typeface="Times New Roman"/>
              </a:rPr>
              <a:t>обучающихся с </a:t>
            </a:r>
            <a:r>
              <a:rPr lang="ru-RU" sz="8000" dirty="0" smtClean="0">
                <a:latin typeface="Times New Roman"/>
                <a:ea typeface="Times New Roman"/>
              </a:rPr>
              <a:t>понятием «Карьера» и основами планирования;</a:t>
            </a:r>
          </a:p>
          <a:p>
            <a:pPr algn="just">
              <a:lnSpc>
                <a:spcPct val="120000"/>
              </a:lnSpc>
              <a:spcBef>
                <a:spcPts val="0"/>
              </a:spcBef>
              <a:spcAft>
                <a:spcPts val="0"/>
              </a:spcAft>
              <a:buFont typeface="Courier New" panose="02070309020205020404" pitchFamily="49" charset="0"/>
              <a:buChar char="o"/>
            </a:pPr>
            <a:r>
              <a:rPr lang="ru-RU" sz="8000" dirty="0" smtClean="0">
                <a:latin typeface="Times New Roman"/>
                <a:ea typeface="Times New Roman"/>
              </a:rPr>
              <a:t>способствовать формированию идеи о необходимости планирования своей деятельности и своей будущей карьеры.</a:t>
            </a:r>
          </a:p>
          <a:p>
            <a:pPr marL="0" indent="0" algn="just">
              <a:lnSpc>
                <a:spcPct val="120000"/>
              </a:lnSpc>
              <a:spcBef>
                <a:spcPts val="0"/>
              </a:spcBef>
              <a:spcAft>
                <a:spcPts val="0"/>
              </a:spcAft>
              <a:buNone/>
            </a:pPr>
            <a:endParaRPr lang="ru-RU" sz="4800" b="1" dirty="0" smtClean="0">
              <a:latin typeface="Times New Roman"/>
              <a:ea typeface="Times New Roman"/>
            </a:endParaRPr>
          </a:p>
          <a:p>
            <a:pPr marL="0" lvl="0" indent="0">
              <a:buNone/>
            </a:pPr>
            <a:r>
              <a:rPr lang="ru-RU" sz="9600" b="1" dirty="0" smtClean="0">
                <a:solidFill>
                  <a:srgbClr val="FF0000"/>
                </a:solidFill>
              </a:rPr>
              <a:t>   ЗАДАЧИ:</a:t>
            </a:r>
            <a:endParaRPr lang="ru-RU" sz="9600" b="1" dirty="0"/>
          </a:p>
          <a:p>
            <a:pPr>
              <a:buFont typeface="Courier New" panose="02070309020205020404" pitchFamily="49" charset="0"/>
              <a:buChar char="o"/>
            </a:pPr>
            <a:r>
              <a:rPr lang="ru-RU" sz="7200" i="1" dirty="0" smtClean="0"/>
              <a:t>обучающая</a:t>
            </a:r>
            <a:r>
              <a:rPr lang="ru-RU" sz="7200" dirty="0"/>
              <a:t>: познакомить обучающихся с основными целеполагания и планирования.</a:t>
            </a:r>
          </a:p>
          <a:p>
            <a:pPr>
              <a:buFont typeface="Courier New" panose="02070309020205020404" pitchFamily="49" charset="0"/>
              <a:buChar char="o"/>
            </a:pPr>
            <a:r>
              <a:rPr lang="ru-RU" sz="7200" i="1" dirty="0"/>
              <a:t>р</a:t>
            </a:r>
            <a:r>
              <a:rPr lang="ru-RU" sz="7200" i="1" dirty="0" smtClean="0"/>
              <a:t>азвивающая</a:t>
            </a:r>
            <a:r>
              <a:rPr lang="ru-RU" sz="7200" dirty="0"/>
              <a:t>: способствовать развитию аналитических способностей.</a:t>
            </a:r>
          </a:p>
          <a:p>
            <a:pPr>
              <a:buFont typeface="Courier New" panose="02070309020205020404" pitchFamily="49" charset="0"/>
              <a:buChar char="o"/>
            </a:pPr>
            <a:r>
              <a:rPr lang="ru-RU" sz="7200" i="1" dirty="0" smtClean="0"/>
              <a:t>воспитательная</a:t>
            </a:r>
            <a:r>
              <a:rPr lang="ru-RU" sz="7200" dirty="0" smtClean="0"/>
              <a:t>:</a:t>
            </a:r>
            <a:r>
              <a:rPr lang="ru-RU" sz="7200" dirty="0"/>
              <a:t> создать условие для формирования чувства уверенности, целеустремлённости, уважения к самому себе и окружающим людям.</a:t>
            </a:r>
          </a:p>
          <a:p>
            <a:pPr marL="0" indent="0" algn="just">
              <a:lnSpc>
                <a:spcPct val="120000"/>
              </a:lnSpc>
              <a:spcBef>
                <a:spcPts val="0"/>
              </a:spcBef>
              <a:spcAft>
                <a:spcPts val="0"/>
              </a:spcAft>
              <a:buNone/>
            </a:pPr>
            <a:endParaRPr lang="ru-RU" sz="7200" dirty="0">
              <a:latin typeface="Times New Roman"/>
              <a:ea typeface="Times New Roman"/>
            </a:endParaRPr>
          </a:p>
          <a:p>
            <a:pPr marL="0" indent="0" algn="just">
              <a:spcAft>
                <a:spcPts val="0"/>
              </a:spcAft>
              <a:buNone/>
            </a:pPr>
            <a:r>
              <a:rPr lang="ru-RU" sz="7200" b="1" dirty="0">
                <a:solidFill>
                  <a:srgbClr val="000000"/>
                </a:solidFill>
                <a:latin typeface="Times New Roman"/>
                <a:ea typeface="Calibri"/>
                <a:cs typeface="Times New Roman"/>
              </a:rPr>
              <a:t>Тип занятия:</a:t>
            </a:r>
            <a:r>
              <a:rPr lang="ru-RU" sz="7200" dirty="0">
                <a:solidFill>
                  <a:srgbClr val="000000"/>
                </a:solidFill>
                <a:latin typeface="Times New Roman"/>
                <a:ea typeface="Calibri"/>
                <a:cs typeface="Times New Roman"/>
              </a:rPr>
              <a:t> </a:t>
            </a:r>
            <a:r>
              <a:rPr lang="ru-RU" sz="7200" dirty="0" smtClean="0">
                <a:solidFill>
                  <a:srgbClr val="000000"/>
                </a:solidFill>
                <a:latin typeface="Times New Roman"/>
                <a:ea typeface="Calibri"/>
                <a:cs typeface="Times New Roman"/>
              </a:rPr>
              <a:t>тематический классный час.</a:t>
            </a:r>
            <a:endParaRPr lang="ru-RU" sz="7200" dirty="0">
              <a:latin typeface="Calibri"/>
              <a:ea typeface="Calibri"/>
              <a:cs typeface="Times New Roman"/>
            </a:endParaRPr>
          </a:p>
          <a:p>
            <a:pPr marL="0" indent="0" algn="just">
              <a:spcAft>
                <a:spcPts val="0"/>
              </a:spcAft>
              <a:buNone/>
            </a:pPr>
            <a:endParaRPr lang="ru-RU" sz="4000" dirty="0">
              <a:latin typeface="Times New Roman"/>
              <a:ea typeface="Times New Roman"/>
            </a:endParaRPr>
          </a:p>
          <a:p>
            <a:pPr marL="0" indent="0" algn="just">
              <a:spcAft>
                <a:spcPts val="0"/>
              </a:spcAft>
              <a:buNone/>
            </a:pPr>
            <a:r>
              <a:rPr lang="ru-RU" sz="7200" b="1" dirty="0" smtClean="0">
                <a:solidFill>
                  <a:srgbClr val="000000"/>
                </a:solidFill>
                <a:latin typeface="Times New Roman"/>
                <a:ea typeface="Calibri"/>
                <a:cs typeface="Times New Roman"/>
              </a:rPr>
              <a:t>Форма </a:t>
            </a:r>
            <a:r>
              <a:rPr lang="ru-RU" sz="7200" b="1" dirty="0">
                <a:solidFill>
                  <a:srgbClr val="000000"/>
                </a:solidFill>
                <a:latin typeface="Times New Roman"/>
                <a:ea typeface="Calibri"/>
                <a:cs typeface="Times New Roman"/>
              </a:rPr>
              <a:t>занятия:</a:t>
            </a:r>
            <a:r>
              <a:rPr lang="ru-RU" sz="7200" dirty="0">
                <a:solidFill>
                  <a:srgbClr val="000000"/>
                </a:solidFill>
                <a:latin typeface="Times New Roman"/>
                <a:ea typeface="Calibri"/>
                <a:cs typeface="Times New Roman"/>
              </a:rPr>
              <a:t> </a:t>
            </a:r>
            <a:r>
              <a:rPr lang="ru-RU" sz="7200" dirty="0" smtClean="0">
                <a:solidFill>
                  <a:srgbClr val="000000"/>
                </a:solidFill>
                <a:latin typeface="Times New Roman"/>
                <a:ea typeface="Calibri"/>
                <a:cs typeface="Times New Roman"/>
              </a:rPr>
              <a:t>работа </a:t>
            </a:r>
            <a:r>
              <a:rPr lang="ru-RU" sz="7200" dirty="0">
                <a:solidFill>
                  <a:srgbClr val="000000"/>
                </a:solidFill>
                <a:latin typeface="Times New Roman"/>
                <a:ea typeface="Calibri"/>
                <a:cs typeface="Times New Roman"/>
              </a:rPr>
              <a:t>в группах, беседа.</a:t>
            </a:r>
            <a:endParaRPr lang="ru-RU" sz="7200" dirty="0">
              <a:latin typeface="Calibri"/>
              <a:ea typeface="Calibri"/>
              <a:cs typeface="Times New Roman"/>
            </a:endParaRPr>
          </a:p>
          <a:p>
            <a:pPr marL="0" indent="0" algn="just">
              <a:spcAft>
                <a:spcPts val="0"/>
              </a:spcAft>
              <a:buNone/>
            </a:pPr>
            <a:endParaRPr lang="ru-RU" sz="4000" b="1" dirty="0" smtClean="0">
              <a:solidFill>
                <a:srgbClr val="000000"/>
              </a:solidFill>
              <a:latin typeface="Times New Roman"/>
              <a:ea typeface="Calibri"/>
              <a:cs typeface="Times New Roman"/>
            </a:endParaRPr>
          </a:p>
          <a:p>
            <a:pPr marL="0" indent="0" algn="just">
              <a:spcAft>
                <a:spcPts val="0"/>
              </a:spcAft>
              <a:buNone/>
            </a:pPr>
            <a:r>
              <a:rPr lang="ru-RU" sz="7200" b="1" dirty="0" smtClean="0">
                <a:solidFill>
                  <a:srgbClr val="000000"/>
                </a:solidFill>
                <a:latin typeface="Times New Roman"/>
                <a:ea typeface="Calibri"/>
                <a:cs typeface="Times New Roman"/>
              </a:rPr>
              <a:t>Педагогический </a:t>
            </a:r>
            <a:r>
              <a:rPr lang="ru-RU" sz="7200" b="1" dirty="0">
                <a:solidFill>
                  <a:srgbClr val="000000"/>
                </a:solidFill>
                <a:latin typeface="Times New Roman"/>
                <a:ea typeface="Calibri"/>
                <a:cs typeface="Times New Roman"/>
              </a:rPr>
              <a:t>метод:</a:t>
            </a:r>
            <a:r>
              <a:rPr lang="ru-RU" sz="7200" dirty="0">
                <a:solidFill>
                  <a:srgbClr val="000000"/>
                </a:solidFill>
                <a:latin typeface="Times New Roman"/>
                <a:ea typeface="Calibri"/>
                <a:cs typeface="Times New Roman"/>
              </a:rPr>
              <a:t> проблемное обучение с элементами тренинга</a:t>
            </a:r>
            <a:r>
              <a:rPr lang="ru-RU" sz="3200" dirty="0" smtClean="0">
                <a:solidFill>
                  <a:srgbClr val="000000"/>
                </a:solidFill>
                <a:latin typeface="Times New Roman"/>
                <a:ea typeface="Calibri"/>
                <a:cs typeface="Times New Roman"/>
              </a:rPr>
              <a:t>.</a:t>
            </a:r>
          </a:p>
          <a:p>
            <a:pPr algn="just">
              <a:spcAft>
                <a:spcPts val="0"/>
              </a:spcAft>
              <a:buFont typeface="Courier New" panose="02070309020205020404" pitchFamily="49" charset="0"/>
              <a:buChar char="o"/>
            </a:pPr>
            <a:endParaRPr lang="ru-RU" sz="3200" dirty="0">
              <a:solidFill>
                <a:srgbClr val="000000"/>
              </a:solidFill>
              <a:latin typeface="Times New Roman"/>
              <a:ea typeface="Calibri"/>
              <a:cs typeface="Times New Roman"/>
            </a:endParaRPr>
          </a:p>
          <a:p>
            <a:pPr marL="0" indent="0" algn="just">
              <a:spcAft>
                <a:spcPts val="0"/>
              </a:spcAft>
              <a:buNone/>
            </a:pPr>
            <a:endParaRPr lang="ru-RU" sz="3200" dirty="0">
              <a:latin typeface="Times New Roman"/>
              <a:ea typeface="Times New Roman"/>
            </a:endParaRPr>
          </a:p>
          <a:p>
            <a:pPr marL="0" indent="0" algn="just">
              <a:spcAft>
                <a:spcPts val="0"/>
              </a:spcAft>
              <a:buNone/>
            </a:pPr>
            <a:r>
              <a:rPr lang="ru-RU" sz="3200" dirty="0">
                <a:latin typeface="Times New Roman"/>
                <a:ea typeface="Times New Roman"/>
              </a:rPr>
              <a:t> </a:t>
            </a:r>
            <a:r>
              <a:rPr lang="ru-RU" sz="7200" dirty="0">
                <a:solidFill>
                  <a:srgbClr val="000000"/>
                </a:solidFill>
                <a:latin typeface="Times New Roman"/>
                <a:ea typeface="Calibri"/>
                <a:cs typeface="Times New Roman"/>
              </a:rPr>
              <a:t> </a:t>
            </a:r>
            <a:endParaRPr lang="ru-RU" sz="7200" dirty="0">
              <a:latin typeface="Calibri"/>
              <a:ea typeface="Calibri"/>
              <a:cs typeface="Times New Roman"/>
            </a:endParaRPr>
          </a:p>
          <a:p>
            <a:pPr algn="just">
              <a:lnSpc>
                <a:spcPct val="107000"/>
              </a:lnSpc>
              <a:spcAft>
                <a:spcPts val="0"/>
              </a:spcAft>
            </a:pPr>
            <a:endParaRPr lang="ru-RU" sz="3400" dirty="0">
              <a:solidFill>
                <a:srgbClr val="000000"/>
              </a:solidFill>
              <a:latin typeface="Times New Roman"/>
              <a:ea typeface="Calibri"/>
              <a:cs typeface="Times New Roman"/>
            </a:endParaRPr>
          </a:p>
          <a:p>
            <a:pPr algn="just">
              <a:lnSpc>
                <a:spcPct val="107000"/>
              </a:lnSpc>
              <a:spcAft>
                <a:spcPts val="0"/>
              </a:spcAft>
            </a:pPr>
            <a:endParaRPr lang="ru-RU" sz="2300" dirty="0">
              <a:latin typeface="Calibri"/>
              <a:ea typeface="Calibri"/>
              <a:cs typeface="Times New Roman"/>
            </a:endParaRPr>
          </a:p>
          <a:p>
            <a:endParaRPr lang="ru-RU" dirty="0"/>
          </a:p>
        </p:txBody>
      </p:sp>
    </p:spTree>
    <p:extLst>
      <p:ext uri="{BB962C8B-B14F-4D97-AF65-F5344CB8AC3E}">
        <p14:creationId xmlns:p14="http://schemas.microsoft.com/office/powerpoint/2010/main" val="17887548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260648"/>
            <a:ext cx="7467600" cy="508918"/>
          </a:xfrm>
        </p:spPr>
        <p:txBody>
          <a:bodyPr>
            <a:normAutofit fontScale="90000"/>
          </a:bodyPr>
          <a:lstStyle/>
          <a:p>
            <a:r>
              <a:rPr lang="ru-RU" sz="3200" b="1" dirty="0" smtClean="0">
                <a:solidFill>
                  <a:srgbClr val="FF0000"/>
                </a:solidFill>
                <a:latin typeface="Times New Roman"/>
                <a:ea typeface="MS Mincho"/>
              </a:rPr>
              <a:t>Планируемые личностные результаты:</a:t>
            </a:r>
            <a:endParaRPr lang="ru-RU" dirty="0">
              <a:solidFill>
                <a:srgbClr val="FF0000"/>
              </a:solidFill>
            </a:endParaRPr>
          </a:p>
        </p:txBody>
      </p:sp>
      <p:sp>
        <p:nvSpPr>
          <p:cNvPr id="3" name="Объект 2"/>
          <p:cNvSpPr>
            <a:spLocks noGrp="1"/>
          </p:cNvSpPr>
          <p:nvPr>
            <p:ph sz="quarter" idx="1"/>
          </p:nvPr>
        </p:nvSpPr>
        <p:spPr>
          <a:xfrm>
            <a:off x="395536" y="908720"/>
            <a:ext cx="8136904" cy="4873752"/>
          </a:xfrm>
        </p:spPr>
        <p:txBody>
          <a:bodyPr/>
          <a:lstStyle/>
          <a:p>
            <a:pPr marL="342900" lvl="0" indent="-342900" algn="just">
              <a:spcBef>
                <a:spcPct val="20000"/>
              </a:spcBef>
              <a:buClrTx/>
              <a:buSzTx/>
              <a:buFontTx/>
              <a:buChar char="•"/>
            </a:pPr>
            <a:r>
              <a:rPr lang="ru-RU" sz="1800" kern="0" dirty="0">
                <a:solidFill>
                  <a:srgbClr val="4D4D4D"/>
                </a:solidFill>
                <a:latin typeface="Times New Roman" pitchFamily="18" charset="0"/>
                <a:cs typeface="Times New Roman" pitchFamily="18" charset="0"/>
              </a:rPr>
              <a:t>готовность соответствовать ожиданиям работодателей: нацеленный на достижение поставленных целей, проектно-мыслящий, эффективно взаимодействующий с членами команды;</a:t>
            </a:r>
          </a:p>
          <a:p>
            <a:pPr marL="342900" lvl="0" indent="-342900" algn="just">
              <a:spcBef>
                <a:spcPct val="20000"/>
              </a:spcBef>
              <a:buClrTx/>
              <a:buSzTx/>
              <a:buFontTx/>
              <a:buChar char="•"/>
            </a:pPr>
            <a:r>
              <a:rPr lang="ru-RU" sz="1800" kern="0" dirty="0">
                <a:solidFill>
                  <a:srgbClr val="4D4D4D"/>
                </a:solidFill>
                <a:latin typeface="Times New Roman" pitchFamily="18" charset="0"/>
                <a:cs typeface="Times New Roman" pitchFamily="18" charset="0"/>
              </a:rPr>
              <a:t>формирование способности к реализации творческого потенциала в учебно-игровой, предметно-продуктивной, социально ориентированной деятельности на основе нравственных установок и моральных норм, непрерывного образования, самовоспитания и универсальной духовно нравственной компетенции — «становиться лучше»;</a:t>
            </a:r>
          </a:p>
          <a:p>
            <a:pPr marL="342900" lvl="0" indent="-342900" algn="just">
              <a:spcBef>
                <a:spcPct val="20000"/>
              </a:spcBef>
              <a:buClrTx/>
              <a:buSzTx/>
              <a:buFontTx/>
              <a:buChar char="•"/>
            </a:pPr>
            <a:r>
              <a:rPr lang="ru-RU" sz="1800" kern="0" dirty="0">
                <a:solidFill>
                  <a:srgbClr val="4D4D4D"/>
                </a:solidFill>
                <a:latin typeface="Times New Roman" pitchFamily="18" charset="0"/>
                <a:cs typeface="Times New Roman" pitchFamily="18" charset="0"/>
              </a:rPr>
              <a:t>принимающий цели и задачи научно-технологического, экономического, информационного развития России, готовый работать на их достижение;</a:t>
            </a:r>
          </a:p>
          <a:p>
            <a:pPr marL="342900" lvl="0" indent="-342900" algn="just">
              <a:spcBef>
                <a:spcPct val="20000"/>
              </a:spcBef>
              <a:buClrTx/>
              <a:buSzTx/>
              <a:buFontTx/>
              <a:buChar char="•"/>
            </a:pPr>
            <a:r>
              <a:rPr lang="ru-RU" sz="1800" kern="0" dirty="0">
                <a:solidFill>
                  <a:srgbClr val="4D4D4D"/>
                </a:solidFill>
                <a:latin typeface="Times New Roman" pitchFamily="18" charset="0"/>
                <a:cs typeface="Times New Roman" pitchFamily="18" charset="0"/>
              </a:rPr>
              <a:t>признающий ценность непрерывного образования, ориентирующийся в изменяющемся рынке труда, избегающий безработицы; управляющий собственным профессиональным развитием; рефлексивно оценивающий собственный жизненный опыт, критерии личной успешности;</a:t>
            </a:r>
          </a:p>
          <a:p>
            <a:pPr marL="342900" lvl="0" indent="-342900" algn="just">
              <a:spcBef>
                <a:spcPct val="20000"/>
              </a:spcBef>
              <a:buClrTx/>
              <a:buSzTx/>
              <a:buFontTx/>
              <a:buChar char="•"/>
            </a:pPr>
            <a:r>
              <a:rPr lang="ru-RU" sz="1800" kern="0" dirty="0">
                <a:solidFill>
                  <a:srgbClr val="4D4D4D"/>
                </a:solidFill>
                <a:latin typeface="Times New Roman" pitchFamily="18" charset="0"/>
                <a:cs typeface="Times New Roman" pitchFamily="18" charset="0"/>
              </a:rPr>
              <a:t>формирование способности к самостоятельным поступкам и действиям, совершаемым на основе морального выбора, к принятию ответственности за их результаты;</a:t>
            </a:r>
          </a:p>
          <a:p>
            <a:pPr marL="342900" lvl="0" indent="-342900" algn="just">
              <a:spcBef>
                <a:spcPct val="20000"/>
              </a:spcBef>
              <a:buClrTx/>
              <a:buSzTx/>
              <a:buFontTx/>
              <a:buChar char="•"/>
            </a:pPr>
            <a:r>
              <a:rPr lang="ru-RU" sz="1800" kern="0" dirty="0">
                <a:solidFill>
                  <a:srgbClr val="4D4D4D"/>
                </a:solidFill>
                <a:latin typeface="Times New Roman" pitchFamily="18" charset="0"/>
                <a:cs typeface="Times New Roman" pitchFamily="18" charset="0"/>
              </a:rPr>
              <a:t>развитие трудолюбия, способности к преодолению трудностей, целеустремлённости и настойчивости в достижении результата.</a:t>
            </a:r>
          </a:p>
          <a:p>
            <a:endParaRPr lang="ru-RU" dirty="0"/>
          </a:p>
        </p:txBody>
      </p:sp>
    </p:spTree>
    <p:extLst>
      <p:ext uri="{BB962C8B-B14F-4D97-AF65-F5344CB8AC3E}">
        <p14:creationId xmlns:p14="http://schemas.microsoft.com/office/powerpoint/2010/main" val="22343086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268760"/>
            <a:ext cx="5410944" cy="432048"/>
          </a:xfrm>
        </p:spPr>
        <p:txBody>
          <a:bodyPr>
            <a:normAutofit fontScale="90000"/>
          </a:bodyPr>
          <a:lstStyle/>
          <a:p>
            <a:pPr algn="just">
              <a:lnSpc>
                <a:spcPct val="107000"/>
              </a:lnSpc>
              <a:spcAft>
                <a:spcPts val="0"/>
              </a:spcAft>
              <a:tabLst>
                <a:tab pos="2685415" algn="l"/>
              </a:tabLst>
            </a:pPr>
            <a:r>
              <a:rPr lang="ru-RU" sz="3200" b="1" dirty="0" smtClean="0">
                <a:solidFill>
                  <a:srgbClr val="FF0000"/>
                </a:solidFill>
                <a:effectLst/>
                <a:latin typeface="Times New Roman"/>
                <a:ea typeface="Times New Roman"/>
                <a:cs typeface="Times New Roman"/>
              </a:rPr>
              <a:t>Обеспеченность занятия:</a:t>
            </a:r>
            <a:r>
              <a:rPr lang="ru-RU" sz="3200" b="1" dirty="0" smtClean="0">
                <a:effectLst/>
                <a:latin typeface="Times New Roman"/>
                <a:ea typeface="Times New Roman"/>
                <a:cs typeface="Times New Roman"/>
              </a:rPr>
              <a:t> </a:t>
            </a:r>
            <a:r>
              <a:rPr lang="ru-RU" sz="2400" dirty="0" smtClean="0">
                <a:effectLst/>
                <a:latin typeface="Calibri"/>
                <a:ea typeface="Calibri"/>
                <a:cs typeface="Times New Roman"/>
              </a:rPr>
              <a:t/>
            </a:r>
            <a:br>
              <a:rPr lang="ru-RU" sz="2400" dirty="0" smtClean="0">
                <a:effectLst/>
                <a:latin typeface="Calibri"/>
                <a:ea typeface="Calibri"/>
                <a:cs typeface="Times New Roman"/>
              </a:rPr>
            </a:br>
            <a:endParaRPr lang="ru-RU" dirty="0"/>
          </a:p>
        </p:txBody>
      </p:sp>
      <p:sp>
        <p:nvSpPr>
          <p:cNvPr id="3" name="Объект 2"/>
          <p:cNvSpPr>
            <a:spLocks noGrp="1"/>
          </p:cNvSpPr>
          <p:nvPr>
            <p:ph sz="quarter" idx="1"/>
          </p:nvPr>
        </p:nvSpPr>
        <p:spPr/>
        <p:txBody>
          <a:bodyPr/>
          <a:lstStyle/>
          <a:p>
            <a:pPr marL="0" indent="0" algn="just">
              <a:lnSpc>
                <a:spcPct val="107000"/>
              </a:lnSpc>
              <a:spcAft>
                <a:spcPts val="0"/>
              </a:spcAft>
              <a:buNone/>
              <a:tabLst>
                <a:tab pos="2685415" algn="l"/>
              </a:tabLst>
            </a:pPr>
            <a:r>
              <a:rPr lang="ru-RU" dirty="0" smtClean="0">
                <a:effectLst/>
                <a:latin typeface="Times New Roman"/>
                <a:ea typeface="Times New Roman"/>
                <a:cs typeface="Times New Roman"/>
              </a:rPr>
              <a:t>1.</a:t>
            </a:r>
            <a:r>
              <a:rPr lang="ru-RU" b="1" dirty="0" smtClean="0">
                <a:effectLst/>
                <a:latin typeface="Times New Roman"/>
                <a:ea typeface="Times New Roman"/>
                <a:cs typeface="Times New Roman"/>
              </a:rPr>
              <a:t> </a:t>
            </a:r>
            <a:r>
              <a:rPr lang="ru-RU" dirty="0" smtClean="0">
                <a:effectLst/>
                <a:latin typeface="Times New Roman"/>
                <a:ea typeface="Times New Roman"/>
                <a:cs typeface="Times New Roman"/>
              </a:rPr>
              <a:t>Интернет-ресурсы:</a:t>
            </a:r>
          </a:p>
          <a:p>
            <a:pPr algn="just">
              <a:lnSpc>
                <a:spcPct val="107000"/>
              </a:lnSpc>
              <a:spcAft>
                <a:spcPts val="0"/>
              </a:spcAft>
              <a:buFont typeface="Courier New" panose="02070309020205020404" pitchFamily="49" charset="0"/>
              <a:buChar char="o"/>
              <a:tabLst>
                <a:tab pos="2685415" algn="l"/>
              </a:tabLst>
            </a:pPr>
            <a:r>
              <a:rPr lang="en-US" dirty="0" smtClean="0">
                <a:latin typeface="Times New Roman"/>
                <a:ea typeface="Times New Roman"/>
                <a:cs typeface="Times New Roman"/>
                <a:hlinkClick r:id="rId2"/>
              </a:rPr>
              <a:t>https://enuspeha.ru/cel-po-smart</a:t>
            </a:r>
            <a:r>
              <a:rPr lang="ru-RU" dirty="0" smtClean="0">
                <a:latin typeface="Times New Roman"/>
                <a:ea typeface="Times New Roman"/>
                <a:cs typeface="Times New Roman"/>
                <a:hlinkClick r:id="rId2"/>
              </a:rPr>
              <a:t>/</a:t>
            </a:r>
            <a:r>
              <a:rPr lang="ru-RU" dirty="0" smtClean="0">
                <a:latin typeface="Times New Roman"/>
                <a:ea typeface="Times New Roman"/>
                <a:cs typeface="Times New Roman"/>
              </a:rPr>
              <a:t> </a:t>
            </a:r>
            <a:r>
              <a:rPr lang="en-US" dirty="0" smtClean="0">
                <a:latin typeface="Times New Roman"/>
                <a:ea typeface="Times New Roman"/>
                <a:cs typeface="Times New Roman"/>
              </a:rPr>
              <a:t> </a:t>
            </a:r>
            <a:endParaRPr lang="ru-RU" dirty="0" smtClean="0">
              <a:effectLst/>
              <a:latin typeface="Times New Roman"/>
              <a:ea typeface="Times New Roman"/>
              <a:cs typeface="Times New Roman"/>
            </a:endParaRPr>
          </a:p>
          <a:p>
            <a:pPr algn="just">
              <a:lnSpc>
                <a:spcPct val="107000"/>
              </a:lnSpc>
              <a:spcAft>
                <a:spcPts val="0"/>
              </a:spcAft>
              <a:buFont typeface="Courier New" panose="02070309020205020404" pitchFamily="49" charset="0"/>
              <a:buChar char="o"/>
              <a:tabLst>
                <a:tab pos="2685415" algn="l"/>
              </a:tabLst>
            </a:pPr>
            <a:r>
              <a:rPr lang="en-US" dirty="0">
                <a:latin typeface="Times New Roman"/>
                <a:ea typeface="Times New Roman"/>
                <a:cs typeface="Times New Roman"/>
                <a:hlinkClick r:id="rId3"/>
              </a:rPr>
              <a:t>https://</a:t>
            </a:r>
            <a:r>
              <a:rPr lang="en-US" dirty="0" smtClean="0">
                <a:latin typeface="Times New Roman"/>
                <a:ea typeface="Times New Roman"/>
                <a:cs typeface="Times New Roman"/>
                <a:hlinkClick r:id="rId3"/>
              </a:rPr>
              <a:t>gilber.one/smart-celi.html</a:t>
            </a:r>
            <a:endParaRPr lang="ru-RU" dirty="0" smtClean="0">
              <a:latin typeface="Times New Roman"/>
              <a:ea typeface="Times New Roman"/>
              <a:cs typeface="Times New Roman"/>
            </a:endParaRPr>
          </a:p>
          <a:p>
            <a:pPr algn="just">
              <a:lnSpc>
                <a:spcPct val="107000"/>
              </a:lnSpc>
              <a:spcAft>
                <a:spcPts val="0"/>
              </a:spcAft>
              <a:buFont typeface="Courier New" panose="02070309020205020404" pitchFamily="49" charset="0"/>
              <a:buChar char="o"/>
              <a:tabLst>
                <a:tab pos="2685415" algn="l"/>
              </a:tabLst>
            </a:pPr>
            <a:r>
              <a:rPr lang="en-US" dirty="0" smtClean="0">
                <a:latin typeface="Times New Roman"/>
                <a:ea typeface="Times New Roman"/>
                <a:cs typeface="Times New Roman"/>
                <a:hlinkClick r:id="rId4"/>
              </a:rPr>
              <a:t>https://powerbranding.ru/marketing-strategy/smart-celi/</a:t>
            </a:r>
            <a:r>
              <a:rPr lang="en-US" dirty="0" smtClean="0">
                <a:latin typeface="Times New Roman"/>
                <a:ea typeface="Times New Roman"/>
                <a:cs typeface="Times New Roman"/>
              </a:rPr>
              <a:t> </a:t>
            </a:r>
            <a:endParaRPr lang="ru-RU" dirty="0" smtClean="0">
              <a:latin typeface="Times New Roman"/>
              <a:ea typeface="Times New Roman"/>
              <a:cs typeface="Times New Roman"/>
            </a:endParaRPr>
          </a:p>
          <a:p>
            <a:pPr marL="0" indent="0" algn="just">
              <a:lnSpc>
                <a:spcPct val="107000"/>
              </a:lnSpc>
              <a:spcAft>
                <a:spcPts val="0"/>
              </a:spcAft>
              <a:buNone/>
              <a:tabLst>
                <a:tab pos="2685415" algn="l"/>
              </a:tabLst>
            </a:pPr>
            <a:r>
              <a:rPr lang="ru-RU" dirty="0" smtClean="0">
                <a:latin typeface="Times New Roman"/>
                <a:ea typeface="Times New Roman"/>
                <a:cs typeface="Times New Roman"/>
              </a:rPr>
              <a:t>2</a:t>
            </a:r>
            <a:r>
              <a:rPr lang="ru-RU" dirty="0" smtClean="0">
                <a:effectLst/>
                <a:latin typeface="Times New Roman"/>
                <a:ea typeface="Times New Roman"/>
                <a:cs typeface="Times New Roman"/>
              </a:rPr>
              <a:t>. Раздаточный материал</a:t>
            </a:r>
            <a:endParaRPr lang="ru-RU" sz="1800" dirty="0" smtClean="0">
              <a:effectLst/>
              <a:latin typeface="Calibri"/>
              <a:ea typeface="Calibri"/>
              <a:cs typeface="Times New Roman"/>
            </a:endParaRPr>
          </a:p>
          <a:p>
            <a:pPr marL="0" indent="0" algn="just">
              <a:lnSpc>
                <a:spcPct val="107000"/>
              </a:lnSpc>
              <a:spcAft>
                <a:spcPts val="0"/>
              </a:spcAft>
              <a:buNone/>
              <a:tabLst>
                <a:tab pos="2685415" algn="l"/>
              </a:tabLst>
            </a:pPr>
            <a:r>
              <a:rPr lang="ru-RU" dirty="0">
                <a:latin typeface="Times New Roman"/>
                <a:ea typeface="Times New Roman"/>
                <a:cs typeface="Times New Roman"/>
              </a:rPr>
              <a:t>3</a:t>
            </a:r>
            <a:r>
              <a:rPr lang="ru-RU" dirty="0" smtClean="0">
                <a:effectLst/>
                <a:latin typeface="Times New Roman"/>
                <a:ea typeface="Times New Roman"/>
                <a:cs typeface="Times New Roman"/>
              </a:rPr>
              <a:t>. Презентация </a:t>
            </a:r>
            <a:r>
              <a:rPr lang="en-US" dirty="0" smtClean="0">
                <a:effectLst/>
                <a:latin typeface="Times New Roman"/>
                <a:ea typeface="Times New Roman"/>
                <a:cs typeface="Times New Roman"/>
              </a:rPr>
              <a:t>PowerPoint </a:t>
            </a:r>
            <a:r>
              <a:rPr lang="ru-RU" dirty="0" smtClean="0">
                <a:effectLst/>
                <a:latin typeface="Times New Roman"/>
                <a:ea typeface="Times New Roman"/>
                <a:cs typeface="Times New Roman"/>
              </a:rPr>
              <a:t> с макросом </a:t>
            </a:r>
            <a:r>
              <a:rPr lang="en-US" dirty="0" smtClean="0">
                <a:effectLst/>
                <a:latin typeface="Times New Roman"/>
                <a:ea typeface="Times New Roman"/>
                <a:cs typeface="Times New Roman"/>
              </a:rPr>
              <a:t>Drag And Drop</a:t>
            </a:r>
            <a:endParaRPr lang="ru-RU" sz="1800" dirty="0" smtClean="0">
              <a:effectLst/>
              <a:latin typeface="Calibri"/>
              <a:ea typeface="Calibri"/>
              <a:cs typeface="Times New Roman"/>
            </a:endParaRPr>
          </a:p>
          <a:p>
            <a:pPr marL="0" marR="46990" indent="0" algn="just">
              <a:lnSpc>
                <a:spcPct val="107000"/>
              </a:lnSpc>
              <a:spcAft>
                <a:spcPts val="0"/>
              </a:spcAft>
              <a:buNone/>
            </a:pPr>
            <a:endParaRPr lang="ru-RU" sz="1800" dirty="0">
              <a:effectLst/>
              <a:latin typeface="Calibri"/>
              <a:ea typeface="Calibri"/>
              <a:cs typeface="Times New Roman"/>
            </a:endParaRPr>
          </a:p>
        </p:txBody>
      </p:sp>
    </p:spTree>
    <p:extLst>
      <p:ext uri="{BB962C8B-B14F-4D97-AF65-F5344CB8AC3E}">
        <p14:creationId xmlns:p14="http://schemas.microsoft.com/office/powerpoint/2010/main" val="34255111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728388" y="188640"/>
            <a:ext cx="7723589" cy="769441"/>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sz="4400" b="1" cap="none" spc="0" dirty="0" smtClean="0">
                <a:ln/>
                <a:solidFill>
                  <a:srgbClr val="002060"/>
                </a:solidFill>
                <a:effectLst/>
              </a:rPr>
              <a:t>Структура и ход занятия</a:t>
            </a:r>
            <a:endParaRPr lang="ru-RU" sz="4400" b="1" cap="none" spc="0" dirty="0">
              <a:ln/>
              <a:solidFill>
                <a:srgbClr val="002060"/>
              </a:solidFill>
              <a:effectLst/>
            </a:endParaRPr>
          </a:p>
        </p:txBody>
      </p:sp>
      <p:graphicFrame>
        <p:nvGraphicFramePr>
          <p:cNvPr id="6" name="Таблица 5"/>
          <p:cNvGraphicFramePr>
            <a:graphicFrameLocks noGrp="1"/>
          </p:cNvGraphicFramePr>
          <p:nvPr>
            <p:extLst>
              <p:ext uri="{D42A27DB-BD31-4B8C-83A1-F6EECF244321}">
                <p14:modId xmlns:p14="http://schemas.microsoft.com/office/powerpoint/2010/main" val="3049517119"/>
              </p:ext>
            </p:extLst>
          </p:nvPr>
        </p:nvGraphicFramePr>
        <p:xfrm>
          <a:off x="107505" y="1101379"/>
          <a:ext cx="8640959" cy="5769815"/>
        </p:xfrm>
        <a:graphic>
          <a:graphicData uri="http://schemas.openxmlformats.org/drawingml/2006/table">
            <a:tbl>
              <a:tblPr firstRow="1" bandRow="1">
                <a:tableStyleId>{5C22544A-7EE6-4342-B048-85BDC9FD1C3A}</a:tableStyleId>
              </a:tblPr>
              <a:tblGrid>
                <a:gridCol w="2291599">
                  <a:extLst>
                    <a:ext uri="{9D8B030D-6E8A-4147-A177-3AD203B41FA5}">
                      <a16:colId xmlns:a16="http://schemas.microsoft.com/office/drawing/2014/main" xmlns="" val="20000"/>
                    </a:ext>
                  </a:extLst>
                </a:gridCol>
                <a:gridCol w="3757072">
                  <a:extLst>
                    <a:ext uri="{9D8B030D-6E8A-4147-A177-3AD203B41FA5}">
                      <a16:colId xmlns:a16="http://schemas.microsoft.com/office/drawing/2014/main" xmlns="" val="20001"/>
                    </a:ext>
                  </a:extLst>
                </a:gridCol>
                <a:gridCol w="2592288">
                  <a:extLst>
                    <a:ext uri="{9D8B030D-6E8A-4147-A177-3AD203B41FA5}">
                      <a16:colId xmlns:a16="http://schemas.microsoft.com/office/drawing/2014/main" xmlns="" val="20002"/>
                    </a:ext>
                  </a:extLst>
                </a:gridCol>
              </a:tblGrid>
              <a:tr h="878727">
                <a:tc>
                  <a:txBody>
                    <a:bodyPr/>
                    <a:lstStyle/>
                    <a:p>
                      <a:pPr algn="ctr"/>
                      <a:r>
                        <a:rPr lang="ru-RU" dirty="0" smtClean="0">
                          <a:solidFill>
                            <a:schemeClr val="accent2">
                              <a:lumMod val="50000"/>
                            </a:schemeClr>
                          </a:solidFill>
                        </a:rPr>
                        <a:t>Этапы</a:t>
                      </a:r>
                      <a:endParaRPr lang="ru-RU" dirty="0">
                        <a:solidFill>
                          <a:schemeClr val="accent2">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ru-RU" dirty="0" smtClean="0">
                          <a:solidFill>
                            <a:schemeClr val="accent2">
                              <a:lumMod val="50000"/>
                            </a:schemeClr>
                          </a:solidFill>
                        </a:rPr>
                        <a:t>Деятельность педагога</a:t>
                      </a:r>
                      <a:endParaRPr lang="ru-RU" dirty="0">
                        <a:solidFill>
                          <a:schemeClr val="accent2">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dirty="0" smtClean="0">
                          <a:solidFill>
                            <a:schemeClr val="accent2">
                              <a:lumMod val="50000"/>
                            </a:schemeClr>
                          </a:solidFill>
                        </a:rPr>
                        <a:t>Деятельность обучающегося</a:t>
                      </a:r>
                      <a:endParaRPr lang="ru-RU" dirty="0">
                        <a:solidFill>
                          <a:schemeClr val="accent2">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878727">
                <a:tc>
                  <a:txBody>
                    <a:bodyPr/>
                    <a:lstStyle/>
                    <a:p>
                      <a:pPr marL="0" indent="0" algn="l">
                        <a:buAutoNum type="arabicPeriod"/>
                      </a:pPr>
                      <a:r>
                        <a:rPr lang="ru-RU" sz="1400" dirty="0" smtClean="0"/>
                        <a:t>Организационно-психологический момент. Приветствие студентов. Создание дружеской атмосферы.</a:t>
                      </a:r>
                      <a:r>
                        <a:rPr lang="ru-RU" sz="1400" baseline="0" dirty="0" smtClean="0"/>
                        <a:t> </a:t>
                      </a:r>
                    </a:p>
                    <a:p>
                      <a:pPr marL="0" indent="0" algn="l">
                        <a:buNone/>
                      </a:pPr>
                      <a:r>
                        <a:rPr lang="ru-RU" sz="1400" baseline="0" dirty="0" smtClean="0"/>
                        <a:t>(1 мин.)</a:t>
                      </a: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1400" b="1" dirty="0" smtClean="0">
                          <a:solidFill>
                            <a:srgbClr val="000000"/>
                          </a:solidFill>
                          <a:effectLst/>
                          <a:latin typeface="Times New Roman"/>
                          <a:ea typeface="MS Gothic"/>
                        </a:rPr>
                        <a:t>Приветствие. Озвучивание</a:t>
                      </a:r>
                      <a:r>
                        <a:rPr lang="ru-RU" sz="1400" b="1" baseline="0" dirty="0" smtClean="0">
                          <a:solidFill>
                            <a:srgbClr val="000000"/>
                          </a:solidFill>
                          <a:effectLst/>
                          <a:latin typeface="Times New Roman"/>
                          <a:ea typeface="MS Gothic"/>
                        </a:rPr>
                        <a:t> своей роли.</a:t>
                      </a:r>
                      <a:endParaRPr lang="ru-RU" sz="1400" b="1" dirty="0" smtClean="0">
                        <a:solidFill>
                          <a:srgbClr val="000000"/>
                        </a:solidFill>
                        <a:effectLst/>
                        <a:latin typeface="Times New Roman"/>
                        <a:ea typeface="MS Gothic"/>
                      </a:endParaRPr>
                    </a:p>
                    <a:p>
                      <a:r>
                        <a:rPr lang="ru-RU" sz="1400" dirty="0" smtClean="0">
                          <a:solidFill>
                            <a:srgbClr val="000000"/>
                          </a:solidFill>
                          <a:effectLst/>
                          <a:latin typeface="Times New Roman"/>
                          <a:ea typeface="MS Gothic"/>
                        </a:rPr>
                        <a:t>Здравствуйте. Меня зовут Инна Владимировна. Я проведу сегодня для вас классный час. </a:t>
                      </a: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1400" dirty="0" smtClean="0"/>
                        <a:t>Приветствуют педагога</a:t>
                      </a: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878727">
                <a:tc>
                  <a:txBody>
                    <a:bodyPr/>
                    <a:lstStyle/>
                    <a:p>
                      <a:r>
                        <a:rPr lang="ru-RU" sz="1400" dirty="0" smtClean="0"/>
                        <a:t>2. Поиск темы занятия через интригу (мотивация активной</a:t>
                      </a:r>
                      <a:r>
                        <a:rPr lang="ru-RU" sz="1400" baseline="0" dirty="0" smtClean="0"/>
                        <a:t> деятельности)</a:t>
                      </a:r>
                    </a:p>
                    <a:p>
                      <a:r>
                        <a:rPr lang="ru-RU" sz="1400" baseline="0" dirty="0" smtClean="0"/>
                        <a:t>(2 мин.)</a:t>
                      </a: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46990" algn="just">
                        <a:lnSpc>
                          <a:spcPct val="107000"/>
                        </a:lnSpc>
                        <a:spcAft>
                          <a:spcPts val="0"/>
                        </a:spcAft>
                      </a:pPr>
                      <a:r>
                        <a:rPr lang="ru-RU" sz="1400" b="1" dirty="0" smtClean="0">
                          <a:solidFill>
                            <a:srgbClr val="000000"/>
                          </a:solidFill>
                          <a:effectLst/>
                          <a:latin typeface="Times New Roman"/>
                          <a:ea typeface="MS Gothic"/>
                          <a:cs typeface="Times New Roman"/>
                        </a:rPr>
                        <a:t>Рассказ-интрига. Эвристическая беседа.</a:t>
                      </a:r>
                    </a:p>
                    <a:p>
                      <a:pPr marR="46990" algn="just">
                        <a:lnSpc>
                          <a:spcPct val="107000"/>
                        </a:lnSpc>
                        <a:spcAft>
                          <a:spcPts val="0"/>
                        </a:spcAft>
                      </a:pPr>
                      <a:r>
                        <a:rPr lang="ru-RU" sz="1400" dirty="0" smtClean="0">
                          <a:solidFill>
                            <a:srgbClr val="000000"/>
                          </a:solidFill>
                          <a:effectLst/>
                          <a:latin typeface="Times New Roman"/>
                          <a:ea typeface="MS Gothic"/>
                          <a:cs typeface="Times New Roman"/>
                        </a:rPr>
                        <a:t>А помогут мне в этом несколько человек. Давайте познакомиться с ними. </a:t>
                      </a:r>
                      <a:r>
                        <a:rPr lang="ru-RU" sz="1400" b="1" dirty="0" smtClean="0">
                          <a:solidFill>
                            <a:srgbClr val="000000"/>
                          </a:solidFill>
                          <a:effectLst/>
                          <a:latin typeface="Times New Roman"/>
                          <a:ea typeface="MS Gothic"/>
                          <a:cs typeface="Times New Roman"/>
                        </a:rPr>
                        <a:t>Слайд 1</a:t>
                      </a:r>
                      <a:endParaRPr lang="ru-RU" sz="1400" b="1" dirty="0" smtClean="0">
                        <a:effectLst/>
                        <a:latin typeface="Calibri"/>
                        <a:ea typeface="Calibri"/>
                        <a:cs typeface="Times New Roman"/>
                      </a:endParaRPr>
                    </a:p>
                    <a:p>
                      <a:pPr algn="just"/>
                      <a:r>
                        <a:rPr lang="ru-RU" sz="1200" b="1" dirty="0" smtClean="0">
                          <a:effectLst/>
                          <a:latin typeface="Times New Roman"/>
                          <a:ea typeface="Times New Roman"/>
                        </a:rPr>
                        <a:t>Первый, Илон </a:t>
                      </a:r>
                      <a:r>
                        <a:rPr lang="ru-RU" sz="1200" b="1" dirty="0" err="1" smtClean="0">
                          <a:effectLst/>
                          <a:latin typeface="Times New Roman"/>
                          <a:ea typeface="Times New Roman"/>
                        </a:rPr>
                        <a:t>Маск</a:t>
                      </a:r>
                      <a:r>
                        <a:rPr lang="ru-RU" sz="1200" b="1" dirty="0" smtClean="0">
                          <a:effectLst/>
                          <a:latin typeface="Times New Roman"/>
                          <a:ea typeface="Times New Roman"/>
                        </a:rPr>
                        <a:t> – </a:t>
                      </a:r>
                      <a:r>
                        <a:rPr lang="ru-RU" sz="1200" dirty="0" smtClean="0">
                          <a:effectLst/>
                          <a:latin typeface="Times New Roman"/>
                          <a:ea typeface="Times New Roman"/>
                        </a:rPr>
                        <a:t>предприниматель, изобретатель, главный инженер компании </a:t>
                      </a:r>
                      <a:r>
                        <a:rPr lang="en-US" sz="1200" dirty="0" err="1" smtClean="0">
                          <a:effectLst/>
                          <a:latin typeface="Times New Roman"/>
                          <a:ea typeface="Times New Roman"/>
                        </a:rPr>
                        <a:t>SpaceX</a:t>
                      </a:r>
                      <a:r>
                        <a:rPr lang="ru-RU" sz="1200" dirty="0" smtClean="0">
                          <a:effectLst/>
                          <a:latin typeface="Times New Roman"/>
                          <a:ea typeface="Times New Roman"/>
                        </a:rPr>
                        <a:t>, генеральный директор компании </a:t>
                      </a:r>
                      <a:r>
                        <a:rPr lang="en-US" sz="1200" dirty="0" smtClean="0">
                          <a:effectLst/>
                          <a:latin typeface="Times New Roman"/>
                          <a:ea typeface="Times New Roman"/>
                        </a:rPr>
                        <a:t>Tesla</a:t>
                      </a:r>
                      <a:r>
                        <a:rPr lang="ru-RU" sz="1200" dirty="0" smtClean="0">
                          <a:effectLst/>
                          <a:latin typeface="Times New Roman"/>
                          <a:ea typeface="Times New Roman"/>
                        </a:rPr>
                        <a:t>, миллиардер. В 25 лет уже руководил своей первой интернет-компанией. </a:t>
                      </a:r>
                      <a:r>
                        <a:rPr kumimoji="0" lang="ru-RU" sz="1100" b="1" kern="1200" dirty="0" smtClean="0">
                          <a:solidFill>
                            <a:schemeClr val="dk1"/>
                          </a:solidFill>
                          <a:effectLst/>
                          <a:latin typeface="+mn-lt"/>
                          <a:ea typeface="+mn-ea"/>
                          <a:cs typeface="+mn-cs"/>
                        </a:rPr>
                        <a:t>Второй, Сергей Галицкий– </a:t>
                      </a:r>
                      <a:r>
                        <a:rPr kumimoji="0" lang="ru-RU" sz="1100" kern="1200" dirty="0" smtClean="0">
                          <a:solidFill>
                            <a:schemeClr val="dk1"/>
                          </a:solidFill>
                          <a:effectLst/>
                          <a:latin typeface="+mn-lt"/>
                          <a:ea typeface="+mn-ea"/>
                          <a:cs typeface="+mn-cs"/>
                        </a:rPr>
                        <a:t>российский </a:t>
                      </a:r>
                      <a:r>
                        <a:rPr kumimoji="0" lang="ru-RU" sz="1200" kern="1200" dirty="0" smtClean="0">
                          <a:solidFill>
                            <a:schemeClr val="dk1"/>
                          </a:solidFill>
                          <a:effectLst/>
                          <a:latin typeface="+mn-lt"/>
                          <a:ea typeface="+mn-ea"/>
                          <a:cs typeface="+mn-cs"/>
                        </a:rPr>
                        <a:t>предприниматель, миллиардер, меценат, основатель и совладелец крупнейшей торговой сети «Магнит», владелец футбольного клуба «Краснодар».</a:t>
                      </a:r>
                    </a:p>
                    <a:p>
                      <a:pPr algn="just"/>
                      <a:r>
                        <a:rPr kumimoji="0" lang="ru-RU" sz="1200" b="1" kern="1200" dirty="0" smtClean="0">
                          <a:solidFill>
                            <a:schemeClr val="dk1"/>
                          </a:solidFill>
                          <a:effectLst/>
                          <a:latin typeface="+mn-lt"/>
                          <a:ea typeface="+mn-ea"/>
                          <a:cs typeface="+mn-cs"/>
                        </a:rPr>
                        <a:t>И третья, женщина, Татьяна </a:t>
                      </a:r>
                      <a:r>
                        <a:rPr kumimoji="0" lang="ru-RU" sz="1200" b="1" kern="1200" dirty="0" err="1" smtClean="0">
                          <a:solidFill>
                            <a:schemeClr val="dk1"/>
                          </a:solidFill>
                          <a:effectLst/>
                          <a:latin typeface="+mn-lt"/>
                          <a:ea typeface="+mn-ea"/>
                          <a:cs typeface="+mn-cs"/>
                        </a:rPr>
                        <a:t>Бакальчук</a:t>
                      </a:r>
                      <a:r>
                        <a:rPr kumimoji="0" lang="ru-RU" sz="1200" b="1" kern="1200" dirty="0" smtClean="0">
                          <a:solidFill>
                            <a:schemeClr val="dk1"/>
                          </a:solidFill>
                          <a:effectLst/>
                          <a:latin typeface="+mn-lt"/>
                          <a:ea typeface="+mn-ea"/>
                          <a:cs typeface="+mn-cs"/>
                        </a:rPr>
                        <a:t> – </a:t>
                      </a:r>
                      <a:r>
                        <a:rPr kumimoji="0" lang="ru-RU" sz="1200" kern="1200" dirty="0" smtClean="0">
                          <a:solidFill>
                            <a:schemeClr val="dk1"/>
                          </a:solidFill>
                          <a:effectLst/>
                          <a:latin typeface="+mn-lt"/>
                          <a:ea typeface="+mn-ea"/>
                          <a:cs typeface="+mn-cs"/>
                        </a:rPr>
                        <a:t>российский предприниматель, основательница и генеральный директор компании «</a:t>
                      </a:r>
                      <a:r>
                        <a:rPr kumimoji="0" lang="en-US" sz="1200" kern="1200" dirty="0" err="1" smtClean="0">
                          <a:solidFill>
                            <a:schemeClr val="dk1"/>
                          </a:solidFill>
                          <a:effectLst/>
                          <a:latin typeface="+mn-lt"/>
                          <a:ea typeface="+mn-ea"/>
                          <a:cs typeface="+mn-cs"/>
                        </a:rPr>
                        <a:t>Wildberries</a:t>
                      </a:r>
                      <a:r>
                        <a:rPr kumimoji="0" lang="ru-RU" sz="1200" kern="1200" dirty="0" smtClean="0">
                          <a:solidFill>
                            <a:schemeClr val="dk1"/>
                          </a:solidFill>
                          <a:effectLst/>
                          <a:latin typeface="+mn-lt"/>
                          <a:ea typeface="+mn-ea"/>
                          <a:cs typeface="+mn-cs"/>
                        </a:rPr>
                        <a:t>», ежегодный оборот которой - 13 млрд долларов. </a:t>
                      </a:r>
                      <a:r>
                        <a:rPr kumimoji="0" lang="ru-RU" sz="1200" b="1" i="0" u="none" strike="noStrike" kern="1200" cap="none" spc="0" normalizeH="0" baseline="0" noProof="0" dirty="0" smtClean="0">
                          <a:ln>
                            <a:noFill/>
                          </a:ln>
                          <a:solidFill>
                            <a:prstClr val="black"/>
                          </a:solidFill>
                          <a:effectLst/>
                          <a:uLnTx/>
                          <a:uFillTx/>
                          <a:latin typeface="+mn-lt"/>
                          <a:ea typeface="+mn-ea"/>
                          <a:cs typeface="+mn-cs"/>
                        </a:rPr>
                        <a:t>Скажите, что объединяет этих людей? </a:t>
                      </a:r>
                      <a:endParaRPr lang="ru-RU"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1400" dirty="0" smtClean="0"/>
                        <a:t>Обучающиеся знакомятся с биографиями успешных людей</a:t>
                      </a:r>
                      <a:r>
                        <a:rPr lang="ru-RU" sz="1400" baseline="0" dirty="0" smtClean="0"/>
                        <a:t> – иностранцев и соотечественников. Предполагают, что может объединять этих людей.</a:t>
                      </a: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pic>
        <p:nvPicPr>
          <p:cNvPr id="4" name="Рисунок 3"/>
          <p:cNvPicPr>
            <a:picLocks noChangeAspect="1"/>
          </p:cNvPicPr>
          <p:nvPr/>
        </p:nvPicPr>
        <p:blipFill>
          <a:blip r:embed="rId2"/>
          <a:stretch>
            <a:fillRect/>
          </a:stretch>
        </p:blipFill>
        <p:spPr>
          <a:xfrm>
            <a:off x="251519" y="4509120"/>
            <a:ext cx="1213971" cy="79208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6390" y="4794282"/>
            <a:ext cx="1154102" cy="114367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Picture 4" descr="https://avatars.mds.yandex.net/get-zen_doc/1634555/pub_5e4e5da8386b1c555647e37a_5e4e5defb501f46d45ba7ee3/scale_120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0624" y="5877272"/>
            <a:ext cx="1529088" cy="86409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7202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67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7750"/>
                            </p:stCondLst>
                            <p:childTnLst>
                              <p:par>
                                <p:cTn id="11" presetID="42" presetClass="entr" presetSubtype="0" fill="hold" nodeType="afterEffect">
                                  <p:stCondLst>
                                    <p:cond delay="1600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500"/>
                                        <p:tgtEl>
                                          <p:spTgt spid="7"/>
                                        </p:tgtEl>
                                      </p:cBhvr>
                                    </p:animEffect>
                                    <p:anim calcmode="lin" valueType="num">
                                      <p:cBhvr>
                                        <p:cTn id="14" dur="1500" fill="hold"/>
                                        <p:tgtEl>
                                          <p:spTgt spid="7"/>
                                        </p:tgtEl>
                                        <p:attrNameLst>
                                          <p:attrName>ppt_x</p:attrName>
                                        </p:attrNameLst>
                                      </p:cBhvr>
                                      <p:tavLst>
                                        <p:tav tm="0">
                                          <p:val>
                                            <p:strVal val="#ppt_x"/>
                                          </p:val>
                                        </p:tav>
                                        <p:tav tm="100000">
                                          <p:val>
                                            <p:strVal val="#ppt_x"/>
                                          </p:val>
                                        </p:tav>
                                      </p:tavLst>
                                    </p:anim>
                                    <p:anim calcmode="lin" valueType="num">
                                      <p:cBhvr>
                                        <p:cTn id="15" dur="15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35250"/>
                            </p:stCondLst>
                            <p:childTnLst>
                              <p:par>
                                <p:cTn id="17" presetID="42" presetClass="entr" presetSubtype="0" fill="hold" nodeType="afterEffect">
                                  <p:stCondLst>
                                    <p:cond delay="1400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500"/>
                                        <p:tgtEl>
                                          <p:spTgt spid="8"/>
                                        </p:tgtEl>
                                      </p:cBhvr>
                                    </p:animEffect>
                                    <p:anim calcmode="lin" valueType="num">
                                      <p:cBhvr>
                                        <p:cTn id="20" dur="1500" fill="hold"/>
                                        <p:tgtEl>
                                          <p:spTgt spid="8"/>
                                        </p:tgtEl>
                                        <p:attrNameLst>
                                          <p:attrName>ppt_x</p:attrName>
                                        </p:attrNameLst>
                                      </p:cBhvr>
                                      <p:tavLst>
                                        <p:tav tm="0">
                                          <p:val>
                                            <p:strVal val="#ppt_x"/>
                                          </p:val>
                                        </p:tav>
                                        <p:tav tm="100000">
                                          <p:val>
                                            <p:strVal val="#ppt_x"/>
                                          </p:val>
                                        </p:tav>
                                      </p:tavLst>
                                    </p:anim>
                                    <p:anim calcmode="lin" valueType="num">
                                      <p:cBhvr>
                                        <p:cTn id="21" dur="15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extLst>
              <p:ext uri="{D42A27DB-BD31-4B8C-83A1-F6EECF244321}">
                <p14:modId xmlns:p14="http://schemas.microsoft.com/office/powerpoint/2010/main" val="2352087712"/>
              </p:ext>
            </p:extLst>
          </p:nvPr>
        </p:nvGraphicFramePr>
        <p:xfrm>
          <a:off x="107504" y="260648"/>
          <a:ext cx="8640959" cy="6457315"/>
        </p:xfrm>
        <a:graphic>
          <a:graphicData uri="http://schemas.openxmlformats.org/drawingml/2006/table">
            <a:tbl>
              <a:tblPr firstRow="1" bandRow="1">
                <a:tableStyleId>{5C22544A-7EE6-4342-B048-85BDC9FD1C3A}</a:tableStyleId>
              </a:tblPr>
              <a:tblGrid>
                <a:gridCol w="2592287">
                  <a:extLst>
                    <a:ext uri="{9D8B030D-6E8A-4147-A177-3AD203B41FA5}">
                      <a16:colId xmlns:a16="http://schemas.microsoft.com/office/drawing/2014/main" xmlns="" val="20000"/>
                    </a:ext>
                  </a:extLst>
                </a:gridCol>
                <a:gridCol w="3456385">
                  <a:extLst>
                    <a:ext uri="{9D8B030D-6E8A-4147-A177-3AD203B41FA5}">
                      <a16:colId xmlns:a16="http://schemas.microsoft.com/office/drawing/2014/main" xmlns="" val="20001"/>
                    </a:ext>
                  </a:extLst>
                </a:gridCol>
                <a:gridCol w="2592287">
                  <a:extLst>
                    <a:ext uri="{9D8B030D-6E8A-4147-A177-3AD203B41FA5}">
                      <a16:colId xmlns:a16="http://schemas.microsoft.com/office/drawing/2014/main" xmlns="" val="20002"/>
                    </a:ext>
                  </a:extLst>
                </a:gridCol>
              </a:tblGrid>
              <a:tr h="384931">
                <a:tc>
                  <a:txBody>
                    <a:bodyPr/>
                    <a:lstStyle/>
                    <a:p>
                      <a:pPr algn="ctr"/>
                      <a:r>
                        <a:rPr lang="ru-RU" sz="1400" dirty="0" smtClean="0">
                          <a:solidFill>
                            <a:schemeClr val="accent2">
                              <a:lumMod val="50000"/>
                            </a:schemeClr>
                          </a:solidFill>
                        </a:rPr>
                        <a:t>Этапы</a:t>
                      </a:r>
                      <a:endParaRPr lang="ru-RU" sz="1400" dirty="0">
                        <a:solidFill>
                          <a:schemeClr val="accent2">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400" dirty="0" smtClean="0">
                          <a:solidFill>
                            <a:schemeClr val="accent2">
                              <a:lumMod val="50000"/>
                            </a:schemeClr>
                          </a:solidFill>
                        </a:rPr>
                        <a:t>Деятельность педагога</a:t>
                      </a:r>
                      <a:endParaRPr lang="ru-RU" sz="1400" dirty="0">
                        <a:solidFill>
                          <a:schemeClr val="accent2">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400" dirty="0" smtClean="0">
                          <a:solidFill>
                            <a:schemeClr val="accent2">
                              <a:lumMod val="50000"/>
                            </a:schemeClr>
                          </a:solidFill>
                        </a:rPr>
                        <a:t>Деятельность обучающегося</a:t>
                      </a:r>
                      <a:endParaRPr lang="ru-RU" sz="1400" dirty="0">
                        <a:solidFill>
                          <a:schemeClr val="accent2">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2003778">
                <a:tc>
                  <a:txBody>
                    <a:bodyPr/>
                    <a:lstStyle/>
                    <a:p>
                      <a:r>
                        <a:rPr lang="ru-RU" sz="1400" dirty="0" smtClean="0"/>
                        <a:t>2. Поиск темы занятия через интригу (мотивация активной</a:t>
                      </a:r>
                      <a:r>
                        <a:rPr lang="ru-RU" sz="1400" baseline="0" dirty="0" smtClean="0"/>
                        <a:t> деятельности)</a:t>
                      </a:r>
                    </a:p>
                    <a:p>
                      <a:r>
                        <a:rPr lang="ru-RU" sz="1400" baseline="0" dirty="0" smtClean="0"/>
                        <a:t>(2 мин.)</a:t>
                      </a: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ru-RU" sz="1400" dirty="0" smtClean="0">
                          <a:effectLst/>
                          <a:latin typeface="Times New Roman" pitchFamily="18" charset="0"/>
                          <a:ea typeface="Times New Roman"/>
                          <a:cs typeface="Times New Roman" pitchFamily="18" charset="0"/>
                        </a:rPr>
                        <a:t>Вы правы. Все эти люди успешны. </a:t>
                      </a:r>
                      <a:r>
                        <a:rPr lang="en-US" sz="1400" dirty="0" smtClean="0">
                          <a:effectLst/>
                          <a:latin typeface="Times New Roman" pitchFamily="18" charset="0"/>
                          <a:ea typeface="Times New Roman"/>
                          <a:cs typeface="Times New Roman" pitchFamily="18" charset="0"/>
                        </a:rPr>
                        <a:t>S</a:t>
                      </a:r>
                      <a:r>
                        <a:rPr lang="ru-RU" sz="1400" dirty="0" err="1" smtClean="0">
                          <a:effectLst/>
                          <a:latin typeface="Times New Roman" pitchFamily="18" charset="0"/>
                          <a:ea typeface="Times New Roman"/>
                          <a:cs typeface="Times New Roman" pitchFamily="18" charset="0"/>
                        </a:rPr>
                        <a:t>uccessful</a:t>
                      </a:r>
                      <a:r>
                        <a:rPr lang="ru-RU" sz="1400" dirty="0" smtClean="0">
                          <a:effectLst/>
                          <a:latin typeface="Times New Roman" pitchFamily="18" charset="0"/>
                          <a:ea typeface="Times New Roman"/>
                          <a:cs typeface="Times New Roman" pitchFamily="18" charset="0"/>
                        </a:rPr>
                        <a:t>, успех объединяет их.      </a:t>
                      </a:r>
                      <a:endParaRPr lang="ru-RU" sz="1200" dirty="0" smtClean="0">
                        <a:effectLst/>
                        <a:latin typeface="Times New Roman" pitchFamily="18" charset="0"/>
                        <a:ea typeface="Times New Roman"/>
                        <a:cs typeface="Times New Roman" pitchFamily="18" charset="0"/>
                      </a:endParaRPr>
                    </a:p>
                    <a:p>
                      <a:pPr algn="just">
                        <a:spcAft>
                          <a:spcPts val="0"/>
                        </a:spcAft>
                      </a:pPr>
                      <a:r>
                        <a:rPr lang="ru-RU" sz="1400" dirty="0" smtClean="0">
                          <a:effectLst/>
                          <a:latin typeface="Times New Roman" pitchFamily="18" charset="0"/>
                          <a:ea typeface="Times New Roman"/>
                          <a:cs typeface="Times New Roman" pitchFamily="18" charset="0"/>
                        </a:rPr>
                        <a:t>Все они построили блестящую карьеру.</a:t>
                      </a:r>
                      <a:endParaRPr lang="ru-RU" sz="1200" dirty="0" smtClean="0">
                        <a:effectLst/>
                        <a:latin typeface="Times New Roman" pitchFamily="18" charset="0"/>
                        <a:ea typeface="Times New Roman"/>
                        <a:cs typeface="Times New Roman" pitchFamily="18" charset="0"/>
                      </a:endParaRPr>
                    </a:p>
                    <a:p>
                      <a:pPr algn="just">
                        <a:spcAft>
                          <a:spcPts val="0"/>
                        </a:spcAft>
                      </a:pPr>
                      <a:r>
                        <a:rPr lang="ru-RU" sz="1400" dirty="0" smtClean="0">
                          <a:effectLst/>
                          <a:latin typeface="Times New Roman" pitchFamily="18" charset="0"/>
                          <a:ea typeface="Times New Roman"/>
                          <a:cs typeface="Times New Roman" pitchFamily="18" charset="0"/>
                        </a:rPr>
                        <a:t> А как вы думаете, если я познакомила вас с этими людьми, чему будет посвящено наше занятие?</a:t>
                      </a:r>
                      <a:r>
                        <a:rPr lang="ru-RU" sz="1400" baseline="0" dirty="0" smtClean="0">
                          <a:effectLst/>
                          <a:latin typeface="Times New Roman" pitchFamily="18" charset="0"/>
                          <a:ea typeface="Times New Roman"/>
                          <a:cs typeface="Times New Roman" pitchFamily="18" charset="0"/>
                        </a:rPr>
                        <a:t> </a:t>
                      </a:r>
                      <a:r>
                        <a:rPr lang="ru-RU" sz="1400" dirty="0" smtClean="0">
                          <a:effectLst/>
                          <a:latin typeface="Times New Roman" pitchFamily="18" charset="0"/>
                          <a:ea typeface="Times New Roman"/>
                          <a:cs typeface="Times New Roman" pitchFamily="18" charset="0"/>
                        </a:rPr>
                        <a:t>- </a:t>
                      </a:r>
                      <a:r>
                        <a:rPr lang="ru-RU" sz="1400" b="1" dirty="0" smtClean="0">
                          <a:effectLst/>
                          <a:latin typeface="Times New Roman" pitchFamily="18" charset="0"/>
                          <a:ea typeface="Times New Roman"/>
                          <a:cs typeface="Times New Roman" pitchFamily="18" charset="0"/>
                        </a:rPr>
                        <a:t> СЛАЙД 2</a:t>
                      </a:r>
                      <a:endParaRPr lang="ru-RU" sz="1200" dirty="0" smtClean="0">
                        <a:effectLst/>
                        <a:latin typeface="Times New Roman" pitchFamily="18" charset="0"/>
                        <a:ea typeface="Times New Roman"/>
                        <a:cs typeface="Times New Roman" pitchFamily="18" charset="0"/>
                      </a:endParaRPr>
                    </a:p>
                    <a:p>
                      <a:r>
                        <a:rPr lang="ru-RU" sz="1400" dirty="0" smtClean="0">
                          <a:effectLst/>
                          <a:latin typeface="Times New Roman" pitchFamily="18" charset="0"/>
                          <a:ea typeface="Calibri"/>
                          <a:cs typeface="Times New Roman" pitchFamily="18" charset="0"/>
                        </a:rPr>
                        <a:t>Совершенно верно – сегодня мы </a:t>
                      </a:r>
                      <a:r>
                        <a:rPr lang="ru-RU" sz="1400" dirty="0" smtClean="0">
                          <a:solidFill>
                            <a:srgbClr val="000000"/>
                          </a:solidFill>
                          <a:effectLst/>
                          <a:latin typeface="Times New Roman" pitchFamily="18" charset="0"/>
                          <a:ea typeface="Calibri"/>
                          <a:cs typeface="Times New Roman" pitchFamily="18" charset="0"/>
                        </a:rPr>
                        <a:t>познакомимся с таким понятием как «Карьера» и выясним, что необходимо сделать в начале ее построения. </a:t>
                      </a:r>
                      <a:r>
                        <a:rPr lang="ru-RU" sz="1400" dirty="0" smtClean="0">
                          <a:effectLst/>
                          <a:latin typeface="Times New Roman" pitchFamily="18" charset="0"/>
                          <a:ea typeface="Calibri"/>
                          <a:cs typeface="Times New Roman" pitchFamily="18" charset="0"/>
                        </a:rPr>
                        <a:t>Как планировать не только карьеру, но и своё ближайшее будущее.</a:t>
                      </a:r>
                      <a:endParaRPr lang="ru-RU" sz="14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1400" dirty="0" smtClean="0"/>
                        <a:t>Обучающиеся предполагают, чему посвящено занятие и стараются сформулировать </a:t>
                      </a:r>
                      <a:r>
                        <a:rPr lang="ru-RU" sz="1400" baseline="0" dirty="0" smtClean="0"/>
                        <a:t>тему занятия.</a:t>
                      </a: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2003778">
                <a:tc>
                  <a:txBody>
                    <a:bodyPr/>
                    <a:lstStyle/>
                    <a:p>
                      <a:pPr algn="just">
                        <a:lnSpc>
                          <a:spcPct val="107000"/>
                        </a:lnSpc>
                        <a:spcAft>
                          <a:spcPts val="0"/>
                        </a:spcAft>
                      </a:pPr>
                      <a:r>
                        <a:rPr lang="ru-RU" sz="1400" dirty="0" smtClean="0"/>
                        <a:t>3. </a:t>
                      </a:r>
                      <a:r>
                        <a:rPr lang="ru-RU" sz="1400" b="0" dirty="0" smtClean="0">
                          <a:solidFill>
                            <a:srgbClr val="000000"/>
                          </a:solidFill>
                          <a:effectLst/>
                          <a:latin typeface="Times New Roman"/>
                          <a:ea typeface="Calibri"/>
                          <a:cs typeface="Times New Roman"/>
                        </a:rPr>
                        <a:t>Работа с новым материалом.</a:t>
                      </a:r>
                      <a:r>
                        <a:rPr lang="ru-RU" sz="1400" b="0" baseline="0" dirty="0" smtClean="0">
                          <a:solidFill>
                            <a:srgbClr val="000000"/>
                          </a:solidFill>
                          <a:effectLst/>
                          <a:latin typeface="Times New Roman"/>
                          <a:ea typeface="Calibri"/>
                          <a:cs typeface="Times New Roman"/>
                        </a:rPr>
                        <a:t> </a:t>
                      </a:r>
                      <a:r>
                        <a:rPr lang="ru-RU" sz="1400" b="0" dirty="0" smtClean="0">
                          <a:solidFill>
                            <a:srgbClr val="000000"/>
                          </a:solidFill>
                          <a:effectLst/>
                          <a:latin typeface="Times New Roman"/>
                          <a:ea typeface="Calibri"/>
                          <a:cs typeface="Times New Roman"/>
                        </a:rPr>
                        <a:t>Организация обучающих по исследованию вопроса.  </a:t>
                      </a:r>
                    </a:p>
                    <a:p>
                      <a:pPr algn="just">
                        <a:lnSpc>
                          <a:spcPct val="107000"/>
                        </a:lnSpc>
                        <a:spcAft>
                          <a:spcPts val="0"/>
                        </a:spcAft>
                      </a:pPr>
                      <a:r>
                        <a:rPr lang="ru-RU" sz="1400" b="0" dirty="0" smtClean="0">
                          <a:solidFill>
                            <a:srgbClr val="000000"/>
                          </a:solidFill>
                          <a:effectLst/>
                          <a:latin typeface="Times New Roman"/>
                          <a:ea typeface="Calibri"/>
                          <a:cs typeface="Times New Roman"/>
                        </a:rPr>
                        <a:t> (5 мин.)</a:t>
                      </a: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07000"/>
                        </a:lnSpc>
                        <a:spcAft>
                          <a:spcPts val="0"/>
                        </a:spcAft>
                      </a:pPr>
                      <a:r>
                        <a:rPr lang="ru-RU" sz="1400" b="1" dirty="0" smtClean="0">
                          <a:solidFill>
                            <a:srgbClr val="000000"/>
                          </a:solidFill>
                          <a:effectLst/>
                          <a:latin typeface="Times New Roman"/>
                          <a:ea typeface="Calibri"/>
                          <a:cs typeface="Times New Roman"/>
                        </a:rPr>
                        <a:t>Раскрытие актуальности выбранной темы занятия</a:t>
                      </a:r>
                      <a:r>
                        <a:rPr lang="ru-RU" sz="1400" b="1" baseline="0" dirty="0" smtClean="0">
                          <a:solidFill>
                            <a:srgbClr val="000000"/>
                          </a:solidFill>
                          <a:effectLst/>
                          <a:latin typeface="Times New Roman"/>
                          <a:ea typeface="Calibri"/>
                          <a:cs typeface="Times New Roman"/>
                        </a:rPr>
                        <a:t> по средствам беседы и игровой технологии.</a:t>
                      </a:r>
                      <a:endParaRPr lang="ru-RU" sz="1400" b="1" dirty="0" smtClean="0">
                        <a:solidFill>
                          <a:srgbClr val="000000"/>
                        </a:solidFill>
                        <a:effectLst/>
                        <a:latin typeface="Times New Roman"/>
                        <a:ea typeface="Calibri"/>
                        <a:cs typeface="Times New Roman"/>
                      </a:endParaRPr>
                    </a:p>
                    <a:p>
                      <a:pPr algn="just">
                        <a:lnSpc>
                          <a:spcPct val="107000"/>
                        </a:lnSpc>
                        <a:spcAft>
                          <a:spcPts val="0"/>
                        </a:spcAft>
                      </a:pPr>
                      <a:r>
                        <a:rPr lang="ru-RU" sz="1400" b="1" dirty="0" smtClean="0">
                          <a:solidFill>
                            <a:srgbClr val="000000"/>
                          </a:solidFill>
                          <a:effectLst/>
                          <a:latin typeface="Times New Roman"/>
                          <a:ea typeface="Calibri"/>
                          <a:cs typeface="Times New Roman"/>
                        </a:rPr>
                        <a:t>Слайд 3. </a:t>
                      </a:r>
                      <a:r>
                        <a:rPr lang="ru-RU" sz="1400" dirty="0" smtClean="0">
                          <a:solidFill>
                            <a:srgbClr val="000000"/>
                          </a:solidFill>
                          <a:effectLst/>
                          <a:latin typeface="Times New Roman"/>
                          <a:ea typeface="Calibri"/>
                          <a:cs typeface="Times New Roman"/>
                        </a:rPr>
                        <a:t>Слово «Карьера» стало входит в русский лексикон с середины </a:t>
                      </a:r>
                      <a:r>
                        <a:rPr lang="en-US" sz="1400" dirty="0" smtClean="0">
                          <a:solidFill>
                            <a:srgbClr val="000000"/>
                          </a:solidFill>
                          <a:effectLst/>
                          <a:latin typeface="Times New Roman"/>
                          <a:ea typeface="Calibri"/>
                          <a:cs typeface="Times New Roman"/>
                        </a:rPr>
                        <a:t>XIX</a:t>
                      </a:r>
                      <a:r>
                        <a:rPr lang="ru-RU" sz="1400" dirty="0" smtClean="0">
                          <a:solidFill>
                            <a:srgbClr val="000000"/>
                          </a:solidFill>
                          <a:effectLst/>
                          <a:latin typeface="Times New Roman"/>
                          <a:ea typeface="Calibri"/>
                          <a:cs typeface="Times New Roman"/>
                        </a:rPr>
                        <a:t> века как замена слову поприще.</a:t>
                      </a:r>
                      <a:endParaRPr lang="ru-RU" sz="1100" dirty="0" smtClean="0">
                        <a:effectLst/>
                        <a:latin typeface="Calibri"/>
                        <a:ea typeface="Calibri"/>
                        <a:cs typeface="Times New Roman"/>
                      </a:endParaRPr>
                    </a:p>
                    <a:p>
                      <a:pPr algn="just">
                        <a:lnSpc>
                          <a:spcPct val="107000"/>
                        </a:lnSpc>
                        <a:spcAft>
                          <a:spcPts val="0"/>
                        </a:spcAft>
                      </a:pPr>
                      <a:r>
                        <a:rPr lang="ru-RU" sz="1400" dirty="0" smtClean="0">
                          <a:effectLst/>
                          <a:latin typeface="Times New Roman"/>
                          <a:ea typeface="Times New Roman"/>
                          <a:cs typeface="Times New Roman"/>
                        </a:rPr>
                        <a:t>Карьера – закономерный результат успешной профессиональной деятельности сотрудника, специалиста.</a:t>
                      </a:r>
                      <a:endParaRPr lang="ru-RU" sz="1100" dirty="0" smtClean="0">
                        <a:effectLst/>
                        <a:latin typeface="Calibri"/>
                        <a:ea typeface="Calibri"/>
                        <a:cs typeface="Times New Roman"/>
                      </a:endParaRPr>
                    </a:p>
                    <a:p>
                      <a:pPr algn="just">
                        <a:lnSpc>
                          <a:spcPct val="107000"/>
                        </a:lnSpc>
                        <a:spcAft>
                          <a:spcPts val="0"/>
                        </a:spcAft>
                      </a:pPr>
                      <a:r>
                        <a:rPr lang="ru-RU" sz="1400" dirty="0" smtClean="0">
                          <a:solidFill>
                            <a:srgbClr val="000000"/>
                          </a:solidFill>
                          <a:effectLst/>
                          <a:latin typeface="Times New Roman"/>
                          <a:ea typeface="Calibri"/>
                          <a:cs typeface="Times New Roman"/>
                        </a:rPr>
                        <a:t>Один японский предприниматель как-то сказал – карьера –это 99 % трудолюбия и 1 % удачи. А что для вас значит слово «Карьера», что она может дать лично вам? </a:t>
                      </a:r>
                      <a:r>
                        <a:rPr lang="ru-RU" sz="1400" i="1" dirty="0" smtClean="0">
                          <a:solidFill>
                            <a:srgbClr val="000000"/>
                          </a:solidFill>
                          <a:effectLst/>
                          <a:latin typeface="Times New Roman"/>
                          <a:ea typeface="Calibri"/>
                          <a:cs typeface="Times New Roman"/>
                        </a:rPr>
                        <a:t> </a:t>
                      </a:r>
                      <a:endParaRPr lang="ru-RU" sz="14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1400" dirty="0" smtClean="0"/>
                        <a:t>Обучающиеся отвечают</a:t>
                      </a:r>
                      <a:r>
                        <a:rPr lang="ru-RU" sz="1400" baseline="0" dirty="0" smtClean="0"/>
                        <a:t> на вопрос классного руководителя. Предполагаемый ответ:</a:t>
                      </a:r>
                    </a:p>
                    <a:p>
                      <a:pPr marL="342900" indent="-342900">
                        <a:buFont typeface="Wingdings" pitchFamily="2" charset="2"/>
                        <a:buChar char="ü"/>
                      </a:pPr>
                      <a:r>
                        <a:rPr lang="ru-RU" sz="1400" i="1" baseline="0" dirty="0" smtClean="0"/>
                        <a:t>богатство</a:t>
                      </a:r>
                    </a:p>
                    <a:p>
                      <a:pPr marL="342900" indent="-342900">
                        <a:buFont typeface="Wingdings" pitchFamily="2" charset="2"/>
                        <a:buChar char="ü"/>
                      </a:pPr>
                      <a:r>
                        <a:rPr lang="ru-RU" sz="1400" i="1" baseline="0" dirty="0" smtClean="0"/>
                        <a:t>успех</a:t>
                      </a:r>
                    </a:p>
                    <a:p>
                      <a:pPr marL="342900" indent="-342900">
                        <a:buFont typeface="Wingdings" pitchFamily="2" charset="2"/>
                        <a:buChar char="ü"/>
                      </a:pPr>
                      <a:r>
                        <a:rPr lang="ru-RU" sz="1400" i="1" baseline="0" dirty="0" smtClean="0"/>
                        <a:t>заработок</a:t>
                      </a:r>
                    </a:p>
                    <a:p>
                      <a:pPr marL="342900" indent="-342900">
                        <a:buFont typeface="Wingdings" pitchFamily="2" charset="2"/>
                        <a:buChar char="ü"/>
                      </a:pPr>
                      <a:r>
                        <a:rPr lang="ru-RU" sz="1400" i="1" baseline="0" dirty="0" smtClean="0"/>
                        <a:t>уважение</a:t>
                      </a:r>
                      <a:endParaRPr lang="ru-RU" sz="1400" i="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pic>
        <p:nvPicPr>
          <p:cNvPr id="4" name="Рисунок 3"/>
          <p:cNvPicPr>
            <a:picLocks noChangeAspect="1"/>
          </p:cNvPicPr>
          <p:nvPr/>
        </p:nvPicPr>
        <p:blipFill rotWithShape="1">
          <a:blip r:embed="rId2"/>
          <a:srcRect t="861" r="33754"/>
          <a:stretch/>
        </p:blipFill>
        <p:spPr>
          <a:xfrm>
            <a:off x="367136" y="1768968"/>
            <a:ext cx="1684584" cy="1444714"/>
          </a:xfrm>
          <a:prstGeom prst="rect">
            <a:avLst/>
          </a:prstGeom>
          <a:solidFill>
            <a:srgbClr val="FFFFFF">
              <a:shade val="85000"/>
            </a:srgbClr>
          </a:solidFill>
          <a:ln w="31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378" r="13378"/>
          <a:stretch/>
        </p:blipFill>
        <p:spPr bwMode="auto">
          <a:xfrm>
            <a:off x="323528" y="4587514"/>
            <a:ext cx="2076435" cy="1885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92537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extLst>
              <p:ext uri="{D42A27DB-BD31-4B8C-83A1-F6EECF244321}">
                <p14:modId xmlns:p14="http://schemas.microsoft.com/office/powerpoint/2010/main" val="2412902454"/>
              </p:ext>
            </p:extLst>
          </p:nvPr>
        </p:nvGraphicFramePr>
        <p:xfrm>
          <a:off x="107505" y="116633"/>
          <a:ext cx="8640959" cy="6644640"/>
        </p:xfrm>
        <a:graphic>
          <a:graphicData uri="http://schemas.openxmlformats.org/drawingml/2006/table">
            <a:tbl>
              <a:tblPr firstRow="1" bandRow="1">
                <a:tableStyleId>{5C22544A-7EE6-4342-B048-85BDC9FD1C3A}</a:tableStyleId>
              </a:tblPr>
              <a:tblGrid>
                <a:gridCol w="3024335">
                  <a:extLst>
                    <a:ext uri="{9D8B030D-6E8A-4147-A177-3AD203B41FA5}">
                      <a16:colId xmlns:a16="http://schemas.microsoft.com/office/drawing/2014/main" xmlns="" val="20000"/>
                    </a:ext>
                  </a:extLst>
                </a:gridCol>
                <a:gridCol w="3816424">
                  <a:extLst>
                    <a:ext uri="{9D8B030D-6E8A-4147-A177-3AD203B41FA5}">
                      <a16:colId xmlns:a16="http://schemas.microsoft.com/office/drawing/2014/main" xmlns="" val="20001"/>
                    </a:ext>
                  </a:extLst>
                </a:gridCol>
                <a:gridCol w="1800200">
                  <a:extLst>
                    <a:ext uri="{9D8B030D-6E8A-4147-A177-3AD203B41FA5}">
                      <a16:colId xmlns:a16="http://schemas.microsoft.com/office/drawing/2014/main" xmlns="" val="20002"/>
                    </a:ext>
                  </a:extLst>
                </a:gridCol>
              </a:tblGrid>
              <a:tr h="384931">
                <a:tc>
                  <a:txBody>
                    <a:bodyPr/>
                    <a:lstStyle/>
                    <a:p>
                      <a:pPr algn="ctr"/>
                      <a:r>
                        <a:rPr lang="ru-RU" sz="1400" dirty="0" smtClean="0">
                          <a:solidFill>
                            <a:schemeClr val="accent2">
                              <a:lumMod val="50000"/>
                            </a:schemeClr>
                          </a:solidFill>
                        </a:rPr>
                        <a:t>Этапы</a:t>
                      </a:r>
                      <a:endParaRPr lang="ru-RU" sz="1400" dirty="0">
                        <a:solidFill>
                          <a:schemeClr val="accent2">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400" dirty="0" smtClean="0">
                          <a:solidFill>
                            <a:schemeClr val="accent2">
                              <a:lumMod val="50000"/>
                            </a:schemeClr>
                          </a:solidFill>
                        </a:rPr>
                        <a:t>Деятельность педагога</a:t>
                      </a:r>
                      <a:endParaRPr lang="ru-RU" sz="1400" dirty="0">
                        <a:solidFill>
                          <a:schemeClr val="accent2">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400" dirty="0" smtClean="0">
                          <a:solidFill>
                            <a:schemeClr val="accent2">
                              <a:lumMod val="50000"/>
                            </a:schemeClr>
                          </a:solidFill>
                        </a:rPr>
                        <a:t>Деятельность обучающегося</a:t>
                      </a:r>
                      <a:endParaRPr lang="ru-RU" sz="1400" dirty="0">
                        <a:solidFill>
                          <a:schemeClr val="accent2">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2003778">
                <a:tc>
                  <a:txBody>
                    <a:bodyPr/>
                    <a:lstStyle/>
                    <a:p>
                      <a:pPr algn="just">
                        <a:lnSpc>
                          <a:spcPct val="107000"/>
                        </a:lnSpc>
                        <a:spcAft>
                          <a:spcPts val="0"/>
                        </a:spcAft>
                      </a:pPr>
                      <a:r>
                        <a:rPr lang="ru-RU" sz="1400" dirty="0" smtClean="0"/>
                        <a:t>3. </a:t>
                      </a:r>
                      <a:r>
                        <a:rPr lang="ru-RU" sz="1400" b="0" dirty="0" smtClean="0">
                          <a:solidFill>
                            <a:srgbClr val="000000"/>
                          </a:solidFill>
                          <a:effectLst/>
                          <a:latin typeface="Times New Roman"/>
                          <a:ea typeface="Calibri"/>
                          <a:cs typeface="Times New Roman"/>
                        </a:rPr>
                        <a:t>Работа с новым материалом.</a:t>
                      </a:r>
                      <a:r>
                        <a:rPr lang="ru-RU" sz="1400" b="0" baseline="0" dirty="0" smtClean="0">
                          <a:solidFill>
                            <a:srgbClr val="000000"/>
                          </a:solidFill>
                          <a:effectLst/>
                          <a:latin typeface="Times New Roman"/>
                          <a:ea typeface="Calibri"/>
                          <a:cs typeface="Times New Roman"/>
                        </a:rPr>
                        <a:t> </a:t>
                      </a:r>
                      <a:r>
                        <a:rPr lang="ru-RU" sz="1400" b="0" dirty="0" smtClean="0">
                          <a:solidFill>
                            <a:srgbClr val="000000"/>
                          </a:solidFill>
                          <a:effectLst/>
                          <a:latin typeface="Times New Roman"/>
                          <a:ea typeface="Calibri"/>
                          <a:cs typeface="Times New Roman"/>
                        </a:rPr>
                        <a:t>Организация обучающих по исследованию вопроса.  </a:t>
                      </a:r>
                    </a:p>
                    <a:p>
                      <a:pPr algn="just">
                        <a:lnSpc>
                          <a:spcPct val="107000"/>
                        </a:lnSpc>
                        <a:spcAft>
                          <a:spcPts val="0"/>
                        </a:spcAft>
                      </a:pPr>
                      <a:r>
                        <a:rPr lang="ru-RU" sz="1400" b="0" dirty="0" smtClean="0">
                          <a:solidFill>
                            <a:srgbClr val="000000"/>
                          </a:solidFill>
                          <a:effectLst/>
                          <a:latin typeface="Times New Roman"/>
                          <a:ea typeface="Calibri"/>
                          <a:cs typeface="Times New Roman"/>
                        </a:rPr>
                        <a:t> (5 мин.)</a:t>
                      </a: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80340" algn="just">
                        <a:lnSpc>
                          <a:spcPct val="150000"/>
                        </a:lnSpc>
                        <a:spcAft>
                          <a:spcPts val="0"/>
                        </a:spcAft>
                      </a:pPr>
                      <a:r>
                        <a:rPr lang="ru-RU" sz="1200" dirty="0" smtClean="0">
                          <a:solidFill>
                            <a:srgbClr val="000000"/>
                          </a:solidFill>
                          <a:effectLst/>
                          <a:latin typeface="Times New Roman"/>
                          <a:ea typeface="Calibri"/>
                          <a:cs typeface="Times New Roman"/>
                        </a:rPr>
                        <a:t>Вы все конечно правы (</a:t>
                      </a:r>
                      <a:r>
                        <a:rPr lang="ru-RU" sz="1200" b="1" dirty="0" smtClean="0">
                          <a:solidFill>
                            <a:srgbClr val="000000"/>
                          </a:solidFill>
                          <a:effectLst/>
                          <a:latin typeface="Times New Roman"/>
                          <a:ea typeface="Calibri"/>
                          <a:cs typeface="Times New Roman"/>
                        </a:rPr>
                        <a:t>Слайд 4</a:t>
                      </a:r>
                      <a:r>
                        <a:rPr lang="ru-RU" sz="1200" dirty="0" smtClean="0">
                          <a:solidFill>
                            <a:srgbClr val="000000"/>
                          </a:solidFill>
                          <a:effectLst/>
                          <a:latin typeface="Times New Roman"/>
                          <a:ea typeface="Calibri"/>
                          <a:cs typeface="Times New Roman"/>
                        </a:rPr>
                        <a:t>) – успешная карьера – это должностной рост и как результат – высокая оплата туда. А из этого мы получаем улучшение качества жизни (путешествия, лучший медицинский уход). Конечно, успехи в карьере улучшают бытовые условия и дают признание в обществе. И как вывод из всего этого – человек получает удовлетворение. </a:t>
                      </a:r>
                      <a:r>
                        <a:rPr lang="ru-RU" sz="1200" dirty="0" smtClean="0">
                          <a:effectLst/>
                          <a:latin typeface="Times New Roman"/>
                          <a:ea typeface="Times New Roman"/>
                          <a:cs typeface="Times New Roman"/>
                        </a:rPr>
                        <a:t>Вы видите – быть успешным в профессиональной сфере – важно. </a:t>
                      </a:r>
                      <a:r>
                        <a:rPr lang="ru-RU" sz="1200" dirty="0" smtClean="0">
                          <a:solidFill>
                            <a:srgbClr val="000000"/>
                          </a:solidFill>
                          <a:effectLst/>
                          <a:latin typeface="Times New Roman"/>
                          <a:ea typeface="Calibri"/>
                          <a:cs typeface="Times New Roman"/>
                        </a:rPr>
                        <a:t>Вы согласны со мной? </a:t>
                      </a:r>
                      <a:r>
                        <a:rPr lang="ru-RU" sz="1200" b="1" dirty="0" smtClean="0">
                          <a:solidFill>
                            <a:srgbClr val="000000"/>
                          </a:solidFill>
                          <a:effectLst/>
                          <a:latin typeface="Times New Roman"/>
                          <a:ea typeface="Calibri"/>
                          <a:cs typeface="Times New Roman"/>
                        </a:rPr>
                        <a:t>(СЛАЙД 5)</a:t>
                      </a:r>
                      <a:r>
                        <a:rPr lang="ru-RU" sz="1200" dirty="0" smtClean="0">
                          <a:solidFill>
                            <a:srgbClr val="000000"/>
                          </a:solidFill>
                          <a:effectLst/>
                          <a:latin typeface="Times New Roman"/>
                          <a:ea typeface="Calibri"/>
                          <a:cs typeface="Times New Roman"/>
                        </a:rPr>
                        <a:t> </a:t>
                      </a:r>
                    </a:p>
                    <a:p>
                      <a:pPr algn="just">
                        <a:lnSpc>
                          <a:spcPct val="150000"/>
                        </a:lnSpc>
                        <a:spcAft>
                          <a:spcPts val="0"/>
                        </a:spcAft>
                      </a:pPr>
                      <a:r>
                        <a:rPr lang="ru-RU" sz="1200" dirty="0" smtClean="0">
                          <a:solidFill>
                            <a:srgbClr val="000000"/>
                          </a:solidFill>
                          <a:effectLst/>
                          <a:latin typeface="Times New Roman"/>
                          <a:ea typeface="Calibri"/>
                          <a:cs typeface="Times New Roman"/>
                        </a:rPr>
                        <a:t>Что бы ваша карьера началась успешно ее надо спланировать, т.е. другими словами необходимо поставить цель. Сейчас на примере хочу показать вам важность постановки цели. Предлагаю сыграть в одну коротенькую игру. Играем в игру «Могу выше». </a:t>
                      </a:r>
                    </a:p>
                    <a:p>
                      <a:pPr algn="just">
                        <a:lnSpc>
                          <a:spcPct val="150000"/>
                        </a:lnSpc>
                        <a:spcAft>
                          <a:spcPts val="0"/>
                        </a:spcAft>
                      </a:pPr>
                      <a:r>
                        <a:rPr lang="ru-RU" sz="1200" dirty="0" smtClean="0">
                          <a:solidFill>
                            <a:srgbClr val="000000"/>
                          </a:solidFill>
                          <a:effectLst/>
                          <a:latin typeface="Times New Roman"/>
                          <a:ea typeface="Calibri"/>
                          <a:cs typeface="Times New Roman"/>
                        </a:rPr>
                        <a:t>Раскрою вам один маленький секрет, с помощью которого вы всегда сможете поставить правильные цели и найти пути их достижения. Эта технология помогает спланировать и упорядочить свои действия практически в любой ситуации.</a:t>
                      </a:r>
                      <a:endParaRPr lang="ru-RU" sz="1200" dirty="0" smtClean="0">
                        <a:solidFill>
                          <a:srgbClr val="000000"/>
                        </a:solidFill>
                        <a:effectLst/>
                        <a:latin typeface="Times New Roman"/>
                        <a:cs typeface="Times New Roman"/>
                      </a:endParaRPr>
                    </a:p>
                    <a:p>
                      <a:pPr algn="just">
                        <a:lnSpc>
                          <a:spcPct val="150000"/>
                        </a:lnSpc>
                        <a:spcAft>
                          <a:spcPts val="0"/>
                        </a:spcAft>
                      </a:pPr>
                      <a:endParaRPr lang="ru-RU" sz="1200" dirty="0" smtClean="0">
                        <a:solidFill>
                          <a:srgbClr val="000000"/>
                        </a:solidFill>
                        <a:effectLst/>
                        <a:latin typeface="Times New Roman"/>
                        <a:cs typeface="Times New Roman"/>
                      </a:endParaRPr>
                    </a:p>
                    <a:p>
                      <a:pPr algn="just">
                        <a:lnSpc>
                          <a:spcPct val="150000"/>
                        </a:lnSpc>
                        <a:spcAft>
                          <a:spcPts val="0"/>
                        </a:spcAft>
                      </a:pPr>
                      <a:endParaRPr lang="ru-RU" sz="12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50000"/>
                        </a:lnSpc>
                      </a:pPr>
                      <a:r>
                        <a:rPr lang="ru-RU" sz="1400" dirty="0" smtClean="0"/>
                        <a:t>Ведя беседу,</a:t>
                      </a:r>
                      <a:r>
                        <a:rPr lang="ru-RU" sz="1400" baseline="0" dirty="0" smtClean="0"/>
                        <a:t> студенты </a:t>
                      </a:r>
                      <a:r>
                        <a:rPr lang="ru-RU" sz="1400" dirty="0" smtClean="0"/>
                        <a:t>оценивают важность постановки цели в начале карьеры и в жизни</a:t>
                      </a:r>
                      <a:endParaRPr lang="ru-RU" sz="1400" i="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938" r="16343"/>
          <a:stretch/>
        </p:blipFill>
        <p:spPr bwMode="auto">
          <a:xfrm>
            <a:off x="181144" y="1700808"/>
            <a:ext cx="2880321" cy="240387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368" r="18862"/>
          <a:stretch/>
        </p:blipFill>
        <p:spPr bwMode="auto">
          <a:xfrm>
            <a:off x="148225" y="4221088"/>
            <a:ext cx="2911606" cy="237626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377902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extLst>
              <p:ext uri="{D42A27DB-BD31-4B8C-83A1-F6EECF244321}">
                <p14:modId xmlns:p14="http://schemas.microsoft.com/office/powerpoint/2010/main" val="3555636909"/>
              </p:ext>
            </p:extLst>
          </p:nvPr>
        </p:nvGraphicFramePr>
        <p:xfrm>
          <a:off x="107505" y="116632"/>
          <a:ext cx="8640959" cy="7587618"/>
        </p:xfrm>
        <a:graphic>
          <a:graphicData uri="http://schemas.openxmlformats.org/drawingml/2006/table">
            <a:tbl>
              <a:tblPr firstRow="1" bandRow="1">
                <a:tableStyleId>{5C22544A-7EE6-4342-B048-85BDC9FD1C3A}</a:tableStyleId>
              </a:tblPr>
              <a:tblGrid>
                <a:gridCol w="2880319">
                  <a:extLst>
                    <a:ext uri="{9D8B030D-6E8A-4147-A177-3AD203B41FA5}">
                      <a16:colId xmlns:a16="http://schemas.microsoft.com/office/drawing/2014/main" xmlns="" val="20000"/>
                    </a:ext>
                  </a:extLst>
                </a:gridCol>
                <a:gridCol w="3600400">
                  <a:extLst>
                    <a:ext uri="{9D8B030D-6E8A-4147-A177-3AD203B41FA5}">
                      <a16:colId xmlns:a16="http://schemas.microsoft.com/office/drawing/2014/main" xmlns="" val="20001"/>
                    </a:ext>
                  </a:extLst>
                </a:gridCol>
                <a:gridCol w="2160240">
                  <a:extLst>
                    <a:ext uri="{9D8B030D-6E8A-4147-A177-3AD203B41FA5}">
                      <a16:colId xmlns:a16="http://schemas.microsoft.com/office/drawing/2014/main" xmlns="" val="20002"/>
                    </a:ext>
                  </a:extLst>
                </a:gridCol>
              </a:tblGrid>
              <a:tr h="525650">
                <a:tc>
                  <a:txBody>
                    <a:bodyPr/>
                    <a:lstStyle/>
                    <a:p>
                      <a:pPr algn="ctr"/>
                      <a:r>
                        <a:rPr lang="ru-RU" sz="1400" dirty="0" smtClean="0">
                          <a:solidFill>
                            <a:schemeClr val="accent2">
                              <a:lumMod val="50000"/>
                            </a:schemeClr>
                          </a:solidFill>
                        </a:rPr>
                        <a:t>Этапы</a:t>
                      </a:r>
                      <a:endParaRPr lang="ru-RU" sz="1400" dirty="0">
                        <a:solidFill>
                          <a:schemeClr val="accent2">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400" dirty="0" smtClean="0">
                          <a:solidFill>
                            <a:schemeClr val="accent2">
                              <a:lumMod val="50000"/>
                            </a:schemeClr>
                          </a:solidFill>
                        </a:rPr>
                        <a:t>Деятельность педагога</a:t>
                      </a:r>
                      <a:endParaRPr lang="ru-RU" sz="1400" dirty="0">
                        <a:solidFill>
                          <a:schemeClr val="accent2">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400" dirty="0" smtClean="0">
                          <a:solidFill>
                            <a:schemeClr val="accent2">
                              <a:lumMod val="50000"/>
                            </a:schemeClr>
                          </a:solidFill>
                        </a:rPr>
                        <a:t>Деятельность обучающегося</a:t>
                      </a:r>
                      <a:endParaRPr lang="ru-RU" sz="1400" dirty="0">
                        <a:solidFill>
                          <a:schemeClr val="accent2">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3014757">
                <a:tc>
                  <a:txBody>
                    <a:bodyPr/>
                    <a:lstStyle/>
                    <a:p>
                      <a:pPr algn="just">
                        <a:lnSpc>
                          <a:spcPct val="107000"/>
                        </a:lnSpc>
                        <a:spcAft>
                          <a:spcPts val="0"/>
                        </a:spcAft>
                      </a:pPr>
                      <a:r>
                        <a:rPr lang="ru-RU" sz="1400" dirty="0" smtClean="0"/>
                        <a:t>3. </a:t>
                      </a:r>
                      <a:r>
                        <a:rPr lang="ru-RU" sz="1400" b="0" dirty="0" smtClean="0">
                          <a:solidFill>
                            <a:srgbClr val="000000"/>
                          </a:solidFill>
                          <a:effectLst/>
                          <a:latin typeface="Times New Roman"/>
                          <a:ea typeface="Calibri"/>
                          <a:cs typeface="Times New Roman"/>
                        </a:rPr>
                        <a:t>Операционно-познавательный. Организация обучающих по исследованию вопроса.  </a:t>
                      </a:r>
                    </a:p>
                    <a:p>
                      <a:pPr algn="just">
                        <a:lnSpc>
                          <a:spcPct val="107000"/>
                        </a:lnSpc>
                        <a:spcAft>
                          <a:spcPts val="0"/>
                        </a:spcAft>
                      </a:pPr>
                      <a:r>
                        <a:rPr lang="ru-RU" sz="1400" b="0" dirty="0" smtClean="0">
                          <a:solidFill>
                            <a:srgbClr val="000000"/>
                          </a:solidFill>
                          <a:effectLst/>
                          <a:latin typeface="Times New Roman"/>
                          <a:ea typeface="Calibri"/>
                          <a:cs typeface="Times New Roman"/>
                        </a:rPr>
                        <a:t> (5 мин.)</a:t>
                      </a: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50000"/>
                        </a:lnSpc>
                        <a:spcAft>
                          <a:spcPts val="0"/>
                        </a:spcAft>
                      </a:pPr>
                      <a:r>
                        <a:rPr lang="ru-RU" sz="1400" b="1" dirty="0" smtClean="0">
                          <a:solidFill>
                            <a:srgbClr val="000000"/>
                          </a:solidFill>
                          <a:effectLst/>
                          <a:latin typeface="Times New Roman"/>
                          <a:ea typeface="Calibri"/>
                          <a:cs typeface="Times New Roman"/>
                        </a:rPr>
                        <a:t>Акцентирование внимания</a:t>
                      </a:r>
                      <a:r>
                        <a:rPr lang="ru-RU" sz="1400" b="1" baseline="0" dirty="0" smtClean="0">
                          <a:solidFill>
                            <a:srgbClr val="000000"/>
                          </a:solidFill>
                          <a:effectLst/>
                          <a:latin typeface="Times New Roman"/>
                          <a:ea typeface="Calibri"/>
                          <a:cs typeface="Times New Roman"/>
                        </a:rPr>
                        <a:t> </a:t>
                      </a:r>
                      <a:r>
                        <a:rPr lang="ru-RU" sz="1400" b="1" dirty="0" smtClean="0">
                          <a:solidFill>
                            <a:srgbClr val="000000"/>
                          </a:solidFill>
                          <a:effectLst/>
                          <a:latin typeface="Times New Roman"/>
                          <a:ea typeface="Calibri"/>
                          <a:cs typeface="Times New Roman"/>
                        </a:rPr>
                        <a:t>обучающихся на информации из раздаточного материала. Педагог дает комментарии</a:t>
                      </a:r>
                      <a:r>
                        <a:rPr lang="ru-RU" sz="1400" b="1" baseline="0" dirty="0" smtClean="0">
                          <a:solidFill>
                            <a:srgbClr val="000000"/>
                          </a:solidFill>
                          <a:effectLst/>
                          <a:latin typeface="Times New Roman"/>
                          <a:ea typeface="Calibri"/>
                          <a:cs typeface="Times New Roman"/>
                        </a:rPr>
                        <a:t> к каждому элементу технологии.</a:t>
                      </a:r>
                    </a:p>
                    <a:p>
                      <a:pPr algn="just">
                        <a:lnSpc>
                          <a:spcPct val="150000"/>
                        </a:lnSpc>
                        <a:spcAft>
                          <a:spcPts val="0"/>
                        </a:spcAft>
                      </a:pPr>
                      <a:r>
                        <a:rPr lang="ru-RU" sz="1400" b="1" dirty="0" smtClean="0">
                          <a:solidFill>
                            <a:srgbClr val="000000"/>
                          </a:solidFill>
                          <a:effectLst/>
                          <a:latin typeface="Times New Roman"/>
                          <a:ea typeface="Calibri"/>
                          <a:cs typeface="Times New Roman"/>
                        </a:rPr>
                        <a:t>Слайд 6.</a:t>
                      </a:r>
                      <a:r>
                        <a:rPr lang="ru-RU" sz="1200" b="1" dirty="0" smtClean="0">
                          <a:solidFill>
                            <a:srgbClr val="000000"/>
                          </a:solidFill>
                          <a:effectLst/>
                          <a:latin typeface="Times New Roman"/>
                          <a:ea typeface="Calibri"/>
                          <a:cs typeface="Times New Roman"/>
                        </a:rPr>
                        <a:t> </a:t>
                      </a:r>
                      <a:r>
                        <a:rPr lang="ru-RU" sz="1200" dirty="0" smtClean="0">
                          <a:solidFill>
                            <a:srgbClr val="000000"/>
                          </a:solidFill>
                          <a:effectLst/>
                          <a:latin typeface="Times New Roman"/>
                          <a:ea typeface="Calibri"/>
                          <a:cs typeface="Times New Roman"/>
                        </a:rPr>
                        <a:t>Это, так называемая </a:t>
                      </a:r>
                      <a:r>
                        <a:rPr lang="en-US" sz="1200" dirty="0" smtClean="0">
                          <a:solidFill>
                            <a:srgbClr val="000000"/>
                          </a:solidFill>
                          <a:effectLst/>
                          <a:latin typeface="Times New Roman"/>
                          <a:ea typeface="Calibri"/>
                          <a:cs typeface="Times New Roman"/>
                        </a:rPr>
                        <a:t>SMART</a:t>
                      </a:r>
                      <a:r>
                        <a:rPr lang="ru-RU" sz="1200" dirty="0" smtClean="0">
                          <a:solidFill>
                            <a:srgbClr val="000000"/>
                          </a:solidFill>
                          <a:effectLst/>
                          <a:latin typeface="Times New Roman"/>
                          <a:ea typeface="Calibri"/>
                          <a:cs typeface="Times New Roman"/>
                        </a:rPr>
                        <a:t>-технология. Аббревиатура обозначает технологию постановки задач. Конечно, без перевода, трудно сосредоточиться на смысле этой реальной методики.</a:t>
                      </a:r>
                      <a:endParaRPr lang="ru-RU" sz="1050" dirty="0" smtClean="0">
                        <a:effectLst/>
                        <a:latin typeface="Calibri"/>
                        <a:ea typeface="Calibri"/>
                        <a:cs typeface="Times New Roman"/>
                      </a:endParaRPr>
                    </a:p>
                    <a:p>
                      <a:pPr algn="just">
                        <a:lnSpc>
                          <a:spcPct val="150000"/>
                        </a:lnSpc>
                        <a:spcAft>
                          <a:spcPts val="0"/>
                        </a:spcAft>
                      </a:pPr>
                      <a:r>
                        <a:rPr lang="ru-RU" sz="1200" dirty="0" smtClean="0">
                          <a:solidFill>
                            <a:srgbClr val="000000"/>
                          </a:solidFill>
                          <a:effectLst/>
                          <a:latin typeface="Times New Roman"/>
                          <a:ea typeface="Calibri"/>
                          <a:cs typeface="Times New Roman"/>
                        </a:rPr>
                        <a:t>Итак. Что обозначают эти буквы? Давайте вместе узнаем их перевод и какай смысл в них скрывается.</a:t>
                      </a:r>
                    </a:p>
                    <a:p>
                      <a:pPr algn="just">
                        <a:lnSpc>
                          <a:spcPct val="150000"/>
                        </a:lnSpc>
                        <a:spcAft>
                          <a:spcPts val="0"/>
                        </a:spcAft>
                      </a:pPr>
                      <a:r>
                        <a:rPr lang="ru-RU" sz="1400" i="1" dirty="0" smtClean="0">
                          <a:solidFill>
                            <a:srgbClr val="000000"/>
                          </a:solidFill>
                          <a:effectLst/>
                          <a:latin typeface="Times New Roman"/>
                          <a:ea typeface="Calibri"/>
                          <a:cs typeface="Times New Roman"/>
                        </a:rPr>
                        <a:t>демонстрация</a:t>
                      </a:r>
                      <a:r>
                        <a:rPr lang="ru-RU" sz="1400" i="1" baseline="0" dirty="0" smtClean="0">
                          <a:solidFill>
                            <a:srgbClr val="000000"/>
                          </a:solidFill>
                          <a:effectLst/>
                          <a:latin typeface="Times New Roman"/>
                          <a:ea typeface="Calibri"/>
                          <a:cs typeface="Times New Roman"/>
                        </a:rPr>
                        <a:t> </a:t>
                      </a:r>
                      <a:r>
                        <a:rPr lang="ru-RU" sz="1400" b="1" i="1" baseline="0" dirty="0" smtClean="0">
                          <a:solidFill>
                            <a:srgbClr val="000000"/>
                          </a:solidFill>
                          <a:effectLst/>
                          <a:latin typeface="Times New Roman"/>
                          <a:ea typeface="Calibri"/>
                          <a:cs typeface="Times New Roman"/>
                        </a:rPr>
                        <a:t>Слайда 7, 8,9, 10, 11</a:t>
                      </a:r>
                      <a:endParaRPr lang="ru-RU" sz="1100" b="1" i="1" dirty="0" smtClean="0">
                        <a:effectLst/>
                        <a:latin typeface="Calibri"/>
                        <a:ea typeface="Calibri"/>
                        <a:cs typeface="Times New Roman"/>
                      </a:endParaRPr>
                    </a:p>
                    <a:p>
                      <a:pPr marR="180340" algn="just">
                        <a:lnSpc>
                          <a:spcPct val="150000"/>
                        </a:lnSpc>
                        <a:spcAft>
                          <a:spcPts val="0"/>
                        </a:spcAft>
                      </a:pPr>
                      <a:endParaRPr lang="ru-RU" sz="14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50000"/>
                        </a:lnSpc>
                      </a:pPr>
                      <a:r>
                        <a:rPr lang="ru-RU" sz="1400" i="0" dirty="0" smtClean="0"/>
                        <a:t>Ребята читают перевод и пояснения к буквам аббревиатуры, знакомясь со смысловой нагрузкой каждой буквы.</a:t>
                      </a:r>
                      <a:endParaRPr lang="ru-RU" sz="1400"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3084328">
                <a:tc gridSpan="3">
                  <a:txBody>
                    <a:bodyPr/>
                    <a:lstStyle/>
                    <a:p>
                      <a:pPr algn="just">
                        <a:lnSpc>
                          <a:spcPct val="107000"/>
                        </a:lnSpc>
                        <a:spcAft>
                          <a:spcPts val="0"/>
                        </a:spcAft>
                      </a:pPr>
                      <a:endParaRPr lang="ru-RU" sz="1400" dirty="0"/>
                    </a:p>
                    <a:p>
                      <a:pPr algn="just">
                        <a:lnSpc>
                          <a:spcPct val="107000"/>
                        </a:lnSpc>
                        <a:spcAft>
                          <a:spcPts val="0"/>
                        </a:spcAft>
                      </a:pPr>
                      <a:endParaRPr lang="ru-RU" sz="1400" dirty="0"/>
                    </a:p>
                    <a:p>
                      <a:pPr algn="just">
                        <a:lnSpc>
                          <a:spcPct val="107000"/>
                        </a:lnSpc>
                        <a:spcAft>
                          <a:spcPts val="0"/>
                        </a:spcAft>
                      </a:pPr>
                      <a:endParaRPr lang="ru-RU" sz="1400" dirty="0"/>
                    </a:p>
                    <a:p>
                      <a:pPr algn="just">
                        <a:lnSpc>
                          <a:spcPct val="107000"/>
                        </a:lnSpc>
                        <a:spcAft>
                          <a:spcPts val="0"/>
                        </a:spcAft>
                      </a:pPr>
                      <a:endParaRPr lang="ru-RU" sz="1400" dirty="0"/>
                    </a:p>
                    <a:p>
                      <a:pPr algn="just">
                        <a:lnSpc>
                          <a:spcPct val="107000"/>
                        </a:lnSpc>
                        <a:spcAft>
                          <a:spcPts val="0"/>
                        </a:spcAft>
                      </a:pPr>
                      <a:endParaRPr lang="ru-RU" sz="1400" dirty="0"/>
                    </a:p>
                    <a:p>
                      <a:pPr algn="just">
                        <a:lnSpc>
                          <a:spcPct val="107000"/>
                        </a:lnSpc>
                        <a:spcAft>
                          <a:spcPts val="0"/>
                        </a:spcAft>
                      </a:pPr>
                      <a:endParaRPr lang="ru-RU" sz="1400" dirty="0"/>
                    </a:p>
                    <a:p>
                      <a:pPr algn="just">
                        <a:lnSpc>
                          <a:spcPct val="107000"/>
                        </a:lnSpc>
                        <a:spcAft>
                          <a:spcPts val="0"/>
                        </a:spcAft>
                      </a:pPr>
                      <a:endParaRPr lang="ru-RU" sz="1400" dirty="0"/>
                    </a:p>
                    <a:p>
                      <a:pPr algn="just">
                        <a:lnSpc>
                          <a:spcPct val="107000"/>
                        </a:lnSpc>
                        <a:spcAft>
                          <a:spcPts val="0"/>
                        </a:spcAft>
                      </a:pPr>
                      <a:endParaRPr lang="ru-RU" sz="1400" dirty="0"/>
                    </a:p>
                    <a:p>
                      <a:pPr algn="just">
                        <a:lnSpc>
                          <a:spcPct val="107000"/>
                        </a:lnSpc>
                        <a:spcAft>
                          <a:spcPts val="0"/>
                        </a:spcAft>
                      </a:pPr>
                      <a:endParaRPr lang="ru-RU" sz="1400" dirty="0"/>
                    </a:p>
                    <a:p>
                      <a:pPr algn="just">
                        <a:lnSpc>
                          <a:spcPct val="107000"/>
                        </a:lnSpc>
                        <a:spcAft>
                          <a:spcPts val="0"/>
                        </a:spcAft>
                      </a:pPr>
                      <a:endParaRPr lang="ru-RU" sz="1400" dirty="0"/>
                    </a:p>
                    <a:p>
                      <a:pPr algn="just">
                        <a:lnSpc>
                          <a:spcPct val="107000"/>
                        </a:lnSpc>
                        <a:spcAft>
                          <a:spcPts val="0"/>
                        </a:spcAft>
                      </a:pPr>
                      <a:endParaRPr lang="ru-RU" sz="1400" dirty="0"/>
                    </a:p>
                    <a:p>
                      <a:pPr algn="just">
                        <a:lnSpc>
                          <a:spcPct val="107000"/>
                        </a:lnSpc>
                        <a:spcAft>
                          <a:spcPts val="0"/>
                        </a:spcAft>
                      </a:pPr>
                      <a:endParaRPr lang="ru-RU" sz="1400" dirty="0"/>
                    </a:p>
                    <a:p>
                      <a:pPr algn="just">
                        <a:lnSpc>
                          <a:spcPct val="107000"/>
                        </a:lnSpc>
                        <a:spcAft>
                          <a:spcPts val="0"/>
                        </a:spcAft>
                      </a:pP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just">
                        <a:lnSpc>
                          <a:spcPct val="150000"/>
                        </a:lnSpc>
                        <a:spcAft>
                          <a:spcPts val="0"/>
                        </a:spcAft>
                      </a:pPr>
                      <a:endParaRPr lang="ru-RU" sz="140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nSpc>
                          <a:spcPct val="150000"/>
                        </a:lnSpc>
                      </a:pPr>
                      <a:endParaRPr lang="ru-RU" sz="1400"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bl>
          </a:graphicData>
        </a:graphic>
      </p:graphicFrame>
      <p:pic>
        <p:nvPicPr>
          <p:cNvPr id="2" name="Рисунок 1"/>
          <p:cNvPicPr>
            <a:picLocks noChangeAspect="1"/>
          </p:cNvPicPr>
          <p:nvPr/>
        </p:nvPicPr>
        <p:blipFill rotWithShape="1">
          <a:blip r:embed="rId2">
            <a:extLst>
              <a:ext uri="{28A0092B-C50C-407E-A947-70E740481C1C}">
                <a14:useLocalDpi xmlns:a14="http://schemas.microsoft.com/office/drawing/2010/main" val="0"/>
              </a:ext>
            </a:extLst>
          </a:blip>
          <a:srcRect l="7143" r="10714"/>
          <a:stretch/>
        </p:blipFill>
        <p:spPr>
          <a:xfrm>
            <a:off x="215357" y="3721633"/>
            <a:ext cx="2422561" cy="149006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8842" y="5125955"/>
            <a:ext cx="3082742" cy="15235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5" name="Рисунок 4"/>
          <p:cNvPicPr>
            <a:picLocks noChangeAspect="1"/>
          </p:cNvPicPr>
          <p:nvPr/>
        </p:nvPicPr>
        <p:blipFill rotWithShape="1">
          <a:blip r:embed="rId4"/>
          <a:srcRect t="7184"/>
          <a:stretch/>
        </p:blipFill>
        <p:spPr>
          <a:xfrm>
            <a:off x="323528" y="1693398"/>
            <a:ext cx="2499269" cy="179627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Рисунок 6"/>
          <p:cNvPicPr>
            <a:picLocks noChangeAspect="1"/>
          </p:cNvPicPr>
          <p:nvPr/>
        </p:nvPicPr>
        <p:blipFill rotWithShape="1">
          <a:blip r:embed="rId5">
            <a:extLst>
              <a:ext uri="{28A0092B-C50C-407E-A947-70E740481C1C}">
                <a14:useLocalDpi xmlns:a14="http://schemas.microsoft.com/office/drawing/2010/main" val="0"/>
              </a:ext>
            </a:extLst>
          </a:blip>
          <a:srcRect l="9345" r="7494"/>
          <a:stretch/>
        </p:blipFill>
        <p:spPr>
          <a:xfrm>
            <a:off x="6483007" y="3616811"/>
            <a:ext cx="2176381" cy="1699709"/>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4" name="Рисунок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24128" y="5085184"/>
            <a:ext cx="2808312" cy="1605043"/>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9" name="Объект 3"/>
          <p:cNvPicPr>
            <a:picLocks noGrp="1" noChangeAspect="1"/>
          </p:cNvPicPr>
          <p:nvPr>
            <p:ph idx="1"/>
          </p:nvPr>
        </p:nvPicPr>
        <p:blipFill>
          <a:blip r:embed="rId7" cstate="print">
            <a:extLst>
              <a:ext uri="{28A0092B-C50C-407E-A947-70E740481C1C}">
                <a14:useLocalDpi xmlns:a14="http://schemas.microsoft.com/office/drawing/2010/main" val="0"/>
              </a:ext>
            </a:extLst>
          </a:blip>
          <a:stretch>
            <a:fillRect/>
          </a:stretch>
        </p:blipFill>
        <p:spPr>
          <a:xfrm>
            <a:off x="3045445" y="3904489"/>
            <a:ext cx="3348486" cy="2267731"/>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32367438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extLst>
              <p:ext uri="{D42A27DB-BD31-4B8C-83A1-F6EECF244321}">
                <p14:modId xmlns:p14="http://schemas.microsoft.com/office/powerpoint/2010/main" val="3223280507"/>
              </p:ext>
            </p:extLst>
          </p:nvPr>
        </p:nvGraphicFramePr>
        <p:xfrm>
          <a:off x="107505" y="116632"/>
          <a:ext cx="8784975" cy="6624735"/>
        </p:xfrm>
        <a:graphic>
          <a:graphicData uri="http://schemas.openxmlformats.org/drawingml/2006/table">
            <a:tbl>
              <a:tblPr firstRow="1" bandRow="1">
                <a:tableStyleId>{5C22544A-7EE6-4342-B048-85BDC9FD1C3A}</a:tableStyleId>
              </a:tblPr>
              <a:tblGrid>
                <a:gridCol w="3147949">
                  <a:extLst>
                    <a:ext uri="{9D8B030D-6E8A-4147-A177-3AD203B41FA5}">
                      <a16:colId xmlns:a16="http://schemas.microsoft.com/office/drawing/2014/main" xmlns="" val="20000"/>
                    </a:ext>
                  </a:extLst>
                </a:gridCol>
                <a:gridCol w="3908834">
                  <a:extLst>
                    <a:ext uri="{9D8B030D-6E8A-4147-A177-3AD203B41FA5}">
                      <a16:colId xmlns:a16="http://schemas.microsoft.com/office/drawing/2014/main" xmlns="" val="20001"/>
                    </a:ext>
                  </a:extLst>
                </a:gridCol>
                <a:gridCol w="1728192">
                  <a:extLst>
                    <a:ext uri="{9D8B030D-6E8A-4147-A177-3AD203B41FA5}">
                      <a16:colId xmlns:a16="http://schemas.microsoft.com/office/drawing/2014/main" xmlns="" val="20002"/>
                    </a:ext>
                  </a:extLst>
                </a:gridCol>
              </a:tblGrid>
              <a:tr h="526264">
                <a:tc>
                  <a:txBody>
                    <a:bodyPr/>
                    <a:lstStyle/>
                    <a:p>
                      <a:pPr algn="ctr"/>
                      <a:r>
                        <a:rPr lang="ru-RU" sz="1400" dirty="0" smtClean="0">
                          <a:solidFill>
                            <a:schemeClr val="accent2">
                              <a:lumMod val="50000"/>
                            </a:schemeClr>
                          </a:solidFill>
                        </a:rPr>
                        <a:t>Этапы</a:t>
                      </a:r>
                      <a:endParaRPr lang="ru-RU" sz="1400" dirty="0">
                        <a:solidFill>
                          <a:schemeClr val="accent2">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400" dirty="0" smtClean="0">
                          <a:solidFill>
                            <a:schemeClr val="accent2">
                              <a:lumMod val="50000"/>
                            </a:schemeClr>
                          </a:solidFill>
                        </a:rPr>
                        <a:t>Деятельность педагога</a:t>
                      </a:r>
                      <a:endParaRPr lang="ru-RU" sz="1400" dirty="0">
                        <a:solidFill>
                          <a:schemeClr val="accent2">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400" dirty="0" smtClean="0">
                          <a:solidFill>
                            <a:schemeClr val="accent2">
                              <a:lumMod val="50000"/>
                            </a:schemeClr>
                          </a:solidFill>
                        </a:rPr>
                        <a:t>Деятельность обучающегося</a:t>
                      </a:r>
                      <a:endParaRPr lang="ru-RU" sz="1400" dirty="0">
                        <a:solidFill>
                          <a:schemeClr val="accent2">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6098471">
                <a:tc>
                  <a:txBody>
                    <a:bodyPr/>
                    <a:lstStyle/>
                    <a:p>
                      <a:pPr algn="just">
                        <a:lnSpc>
                          <a:spcPct val="107000"/>
                        </a:lnSpc>
                        <a:spcAft>
                          <a:spcPts val="0"/>
                        </a:spcAft>
                      </a:pPr>
                      <a:r>
                        <a:rPr lang="ru-RU" sz="1400" dirty="0" smtClean="0"/>
                        <a:t>4. Закрепление изученного материала. Деятельность по применению новых знаний. </a:t>
                      </a:r>
                    </a:p>
                    <a:p>
                      <a:pPr algn="just">
                        <a:lnSpc>
                          <a:spcPct val="107000"/>
                        </a:lnSpc>
                        <a:spcAft>
                          <a:spcPts val="0"/>
                        </a:spcAft>
                      </a:pPr>
                      <a:r>
                        <a:rPr lang="ru-RU" sz="1400" dirty="0" smtClean="0"/>
                        <a:t>(8 мин.)</a:t>
                      </a:r>
                      <a:endParaRPr lang="ru-RU"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ru-RU" sz="1200" b="1" dirty="0" smtClean="0">
                          <a:solidFill>
                            <a:schemeClr val="tx1"/>
                          </a:solidFill>
                          <a:effectLst/>
                          <a:latin typeface="Times New Roman"/>
                          <a:ea typeface="Calibri"/>
                          <a:cs typeface="Times New Roman"/>
                        </a:rPr>
                        <a:t>Мотивация на</a:t>
                      </a:r>
                      <a:r>
                        <a:rPr lang="ru-RU" sz="1200" b="1" baseline="0" dirty="0" smtClean="0">
                          <a:solidFill>
                            <a:schemeClr val="tx1"/>
                          </a:solidFill>
                          <a:effectLst/>
                          <a:latin typeface="Times New Roman"/>
                          <a:ea typeface="Calibri"/>
                          <a:cs typeface="Times New Roman"/>
                        </a:rPr>
                        <a:t> выполнения самостоятельной работы в команде. Подвести участников команды к самостоятельному выбору лидера, создав такую необходимость по средствам задания «Презентовать выполненную работу»</a:t>
                      </a:r>
                    </a:p>
                    <a:p>
                      <a:pPr algn="just">
                        <a:lnSpc>
                          <a:spcPct val="100000"/>
                        </a:lnSpc>
                      </a:pPr>
                      <a:r>
                        <a:rPr lang="ru-RU" sz="1200" dirty="0" smtClean="0">
                          <a:solidFill>
                            <a:schemeClr val="tx1"/>
                          </a:solidFill>
                          <a:effectLst/>
                          <a:latin typeface="Times New Roman"/>
                          <a:ea typeface="Calibri"/>
                          <a:cs typeface="Times New Roman"/>
                        </a:rPr>
                        <a:t>Ставить правильные цели, те которые ты сможешь реализовать, и они не останутся бесплодными мечтами с этой технологией легко, если, конечно, немного поупражняться. Что я и предлагаю сейчас сделать. </a:t>
                      </a:r>
                    </a:p>
                    <a:p>
                      <a:pPr marL="0" marR="0" lvl="0" indent="0" algn="just" defTabSz="914400" rtl="0" eaLnBrk="1" fontAlgn="auto" latinLnBrk="0" hangingPunct="1">
                        <a:lnSpc>
                          <a:spcPct val="100000"/>
                        </a:lnSpc>
                        <a:spcBef>
                          <a:spcPts val="0"/>
                        </a:spcBef>
                        <a:spcAft>
                          <a:spcPts val="0"/>
                        </a:spcAft>
                        <a:buClrTx/>
                        <a:buSzTx/>
                        <a:buFontTx/>
                        <a:buNone/>
                        <a:tabLst/>
                        <a:defRPr/>
                      </a:pPr>
                      <a:r>
                        <a:rPr lang="ru-RU" sz="1200" dirty="0" smtClean="0">
                          <a:solidFill>
                            <a:srgbClr val="000000"/>
                          </a:solidFill>
                          <a:effectLst/>
                          <a:latin typeface="Times New Roman"/>
                          <a:ea typeface="Calibri"/>
                          <a:cs typeface="Times New Roman"/>
                        </a:rPr>
                        <a:t>Но прежде скажите – кто из вас любит путешествовать? Давайте прямо сейчас отправимся в космос, в другую вселенную, на другую планету, где живет ваше заветное желание. Мы полетим на достижение вашей цели на космолетах. </a:t>
                      </a:r>
                      <a:r>
                        <a:rPr kumimoji="0" lang="ru-RU" sz="1200" b="1" kern="1200" dirty="0" smtClean="0">
                          <a:solidFill>
                            <a:schemeClr val="dk1"/>
                          </a:solidFill>
                          <a:effectLst/>
                          <a:latin typeface="+mn-lt"/>
                          <a:ea typeface="+mn-ea"/>
                          <a:cs typeface="+mn-cs"/>
                        </a:rPr>
                        <a:t> СЛАЙД 12</a:t>
                      </a:r>
                    </a:p>
                    <a:p>
                      <a:pPr algn="just">
                        <a:lnSpc>
                          <a:spcPct val="100000"/>
                        </a:lnSpc>
                        <a:spcAft>
                          <a:spcPts val="0"/>
                        </a:spcAft>
                      </a:pPr>
                      <a:r>
                        <a:rPr lang="ru-RU" sz="1200" dirty="0" smtClean="0">
                          <a:solidFill>
                            <a:srgbClr val="000000"/>
                          </a:solidFill>
                          <a:effectLst/>
                          <a:latin typeface="Times New Roman"/>
                          <a:ea typeface="Calibri"/>
                          <a:cs typeface="Times New Roman"/>
                        </a:rPr>
                        <a:t> А что нужно путешественникам в неизвестные миры – конечно карта. Вам предстоит составить карту вашего путешествия к цели.  Полем для карты у нас будут экраны ноутбуков с макетом </a:t>
                      </a:r>
                      <a:r>
                        <a:rPr lang="en-US" sz="1200" dirty="0" smtClean="0">
                          <a:solidFill>
                            <a:srgbClr val="000000"/>
                          </a:solidFill>
                          <a:effectLst/>
                          <a:latin typeface="Times New Roman"/>
                          <a:ea typeface="Calibri"/>
                          <a:cs typeface="Times New Roman"/>
                        </a:rPr>
                        <a:t>SMART</a:t>
                      </a:r>
                      <a:r>
                        <a:rPr lang="ru-RU" sz="1200" dirty="0" smtClean="0">
                          <a:solidFill>
                            <a:srgbClr val="000000"/>
                          </a:solidFill>
                          <a:effectLst/>
                          <a:latin typeface="Times New Roman"/>
                          <a:ea typeface="Calibri"/>
                          <a:cs typeface="Times New Roman"/>
                        </a:rPr>
                        <a:t>. Команда красного космолета работает с красной картой, команда синего – с синей.</a:t>
                      </a:r>
                      <a:r>
                        <a:rPr lang="ru-RU" sz="1200" baseline="0" dirty="0" smtClean="0">
                          <a:solidFill>
                            <a:srgbClr val="000000"/>
                          </a:solidFill>
                          <a:effectLst/>
                          <a:latin typeface="Times New Roman"/>
                          <a:ea typeface="Calibri"/>
                          <a:cs typeface="Times New Roman"/>
                        </a:rPr>
                        <a:t> </a:t>
                      </a:r>
                      <a:r>
                        <a:rPr lang="ru-RU" sz="1200" b="1" baseline="0" dirty="0" smtClean="0">
                          <a:solidFill>
                            <a:srgbClr val="000000"/>
                          </a:solidFill>
                          <a:effectLst/>
                          <a:latin typeface="Century Schoolbook" pitchFamily="18" charset="0"/>
                          <a:ea typeface="Calibri"/>
                          <a:cs typeface="Times New Roman"/>
                        </a:rPr>
                        <a:t>СЛАЙД 13</a:t>
                      </a:r>
                      <a:r>
                        <a:rPr kumimoji="0" lang="ru-RU" sz="1400" b="1" kern="1200" dirty="0" smtClean="0">
                          <a:solidFill>
                            <a:schemeClr val="dk1"/>
                          </a:solidFill>
                          <a:effectLst/>
                          <a:latin typeface="Century Schoolbook" pitchFamily="18" charset="0"/>
                          <a:ea typeface="+mn-ea"/>
                          <a:cs typeface="+mn-cs"/>
                        </a:rPr>
                        <a:t> </a:t>
                      </a:r>
                      <a:endParaRPr kumimoji="0" lang="ru-RU" sz="1200" b="1" kern="1200" dirty="0" smtClean="0">
                        <a:solidFill>
                          <a:schemeClr val="dk1"/>
                        </a:solidFill>
                        <a:effectLst/>
                        <a:latin typeface="Century Schoolbook" pitchFamily="18" charset="0"/>
                        <a:ea typeface="+mn-ea"/>
                        <a:cs typeface="+mn-cs"/>
                      </a:endParaRPr>
                    </a:p>
                    <a:p>
                      <a:pPr algn="just">
                        <a:lnSpc>
                          <a:spcPct val="100000"/>
                        </a:lnSpc>
                        <a:spcAft>
                          <a:spcPts val="0"/>
                        </a:spcAft>
                      </a:pPr>
                      <a:r>
                        <a:rPr lang="ru-RU" sz="1200" dirty="0" smtClean="0">
                          <a:solidFill>
                            <a:srgbClr val="000000"/>
                          </a:solidFill>
                          <a:effectLst/>
                          <a:latin typeface="Times New Roman"/>
                          <a:ea typeface="Calibri"/>
                          <a:cs typeface="Times New Roman"/>
                        </a:rPr>
                        <a:t>На экране – макет технологии </a:t>
                      </a:r>
                      <a:r>
                        <a:rPr lang="en-US" sz="1200" dirty="0" smtClean="0">
                          <a:solidFill>
                            <a:srgbClr val="000000"/>
                          </a:solidFill>
                          <a:effectLst/>
                          <a:latin typeface="Times New Roman"/>
                          <a:ea typeface="Calibri"/>
                          <a:cs typeface="Times New Roman"/>
                        </a:rPr>
                        <a:t>SMAPT</a:t>
                      </a:r>
                      <a:r>
                        <a:rPr lang="ru-RU" sz="1200" dirty="0" smtClean="0">
                          <a:solidFill>
                            <a:srgbClr val="000000"/>
                          </a:solidFill>
                          <a:effectLst/>
                          <a:latin typeface="Times New Roman"/>
                          <a:ea typeface="Calibri"/>
                          <a:cs typeface="Times New Roman"/>
                        </a:rPr>
                        <a:t>.  Вам предстоит проработать предложенную вам мечту. Заполнив блоки нужной информацией, Вы сделаете абстрактное желание конкретной целью. Возможные варианты ответов располагаются вокруг макета. Вы наводите курсор на выбранный вами ответ, левой кнопкой мыши фиксируете его и перетягивает в нужное поле. Если ответ не верный – прозвучит звуковой сигнал. </a:t>
                      </a:r>
                      <a:endParaRPr lang="ru-RU" sz="1050" dirty="0" smtClean="0">
                        <a:effectLst/>
                        <a:latin typeface="Calibri"/>
                        <a:ea typeface="Calibri"/>
                        <a:cs typeface="Times New Roman"/>
                      </a:endParaRPr>
                    </a:p>
                    <a:p>
                      <a:pPr algn="just">
                        <a:lnSpc>
                          <a:spcPct val="100000"/>
                        </a:lnSpc>
                        <a:spcAft>
                          <a:spcPts val="0"/>
                        </a:spcAft>
                      </a:pPr>
                      <a:r>
                        <a:rPr lang="ru-RU" sz="1200" dirty="0" smtClean="0">
                          <a:solidFill>
                            <a:srgbClr val="000000"/>
                          </a:solidFill>
                          <a:effectLst/>
                          <a:latin typeface="Times New Roman"/>
                          <a:ea typeface="Calibri"/>
                          <a:cs typeface="Times New Roman"/>
                        </a:rPr>
                        <a:t>Красная команда работает с мечтой – «Хочу хорошо учиться», Синяя команда с мечтой – «Хочу купить машину» и </a:t>
                      </a:r>
                      <a:r>
                        <a:rPr lang="ru-RU" sz="1200" dirty="0" smtClean="0">
                          <a:solidFill>
                            <a:srgbClr val="333333"/>
                          </a:solidFill>
                          <a:effectLst/>
                          <a:latin typeface="Times New Roman"/>
                          <a:ea typeface="Calibri"/>
                          <a:cs typeface="Times New Roman"/>
                        </a:rPr>
                        <a:t>затем презентуете результат.</a:t>
                      </a:r>
                      <a:endParaRPr lang="ru-RU" sz="1050" dirty="0" smtClean="0">
                        <a:effectLst/>
                        <a:latin typeface="Calibri"/>
                        <a:ea typeface="Calibri"/>
                        <a:cs typeface="Times New Roman"/>
                      </a:endParaRPr>
                    </a:p>
                    <a:p>
                      <a:pPr algn="just">
                        <a:lnSpc>
                          <a:spcPct val="100000"/>
                        </a:lnSpc>
                        <a:spcAft>
                          <a:spcPts val="0"/>
                        </a:spcAft>
                      </a:pPr>
                      <a:r>
                        <a:rPr lang="ru-RU" sz="1200" dirty="0" smtClean="0">
                          <a:solidFill>
                            <a:srgbClr val="333333"/>
                          </a:solidFill>
                          <a:effectLst/>
                          <a:latin typeface="Times New Roman"/>
                          <a:ea typeface="Calibri"/>
                          <a:cs typeface="Times New Roman"/>
                        </a:rPr>
                        <a:t>На выполнение работы – 5 минут.  Можете приступать. </a:t>
                      </a:r>
                      <a:endParaRPr kumimoji="0" lang="ru-RU" sz="120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50000"/>
                        </a:lnSpc>
                      </a:pPr>
                      <a:r>
                        <a:rPr lang="ru-RU" sz="1400" i="0" dirty="0" smtClean="0"/>
                        <a:t>Группа делиться на команды. Работают совместно с презентацией – прописывают</a:t>
                      </a:r>
                      <a:r>
                        <a:rPr lang="ru-RU" sz="1400" i="0" baseline="0" dirty="0" smtClean="0"/>
                        <a:t> цель с помощью технологии в подготовленном макете. Выбирают лидера для представления проделанной работы. Презентуют результаты.</a:t>
                      </a:r>
                      <a:endParaRPr lang="ru-RU" sz="1400" i="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pic>
        <p:nvPicPr>
          <p:cNvPr id="2" name="Рисунок 1"/>
          <p:cNvPicPr>
            <a:picLocks noChangeAspect="1"/>
          </p:cNvPicPr>
          <p:nvPr/>
        </p:nvPicPr>
        <p:blipFill rotWithShape="1">
          <a:blip r:embed="rId2" cstate="print">
            <a:extLst>
              <a:ext uri="{28A0092B-C50C-407E-A947-70E740481C1C}">
                <a14:useLocalDpi xmlns:a14="http://schemas.microsoft.com/office/drawing/2010/main" val="0"/>
              </a:ext>
            </a:extLst>
          </a:blip>
          <a:srcRect l="12988" r="12988"/>
          <a:stretch/>
        </p:blipFill>
        <p:spPr>
          <a:xfrm>
            <a:off x="105435" y="1906710"/>
            <a:ext cx="3045679" cy="2314378"/>
          </a:xfrm>
          <a:prstGeom prst="rect">
            <a:avLst/>
          </a:prstGeom>
          <a:ln>
            <a:noFill/>
          </a:ln>
          <a:effectLst>
            <a:softEdge rad="112500"/>
          </a:effectLst>
        </p:spPr>
      </p:pic>
      <p:sp>
        <p:nvSpPr>
          <p:cNvPr id="3" name="Прямоугольник 2"/>
          <p:cNvSpPr/>
          <p:nvPr/>
        </p:nvSpPr>
        <p:spPr>
          <a:xfrm>
            <a:off x="1599939" y="4725144"/>
            <a:ext cx="377026" cy="923330"/>
          </a:xfrm>
          <a:prstGeom prst="rect">
            <a:avLst/>
          </a:prstGeom>
          <a:noFill/>
        </p:spPr>
        <p:txBody>
          <a:bodyPr wrap="none" lIns="91440" tIns="45720" rIns="91440" bIns="45720">
            <a:spAutoFit/>
          </a:bodyPr>
          <a:lstStyle/>
          <a:p>
            <a:pPr algn="ctr"/>
            <a:r>
              <a:rPr lang="ru-RU" sz="5400" b="0" i="0" cap="none" spc="0" dirty="0" smtClean="0">
                <a:ln w="0"/>
                <a:solidFill>
                  <a:schemeClr val="accent1"/>
                </a:solidFill>
                <a:effectLst>
                  <a:outerShdw blurRad="38100" dist="25400" dir="5400000" algn="ctr" rotWithShape="0">
                    <a:srgbClr val="6E747A">
                      <a:alpha val="43000"/>
                    </a:srgbClr>
                  </a:outerShdw>
                </a:effectLst>
              </a:rPr>
              <a:t> </a:t>
            </a:r>
            <a:endParaRPr lang="ru-RU" sz="5400" b="0" cap="none" spc="0" dirty="0">
              <a:ln w="0"/>
              <a:solidFill>
                <a:schemeClr val="accent1"/>
              </a:solidFill>
              <a:effectLst>
                <a:outerShdw blurRad="38100" dist="25400" dir="5400000" algn="ctr" rotWithShape="0">
                  <a:srgbClr val="6E747A">
                    <a:alpha val="43000"/>
                  </a:srgbClr>
                </a:outerShdw>
              </a:effectLst>
            </a:endParaRPr>
          </a:p>
        </p:txBody>
      </p:sp>
      <p:pic>
        <p:nvPicPr>
          <p:cNvPr id="1026" name="Picture 2" descr="C:\Users\USER-06\Pictures\Screenshots\Снимок экрана (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8771" y="4290207"/>
            <a:ext cx="2862498" cy="215529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93598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438</TotalTime>
  <Words>1441</Words>
  <Application>Microsoft Office PowerPoint</Application>
  <PresentationFormat>Экран (4:3)</PresentationFormat>
  <Paragraphs>132</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Эркер</vt:lpstr>
      <vt:lpstr>Методическая разработка   классного часа по теме:</vt:lpstr>
      <vt:lpstr>ЦЕЛЬ:</vt:lpstr>
      <vt:lpstr>Планируемые личностные результаты:</vt:lpstr>
      <vt:lpstr>Обеспеченность занятия: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USER-06</dc:creator>
  <cp:lastModifiedBy>USER-06</cp:lastModifiedBy>
  <cp:revision>51</cp:revision>
  <cp:lastPrinted>2021-09-15T04:46:33Z</cp:lastPrinted>
  <dcterms:created xsi:type="dcterms:W3CDTF">2021-09-10T13:58:49Z</dcterms:created>
  <dcterms:modified xsi:type="dcterms:W3CDTF">2022-04-27T08:11:41Z</dcterms:modified>
</cp:coreProperties>
</file>