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title>
      <c:tx>
        <c:rich>
          <a:bodyPr/>
          <a:lstStyle/>
          <a:p>
            <a:pPr>
              <a:defRPr/>
            </a:pPr>
            <a:r>
              <a:rPr lang="ru-RU"/>
              <a:t>Группа ПИН -21</a:t>
            </a:r>
          </a:p>
        </c:rich>
      </c:tx>
      <c:layout/>
    </c:title>
    <c:view3D>
      <c:rotX val="25"/>
      <c:perspective val="0"/>
    </c:view3D>
    <c:plotArea>
      <c:layout>
        <c:manualLayout>
          <c:layoutTarget val="inner"/>
          <c:xMode val="edge"/>
          <c:yMode val="edge"/>
          <c:x val="6.2396506102939085E-2"/>
          <c:y val="0.20020581046550384"/>
          <c:w val="0.75611621665196649"/>
          <c:h val="0.701794522830796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</c:v>
                </c:pt>
                <c:pt idx="1">
                  <c:v>49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Средние показатели выраженности</a:t>
            </a:r>
            <a:r>
              <a:rPr lang="ru-RU" baseline="0"/>
              <a:t> копинг-стратегии</a:t>
            </a:r>
            <a:endParaRPr lang="ru-RU"/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4.1536769709341885E-2"/>
          <c:y val="0.11688210848643919"/>
          <c:w val="0.943031131525226"/>
          <c:h val="0.77962729658792651"/>
        </c:manualLayout>
      </c:layout>
      <c:bar3DChart>
        <c:barDir val="col"/>
        <c:grouping val="stack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50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30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20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'Лист1'!$A$2:$A$4</c:f>
              <c:strCache>
                <c:ptCount val="3"/>
                <c:pt idx="0">
                  <c:v>разрешение проблем </c:v>
                </c:pt>
                <c:pt idx="1">
                  <c:v>поиск социальной поддержки </c:v>
                </c:pt>
                <c:pt idx="2">
                  <c:v>избегание проблем 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46</c:v>
                </c:pt>
                <c:pt idx="1">
                  <c:v>38</c:v>
                </c:pt>
                <c:pt idx="2">
                  <c:v>14</c:v>
                </c:pt>
              </c:numCache>
            </c:numRef>
          </c:val>
        </c:ser>
        <c:shape val="pyramid"/>
        <c:axId val="92822144"/>
        <c:axId val="92832128"/>
        <c:axId val="0"/>
      </c:bar3DChart>
      <c:catAx>
        <c:axId val="92822144"/>
        <c:scaling>
          <c:orientation val="minMax"/>
        </c:scaling>
        <c:axPos val="b"/>
        <c:tickLblPos val="nextTo"/>
        <c:crossAx val="92832128"/>
        <c:crosses val="autoZero"/>
        <c:auto val="1"/>
        <c:lblAlgn val="ctr"/>
        <c:lblOffset val="100"/>
      </c:catAx>
      <c:valAx>
        <c:axId val="92832128"/>
        <c:scaling>
          <c:orientation val="minMax"/>
        </c:scaling>
        <c:axPos val="l"/>
        <c:majorGridlines/>
        <c:numFmt formatCode="General" sourceLinked="1"/>
        <c:tickLblPos val="nextTo"/>
        <c:crossAx val="9282214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7A183D-A3A1-49B1-9C8A-5098EDE76C76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BDC3EC1-E871-4144-A24A-509DEFD61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БЮДЖЕТНОЕ УЧРЕЖДЕНИЕ</a:t>
            </a:r>
          </a:p>
          <a:p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</a:t>
            </a:r>
          </a:p>
          <a:p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ОКРУГА – ЮГРЫ</a:t>
            </a:r>
          </a:p>
          <a:p>
            <a:r>
              <a:rPr lang="ru-RU" sz="5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«ЛАНГЕПАССКИЙ ПОЛИТЕХНИЧЕСКИЙ КОЛЛЕДЖ»</a:t>
            </a:r>
            <a:endParaRPr lang="ru-RU" sz="5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ФИЛИАЛ В ГОРОДЕ ПОКАЧИ</a:t>
            </a:r>
            <a:endParaRPr lang="ru-RU" sz="5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5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4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УЧЕБНО-ИССЛЕДОВАТЕЛЬСКАЯ </a:t>
            </a: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КОНФЕРЕНЦИЯ </a:t>
            </a:r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«Молодежь </a:t>
            </a:r>
            <a:r>
              <a:rPr lang="en-US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века: стратегия, перспективы»</a:t>
            </a:r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6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Копинг-стратегии</a:t>
            </a:r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 студентов  с различным</a:t>
            </a:r>
          </a:p>
          <a:p>
            <a:r>
              <a:rPr lang="ru-RU" sz="5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уровнем самооценки</a:t>
            </a:r>
            <a:r>
              <a:rPr lang="ru-RU" sz="5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9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УЧЕБНО-ИССЛЕДОВАТЕЛЬСКАЯ РАБОТА</a:t>
            </a:r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Выполнена </a:t>
            </a: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студентами 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ПИН-21</a:t>
            </a: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Авраменко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И.А.Мамашева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Д.М.   </a:t>
            </a:r>
          </a:p>
          <a:p>
            <a:pPr algn="r"/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 преподаватель Хакимова М.К.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г.Покачи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2022</a:t>
            </a:r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4900" dirty="0" err="1"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2022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12068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000" b="1" i="1" dirty="0" smtClean="0">
                <a:solidFill>
                  <a:srgbClr val="92D050"/>
                </a:solidFill>
              </a:rPr>
              <a:t>Рекомендации по эффективным способам борьбы со стрессом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1.Продолжайте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развивать самоконтроль. Помните, что покорять вершины помогает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вовсе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 талант или не высокий IQ, а его способность к самоконтролю. Для этого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п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рименяйте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метод осознанной медитации.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2.Выполняйте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физические упражнения, особенно уделяйте внимание командным видам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спорта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3.Поддерживайте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правильный образ жизни: сон, прием пищи, зарядка, прогулки.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4.Устраиваете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перерывы между работой. Отдых важен для продуктивной работы.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5.Чаще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представлять в подробностях, как изменится твоя жизнь, если сумеешь достичь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желаемого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Картинка должна быть очень яркая и детальная.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6.Учитесь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грамотно планировать свое время на день: свои дела разбивайте на более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мелкие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локальные задачи.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7.Расставьте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приоритеты: выделите необходимое и отсеките все лишнее.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8.Напишите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план долгосрочных (жизнь) и временных (три года) целей. Обсудите его с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родными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или друзьями.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9.Обращайтесь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за помощью и поддержкой в стрессовых ситуациях к родным и друзьям.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10.Не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завышайте значимость проблем. Умейте относиться с юмором к ситуациям.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11.Умейте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прощать себе неудачи.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12.Анализируйте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негативную ситуацию. Применяйте сделанные выводы для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улучшения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результатов. Это поможет вам в личностном росте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1614842614_13-p-fon-romashki-dlya-prezentatsii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5013176"/>
            <a:ext cx="2627784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9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БЕРЕГИТЕ СЕБЯ </a:t>
            </a:r>
            <a:endParaRPr lang="ru-RU" sz="80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13644065_62-p-fon-dlya-prezentatsii-romashki-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685" y="4365104"/>
            <a:ext cx="5429315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196752"/>
            <a:ext cx="8219256" cy="4971256"/>
          </a:xfrm>
        </p:spPr>
        <p:txBody>
          <a:bodyPr>
            <a:normAutofit fontScale="55000" lnSpcReduction="20000"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Актуальность </a:t>
            </a:r>
            <a:r>
              <a:rPr lang="ru-RU" dirty="0" smtClean="0"/>
              <a:t>выделенной проблемы обусловлена тем, что, несмотря на многочисленность исследований вопросов преодоления личностью стрессовых и критических ситуаций, к сожалению, отсутствует анализ взаимосвязи </a:t>
            </a:r>
            <a:r>
              <a:rPr lang="ru-RU" dirty="0" err="1" smtClean="0"/>
              <a:t>копинг-стратегий</a:t>
            </a:r>
            <a:r>
              <a:rPr lang="ru-RU" dirty="0" smtClean="0"/>
              <a:t> и самооценки у подростков.</a:t>
            </a:r>
          </a:p>
          <a:p>
            <a:r>
              <a:rPr lang="ru-RU" b="1" dirty="0" smtClean="0"/>
              <a:t>Цель исследования:</a:t>
            </a:r>
            <a:r>
              <a:rPr lang="ru-RU" dirty="0" smtClean="0"/>
              <a:t> выявление связи </a:t>
            </a:r>
            <a:r>
              <a:rPr lang="ru-RU" dirty="0" err="1" smtClean="0"/>
              <a:t>копинг</a:t>
            </a:r>
            <a:r>
              <a:rPr lang="ru-RU" dirty="0" smtClean="0"/>
              <a:t>- стратегий и самооценки студентов первого курса группы ПИН-21.</a:t>
            </a:r>
          </a:p>
          <a:p>
            <a:r>
              <a:rPr lang="ru-RU" b="1" dirty="0" smtClean="0"/>
              <a:t>Объект исследования:</a:t>
            </a:r>
            <a:r>
              <a:rPr lang="ru-RU" dirty="0" smtClean="0"/>
              <a:t> </a:t>
            </a:r>
            <a:r>
              <a:rPr lang="ru-RU" dirty="0" err="1" smtClean="0"/>
              <a:t>копинг</a:t>
            </a:r>
            <a:r>
              <a:rPr lang="ru-RU" dirty="0" smtClean="0"/>
              <a:t>- стратегии студентов первого курса  группы ПИН-21.</a:t>
            </a:r>
          </a:p>
          <a:p>
            <a:r>
              <a:rPr lang="ru-RU" b="1" dirty="0" smtClean="0"/>
              <a:t>Предмет исследования:</a:t>
            </a:r>
            <a:r>
              <a:rPr lang="ru-RU" dirty="0" smtClean="0"/>
              <a:t> </a:t>
            </a:r>
            <a:r>
              <a:rPr lang="ru-RU" dirty="0" err="1" smtClean="0"/>
              <a:t>копинг</a:t>
            </a:r>
            <a:r>
              <a:rPr lang="ru-RU" dirty="0" smtClean="0"/>
              <a:t>- стратеги студентов  с разным уровнем самооценки.</a:t>
            </a:r>
          </a:p>
          <a:p>
            <a:r>
              <a:rPr lang="ru-RU" b="1" dirty="0" smtClean="0"/>
              <a:t>Гипотеза исследования:</a:t>
            </a:r>
            <a:r>
              <a:rPr lang="ru-RU" dirty="0" smtClean="0"/>
              <a:t> мы предполагаем, что у </a:t>
            </a:r>
            <a:r>
              <a:rPr lang="ru-RU" dirty="0" smtClean="0"/>
              <a:t>студентов нашей группы  </a:t>
            </a:r>
            <a:r>
              <a:rPr lang="ru-RU" dirty="0" smtClean="0"/>
              <a:t>с адекватной самооценкой преобладают активные </a:t>
            </a:r>
            <a:r>
              <a:rPr lang="ru-RU" dirty="0" err="1" smtClean="0"/>
              <a:t>копинг-стратегии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Поставленная </a:t>
            </a:r>
            <a:r>
              <a:rPr lang="ru-RU" dirty="0" smtClean="0"/>
              <a:t>цель и гипотеза исследования определяют собой необходимость решения следующих </a:t>
            </a:r>
            <a:r>
              <a:rPr lang="ru-RU" b="1" dirty="0" smtClean="0"/>
              <a:t>задач:</a:t>
            </a:r>
            <a:endParaRPr lang="ru-RU" dirty="0" smtClean="0"/>
          </a:p>
          <a:p>
            <a:pPr lvl="0"/>
            <a:r>
              <a:rPr lang="ru-RU" dirty="0" smtClean="0"/>
              <a:t>сделать анализ состояния проблемы </a:t>
            </a:r>
            <a:r>
              <a:rPr lang="ru-RU" dirty="0" err="1" smtClean="0"/>
              <a:t>копинг-стратегий</a:t>
            </a:r>
            <a:r>
              <a:rPr lang="ru-RU" dirty="0" smtClean="0"/>
              <a:t> поведения подростков с различным уровнем самооценки в научной психологической литературе;</a:t>
            </a:r>
          </a:p>
          <a:p>
            <a:pPr lvl="0"/>
            <a:r>
              <a:rPr lang="ru-RU" dirty="0" smtClean="0"/>
              <a:t>выявить доминирующие </a:t>
            </a:r>
            <a:r>
              <a:rPr lang="ru-RU" dirty="0" err="1" smtClean="0"/>
              <a:t>копинг-стратегии</a:t>
            </a:r>
            <a:r>
              <a:rPr lang="ru-RU" dirty="0" smtClean="0"/>
              <a:t> у </a:t>
            </a:r>
            <a:r>
              <a:rPr lang="ru-RU" dirty="0" smtClean="0"/>
              <a:t>студентов </a:t>
            </a:r>
            <a:r>
              <a:rPr lang="ru-RU" dirty="0" smtClean="0"/>
              <a:t>с различным уровнем  самооценки;</a:t>
            </a:r>
          </a:p>
          <a:p>
            <a:pPr lvl="0"/>
            <a:r>
              <a:rPr lang="ru-RU" dirty="0" smtClean="0"/>
              <a:t>исследовать взаимосвязь уровня самооценки с </a:t>
            </a:r>
            <a:r>
              <a:rPr lang="ru-RU" dirty="0" err="1" smtClean="0"/>
              <a:t>копинг-стратегиями</a:t>
            </a:r>
            <a:r>
              <a:rPr lang="ru-RU" dirty="0" smtClean="0"/>
              <a:t> </a:t>
            </a:r>
            <a:r>
              <a:rPr lang="ru-RU" dirty="0" smtClean="0"/>
              <a:t>студентов;</a:t>
            </a:r>
            <a:endParaRPr lang="ru-RU" dirty="0" smtClean="0"/>
          </a:p>
          <a:p>
            <a:pPr lvl="0"/>
            <a:r>
              <a:rPr lang="ru-RU" dirty="0" smtClean="0"/>
              <a:t>подготовить </a:t>
            </a:r>
            <a:r>
              <a:rPr lang="ru-RU" dirty="0" smtClean="0"/>
              <a:t>рекомендации </a:t>
            </a:r>
            <a:r>
              <a:rPr lang="ru-RU" dirty="0" smtClean="0"/>
              <a:t>студентам  </a:t>
            </a:r>
            <a:r>
              <a:rPr lang="ru-RU" dirty="0" smtClean="0"/>
              <a:t>для использования </a:t>
            </a:r>
            <a:r>
              <a:rPr lang="ru-RU" dirty="0" err="1" smtClean="0"/>
              <a:t>копинг-стратегий</a:t>
            </a:r>
            <a:r>
              <a:rPr lang="ru-RU" dirty="0" smtClean="0"/>
              <a:t> в  стрессовой ситуации.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ВВЕДЕНИЕ </a:t>
            </a:r>
            <a:endParaRPr lang="ru-RU" sz="2800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Стресс — совокупность адаптационных (нормальных) реакций организма на воздействие различных неблагоприятных факторов-стрессоров.</a:t>
            </a:r>
          </a:p>
          <a:p>
            <a:endParaRPr lang="ru-RU" dirty="0"/>
          </a:p>
        </p:txBody>
      </p:sp>
      <p:pic>
        <p:nvPicPr>
          <p:cNvPr id="4" name="Рисунок 3" descr="bigstock-Scar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845234"/>
            <a:ext cx="4176464" cy="2785701"/>
          </a:xfrm>
          <a:prstGeom prst="rect">
            <a:avLst/>
          </a:prstGeom>
        </p:spPr>
      </p:pic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68960"/>
            <a:ext cx="4224469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Копинг</a:t>
            </a:r>
            <a:r>
              <a:rPr lang="ru-RU" dirty="0" smtClean="0"/>
              <a:t>, или </a:t>
            </a:r>
            <a:r>
              <a:rPr lang="ru-RU" dirty="0" err="1" smtClean="0"/>
              <a:t>копинговые</a:t>
            </a:r>
            <a:r>
              <a:rPr lang="ru-RU" dirty="0" smtClean="0"/>
              <a:t> стратегии — это определенные действия человека, направленные на </a:t>
            </a:r>
            <a:r>
              <a:rPr lang="ru-RU" dirty="0" err="1" smtClean="0"/>
              <a:t>совладание</a:t>
            </a:r>
            <a:r>
              <a:rPr lang="ru-RU" dirty="0" smtClean="0"/>
              <a:t> со стрессом.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koping-strategii-uchimsya-borots-hp15478226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852936"/>
            <a:ext cx="5147126" cy="33123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132856"/>
            <a:ext cx="3744416" cy="237626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/>
                <a:ea typeface="BatangChe"/>
              </a:rPr>
              <a:t>Самооценка подростка во многом зависит от понимания родителями его достоинств. Когда родители поддерживают его, внимательны и добры к нему, выражают свое одобрение, подросток утверждается в мысли, что он многое значит для них и для себя самого. Самооценка растет за счет собственных достижений и успехов, похвалы взрослых.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1610_html_1b35c12f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836712"/>
            <a:ext cx="4248472" cy="30963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60840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ответов по анкете «уровня самооценки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Р.В. 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Овчаровой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были выявлены следующие результаты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60848"/>
          <a:ext cx="843528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91264" cy="2304256"/>
          </a:xfrm>
        </p:spPr>
        <p:txBody>
          <a:bodyPr>
            <a:noAutofit/>
          </a:bodyPr>
          <a:lstStyle/>
          <a:p>
            <a:pPr marL="457200" indent="450215"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</a:rPr>
              <a:t>Методика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</a:rPr>
              <a:t>индикатор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Calibri"/>
              </a:rPr>
              <a:t>копинг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</a:rPr>
              <a:t> стратегий Дж.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Calibri"/>
              </a:rPr>
              <a:t>Амирхана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91264" cy="345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16"/>
                <a:gridCol w="2072816"/>
                <a:gridCol w="2072816"/>
                <a:gridCol w="2072816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Разрешение проблем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Социальная поддержка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Избегание проблем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Студенты с заниженной самооценкой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Студенты с адекватной самооценкой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30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Студенты с завышенной самооценкой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Анализ двух методик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Проведенное исследование показало, что позитивная и адекватная самооценка является психологическим фоном для реализации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копинг-стратегий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направленных на активное разрешение проблем.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 том что существует связь самооценки с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копинг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–стратегиями подтвердилась.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92D050"/>
                </a:solidFill>
              </a:rPr>
              <a:t>Заключение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1613644065_62-p-fon-dlya-prezentatsii-romashki-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987823" y="4031362"/>
            <a:ext cx="6156175" cy="282663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319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ВВЕДЕНИЕ </vt:lpstr>
      <vt:lpstr>Слайд 3</vt:lpstr>
      <vt:lpstr>Слайд 4</vt:lpstr>
      <vt:lpstr>Самооценка подростка во многом зависит от понимания родителями его достоинств. Когда родители поддерживают его, внимательны и добры к нему, выражают свое одобрение, подросток утверждается в мысли, что он многое значит для них и для себя самого. Самооценка растет за счет собственных достижений и успехов, похвалы взрослых. </vt:lpstr>
      <vt:lpstr>            Анализ ответов по анкете «уровня самооценки  Р.В. Овчаровой» были выявлены следующие результаты  </vt:lpstr>
      <vt:lpstr> Методика индикатор копинг стратегий Дж. Амирхана </vt:lpstr>
      <vt:lpstr>Анализ двух методик </vt:lpstr>
      <vt:lpstr>Заключение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dhk</dc:creator>
  <cp:lastModifiedBy>dhk</cp:lastModifiedBy>
  <cp:revision>9</cp:revision>
  <dcterms:created xsi:type="dcterms:W3CDTF">2022-04-22T17:05:31Z</dcterms:created>
  <dcterms:modified xsi:type="dcterms:W3CDTF">2022-04-23T17:29:41Z</dcterms:modified>
</cp:coreProperties>
</file>