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3" r:id="rId2"/>
    <p:sldId id="282" r:id="rId3"/>
    <p:sldId id="272" r:id="rId4"/>
    <p:sldId id="277" r:id="rId5"/>
    <p:sldId id="258" r:id="rId6"/>
    <p:sldId id="259" r:id="rId7"/>
    <p:sldId id="260" r:id="rId8"/>
    <p:sldId id="275" r:id="rId9"/>
    <p:sldId id="274" r:id="rId10"/>
    <p:sldId id="276" r:id="rId11"/>
    <p:sldId id="278" r:id="rId12"/>
    <p:sldId id="261" r:id="rId13"/>
    <p:sldId id="262" r:id="rId14"/>
    <p:sldId id="263" r:id="rId15"/>
    <p:sldId id="264" r:id="rId16"/>
    <p:sldId id="265" r:id="rId17"/>
    <p:sldId id="268" r:id="rId18"/>
    <p:sldId id="280" r:id="rId19"/>
    <p:sldId id="279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09EC-DC1A-47D9-9248-3FC99FFF15F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4E97-D955-4201-B395-39A9F4CA96C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09EC-DC1A-47D9-9248-3FC99FFF15F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4E97-D955-4201-B395-39A9F4CA9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09EC-DC1A-47D9-9248-3FC99FFF15F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4E97-D955-4201-B395-39A9F4CA9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09EC-DC1A-47D9-9248-3FC99FFF15F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4E97-D955-4201-B395-39A9F4CA96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09EC-DC1A-47D9-9248-3FC99FFF15F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4E97-D955-4201-B395-39A9F4CA9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09EC-DC1A-47D9-9248-3FC99FFF15F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4E97-D955-4201-B395-39A9F4CA96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09EC-DC1A-47D9-9248-3FC99FFF15F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4E97-D955-4201-B395-39A9F4CA96C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09EC-DC1A-47D9-9248-3FC99FFF15F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4E97-D955-4201-B395-39A9F4CA9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09EC-DC1A-47D9-9248-3FC99FFF15F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4E97-D955-4201-B395-39A9F4CA9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09EC-DC1A-47D9-9248-3FC99FFF15F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4E97-D955-4201-B395-39A9F4CA9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anose="02040502050405020303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E09EC-DC1A-47D9-9248-3FC99FFF15F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4E97-D955-4201-B395-39A9F4CA96C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64E09EC-DC1A-47D9-9248-3FC99FFF15FC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0E74E97-D955-4201-B395-39A9F4CA96C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anose="02040502050405020303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9001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33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62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jpeg"/><Relationship Id="rId18" Type="http://schemas.openxmlformats.org/officeDocument/2006/relationships/image" Target="../media/image3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12" Type="http://schemas.openxmlformats.org/officeDocument/2006/relationships/image" Target="../media/image30.jpeg"/><Relationship Id="rId17" Type="http://schemas.openxmlformats.org/officeDocument/2006/relationships/image" Target="../media/image35.jpeg"/><Relationship Id="rId2" Type="http://schemas.openxmlformats.org/officeDocument/2006/relationships/image" Target="../media/image20.jpeg"/><Relationship Id="rId16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5" Type="http://schemas.openxmlformats.org/officeDocument/2006/relationships/image" Target="../media/image33.jpeg"/><Relationship Id="rId10" Type="http://schemas.openxmlformats.org/officeDocument/2006/relationships/image" Target="../media/image28.jpeg"/><Relationship Id="rId19" Type="http://schemas.openxmlformats.org/officeDocument/2006/relationships/image" Target="../media/image37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Relationship Id="rId1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птицы\slide_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48816" y="1088184"/>
            <a:ext cx="6588224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987824" y="404664"/>
            <a:ext cx="347723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Презентация на тему: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7300" y="6237605"/>
            <a:ext cx="9785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Составила:  Курбанова С.Н. воспитатель  ГБДОУ  № 569 г.Санкт-Петербург</a:t>
            </a:r>
            <a:endParaRPr lang="ru-RU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91379" y="2922606"/>
            <a:ext cx="4107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Чем питаются птицы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8" y="3648990"/>
            <a:ext cx="1223942" cy="9179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8133" y="4399880"/>
            <a:ext cx="1277217" cy="84846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1202289" y="4907491"/>
            <a:ext cx="1277216" cy="79208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5" cstate="email"/>
          <a:srcRect/>
          <a:stretch>
            <a:fillRect/>
          </a:stretch>
        </p:blipFill>
        <p:spPr>
          <a:xfrm>
            <a:off x="3462121" y="4907491"/>
            <a:ext cx="1344413" cy="60226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608002" y="5549327"/>
            <a:ext cx="1296144" cy="73394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7" cstate="email"/>
          <a:srcRect/>
          <a:stretch>
            <a:fillRect/>
          </a:stretch>
        </p:blipFill>
        <p:spPr>
          <a:xfrm>
            <a:off x="5108615" y="5846311"/>
            <a:ext cx="1122061" cy="75104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498884" y="5809393"/>
            <a:ext cx="894536" cy="89453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7418894" y="5095644"/>
            <a:ext cx="1237168" cy="82823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5200522" y="4894421"/>
            <a:ext cx="1252106" cy="83265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7040886" y="4105639"/>
            <a:ext cx="1230154" cy="922615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5602635" y="1614830"/>
            <a:ext cx="1280981" cy="844024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13" cstate="email"/>
          <a:srcRect/>
          <a:stretch>
            <a:fillRect/>
          </a:stretch>
        </p:blipFill>
        <p:spPr>
          <a:xfrm>
            <a:off x="6384978" y="562628"/>
            <a:ext cx="1257347" cy="908153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5214705" y="300670"/>
            <a:ext cx="995731" cy="115067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2778606" y="300332"/>
            <a:ext cx="880444" cy="121399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16" cstate="email"/>
          <a:srcRect/>
          <a:stretch>
            <a:fillRect/>
          </a:stretch>
        </p:blipFill>
        <p:spPr>
          <a:xfrm>
            <a:off x="3739410" y="232331"/>
            <a:ext cx="1349692" cy="88281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7" cstate="email"/>
          <a:stretch>
            <a:fillRect/>
          </a:stretch>
        </p:blipFill>
        <p:spPr>
          <a:xfrm rot="10800000" flipH="1">
            <a:off x="1387617" y="588747"/>
            <a:ext cx="1300885" cy="975664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8" cstate="email"/>
          <a:stretch>
            <a:fillRect/>
          </a:stretch>
        </p:blipFill>
        <p:spPr>
          <a:xfrm>
            <a:off x="221189" y="5670623"/>
            <a:ext cx="1240212" cy="702787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3863790" y="1667510"/>
            <a:ext cx="155542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b="1" dirty="0" smtClean="0"/>
              <a:t>Насекомыми</a:t>
            </a:r>
            <a:endParaRPr lang="ru-RU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4742881" y="4435328"/>
            <a:ext cx="2274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Семенами растений</a:t>
            </a:r>
            <a:endParaRPr lang="ru-RU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2380991" y="4435328"/>
            <a:ext cx="1081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Ягодами</a:t>
            </a:r>
            <a:endParaRPr lang="ru-RU" b="1" dirty="0"/>
          </a:p>
        </p:txBody>
      </p:sp>
      <p:cxnSp>
        <p:nvCxnSpPr>
          <p:cNvPr id="50" name="Прямая со стрелкой 49"/>
          <p:cNvCxnSpPr/>
          <p:nvPr/>
        </p:nvCxnSpPr>
        <p:spPr>
          <a:xfrm flipV="1">
            <a:off x="4405026" y="2080320"/>
            <a:ext cx="1" cy="8582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flipH="1">
            <a:off x="3068006" y="3597046"/>
            <a:ext cx="1071946" cy="7686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>
            <a:off x="4598093" y="3597046"/>
            <a:ext cx="982019" cy="696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Рисунок 28"/>
          <p:cNvPicPr>
            <a:picLocks noChangeAspect="1"/>
          </p:cNvPicPr>
          <p:nvPr/>
        </p:nvPicPr>
        <p:blipFill>
          <a:blip r:embed="rId19" cstate="email"/>
          <a:stretch>
            <a:fillRect/>
          </a:stretch>
        </p:blipFill>
        <p:spPr>
          <a:xfrm>
            <a:off x="2496754" y="1614830"/>
            <a:ext cx="1142503" cy="8440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43808" y="116632"/>
            <a:ext cx="4047903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Куда улетают птицы?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692696"/>
            <a:ext cx="2770399" cy="18253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61484" y="683568"/>
            <a:ext cx="3238500" cy="18216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691062" y="4633745"/>
            <a:ext cx="3238500" cy="20231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79512" y="4613194"/>
            <a:ext cx="3017912" cy="2010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07704" y="2276872"/>
            <a:ext cx="58221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Л</a:t>
            </a:r>
            <a:r>
              <a:rPr lang="ru-RU" dirty="0" smtClean="0"/>
              <a:t>ес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651133" y="2333415"/>
            <a:ext cx="79541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С</a:t>
            </a:r>
            <a:r>
              <a:rPr lang="ru-RU" dirty="0" smtClean="0"/>
              <a:t>тепь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433927" y="6439212"/>
            <a:ext cx="120898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Поле, луг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505285" y="6287523"/>
            <a:ext cx="113845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Водоемы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331640" y="2738510"/>
            <a:ext cx="72368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Обычно птицы выбирают ту местность, где среда обитания</a:t>
            </a:r>
          </a:p>
          <a:p>
            <a:r>
              <a:rPr lang="ru-RU" sz="1600" dirty="0"/>
              <a:t>б</a:t>
            </a:r>
            <a:r>
              <a:rPr lang="ru-RU" sz="1600" dirty="0" smtClean="0"/>
              <a:t>удет наиболее похожа на ту, в которой они живут на Родине.</a:t>
            </a:r>
          </a:p>
          <a:p>
            <a:r>
              <a:rPr lang="ru-RU" sz="1600" dirty="0" smtClean="0"/>
              <a:t>Если постоянным местом жительства является лес, то и искать </a:t>
            </a:r>
          </a:p>
          <a:p>
            <a:r>
              <a:rPr lang="ru-RU" sz="1600" dirty="0"/>
              <a:t>п</a:t>
            </a:r>
            <a:r>
              <a:rPr lang="ru-RU" sz="1600" dirty="0" smtClean="0"/>
              <a:t>тица будет лесные зоны с более теплым климатом. Степные птицы</a:t>
            </a:r>
          </a:p>
          <a:p>
            <a:r>
              <a:rPr lang="ru-RU" sz="1600" dirty="0"/>
              <a:t>б</a:t>
            </a:r>
            <a:r>
              <a:rPr lang="ru-RU" sz="1600" dirty="0" smtClean="0"/>
              <a:t>удут искать степи, поля или луга, где они смогут поселиться в привычных</a:t>
            </a:r>
          </a:p>
          <a:p>
            <a:r>
              <a:rPr lang="ru-RU" sz="1600" dirty="0"/>
              <a:t>д</a:t>
            </a:r>
            <a:r>
              <a:rPr lang="ru-RU" sz="1600" dirty="0" smtClean="0"/>
              <a:t>ля себя условиях, и найти ту пищу, которая составляет их обычный рацион.</a:t>
            </a:r>
            <a:endParaRPr lang="ru-RU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1555384" y="980728"/>
            <a:ext cx="5889215" cy="387972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95736" y="332656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+mj-lt"/>
              </a:rPr>
              <a:t>Утка</a:t>
            </a:r>
            <a:endParaRPr lang="ru-RU" sz="3200" b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5013176"/>
            <a:ext cx="6768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Утка заселяет заболоченные места, включая небольшие водоемы (пруды) и реки. Питается  растительной пищей, насекомыми и червями. Гнезда делает на речном берегу, но не всегда около воды.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3888" y="332656"/>
            <a:ext cx="1896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Кукушка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9055" y="917431"/>
            <a:ext cx="2606739" cy="29136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4437112"/>
            <a:ext cx="3333750" cy="22574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06558" y="1220099"/>
            <a:ext cx="567931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Перед миграцией кукушка интенсивно набирает вес</a:t>
            </a:r>
          </a:p>
          <a:p>
            <a:r>
              <a:rPr lang="ru-RU" dirty="0" smtClean="0"/>
              <a:t>(прирост 100%), потому что ей придется пролететь</a:t>
            </a:r>
          </a:p>
          <a:p>
            <a:r>
              <a:rPr lang="ru-RU" dirty="0"/>
              <a:t>о</a:t>
            </a:r>
            <a:r>
              <a:rPr lang="ru-RU" dirty="0" smtClean="0"/>
              <a:t>коло 5000 км. Мигрируют кукушки преимущественно </a:t>
            </a:r>
          </a:p>
          <a:p>
            <a:r>
              <a:rPr lang="ru-RU" dirty="0" smtClean="0"/>
              <a:t>ночью, небольшими  стаями.</a:t>
            </a:r>
          </a:p>
          <a:p>
            <a:r>
              <a:rPr lang="ru-RU" dirty="0" smtClean="0"/>
              <a:t>В родные места прибывают в апреле – мае. Первыми</a:t>
            </a:r>
          </a:p>
          <a:p>
            <a:r>
              <a:rPr lang="ru-RU" dirty="0" smtClean="0"/>
              <a:t>Прилетают самцы, а через несколько дней самки.</a:t>
            </a:r>
          </a:p>
          <a:p>
            <a:r>
              <a:rPr lang="ru-RU" dirty="0" smtClean="0"/>
              <a:t>Возвращаются на те же участки, где обитали в </a:t>
            </a:r>
          </a:p>
          <a:p>
            <a:r>
              <a:rPr lang="ru-RU" dirty="0"/>
              <a:t>п</a:t>
            </a:r>
            <a:r>
              <a:rPr lang="ru-RU" dirty="0" smtClean="0"/>
              <a:t>рошлом году.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9055" y="4077072"/>
            <a:ext cx="540096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Кукушка наносит ущерб окружающей среде, разоряя</a:t>
            </a:r>
          </a:p>
          <a:p>
            <a:r>
              <a:rPr lang="ru-RU" dirty="0"/>
              <a:t>г</a:t>
            </a:r>
            <a:r>
              <a:rPr lang="ru-RU" dirty="0" smtClean="0"/>
              <a:t>незда.  Она единственная птица, которая не</a:t>
            </a:r>
          </a:p>
          <a:p>
            <a:r>
              <a:rPr lang="ru-RU" dirty="0" smtClean="0"/>
              <a:t> высиживает своих птенцов, а подкидывает их в</a:t>
            </a:r>
          </a:p>
          <a:p>
            <a:r>
              <a:rPr lang="ru-RU" dirty="0" smtClean="0"/>
              <a:t> другие гнезда. Однако польза тоже есть. </a:t>
            </a:r>
          </a:p>
          <a:p>
            <a:r>
              <a:rPr lang="ru-RU" dirty="0" smtClean="0"/>
              <a:t>Они уничтожают самых разных насекомых, </a:t>
            </a:r>
          </a:p>
          <a:p>
            <a:r>
              <a:rPr lang="ru-RU" dirty="0" smtClean="0"/>
              <a:t>которые вредны лесу. Питается гусеницами, </a:t>
            </a:r>
          </a:p>
          <a:p>
            <a:r>
              <a:rPr lang="ru-RU" dirty="0" smtClean="0"/>
              <a:t>стрекозами, жуками, мухами, улитками.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0118" y="963600"/>
            <a:ext cx="3737495" cy="28083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64088" y="4036028"/>
            <a:ext cx="3707903" cy="27067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67944" y="1412776"/>
            <a:ext cx="480945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Ласточки являются птицами, ведущими</a:t>
            </a:r>
          </a:p>
          <a:p>
            <a:r>
              <a:rPr lang="ru-RU" dirty="0" smtClean="0"/>
              <a:t>дневной образ жизни. Прилетают около </a:t>
            </a:r>
          </a:p>
          <a:p>
            <a:r>
              <a:rPr lang="ru-RU" dirty="0" smtClean="0"/>
              <a:t>середины мая. Во второй половине месяца</a:t>
            </a:r>
          </a:p>
          <a:p>
            <a:r>
              <a:rPr lang="ru-RU" dirty="0" smtClean="0"/>
              <a:t> происходит постройка гнезда и откладывание </a:t>
            </a:r>
          </a:p>
          <a:p>
            <a:r>
              <a:rPr lang="ru-RU" dirty="0" smtClean="0"/>
              <a:t>яиц.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14921" y="4036028"/>
            <a:ext cx="514916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конце июня наблюдается вылет птенцов.</a:t>
            </a:r>
          </a:p>
          <a:p>
            <a:r>
              <a:rPr lang="ru-RU" dirty="0" smtClean="0"/>
              <a:t>Массовый отлет проходит в сентябре.</a:t>
            </a:r>
          </a:p>
          <a:p>
            <a:r>
              <a:rPr lang="ru-RU" dirty="0" smtClean="0"/>
              <a:t>Питаются ласточки насекомыми: мухами, </a:t>
            </a:r>
          </a:p>
          <a:p>
            <a:r>
              <a:rPr lang="ru-RU" dirty="0"/>
              <a:t>к</a:t>
            </a:r>
            <a:r>
              <a:rPr lang="ru-RU" dirty="0" smtClean="0"/>
              <a:t>узнечиками, сверчками, стрекозами, </a:t>
            </a:r>
          </a:p>
          <a:p>
            <a:r>
              <a:rPr lang="ru-RU" dirty="0"/>
              <a:t>ж</a:t>
            </a:r>
            <a:r>
              <a:rPr lang="ru-RU" dirty="0" smtClean="0"/>
              <a:t>уками и другими летающими насекомыми.</a:t>
            </a:r>
          </a:p>
          <a:p>
            <a:r>
              <a:rPr lang="ru-RU" dirty="0" smtClean="0"/>
              <a:t>Они составляют 99% их рациона. Большинство</a:t>
            </a:r>
          </a:p>
          <a:p>
            <a:r>
              <a:rPr lang="ru-RU" dirty="0"/>
              <a:t>ж</a:t>
            </a:r>
            <a:r>
              <a:rPr lang="ru-RU" dirty="0" smtClean="0"/>
              <a:t>ертв они ловят в полете, и на лету</a:t>
            </a:r>
          </a:p>
          <a:p>
            <a:r>
              <a:rPr lang="ru-RU" dirty="0"/>
              <a:t>с</a:t>
            </a:r>
            <a:r>
              <a:rPr lang="ru-RU" dirty="0" smtClean="0"/>
              <a:t>пособны кормить своих птенцов.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317165" y="260648"/>
            <a:ext cx="20451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+mj-lt"/>
              </a:rPr>
              <a:t>Ласточка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13103" y="332656"/>
            <a:ext cx="10673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Грач</a:t>
            </a: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08104" y="4293096"/>
            <a:ext cx="3422154" cy="22814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50" y="1124744"/>
            <a:ext cx="3562098" cy="22322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39952" y="1124744"/>
            <a:ext cx="451283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Эти смышлёные птицы умеют хорошо</a:t>
            </a:r>
          </a:p>
          <a:p>
            <a:r>
              <a:rPr lang="ru-RU" dirty="0"/>
              <a:t>а</a:t>
            </a:r>
            <a:r>
              <a:rPr lang="ru-RU" dirty="0" smtClean="0"/>
              <a:t>нализировать обстановку и правильно </a:t>
            </a:r>
          </a:p>
          <a:p>
            <a:r>
              <a:rPr lang="ru-RU" dirty="0"/>
              <a:t>р</a:t>
            </a:r>
            <a:r>
              <a:rPr lang="ru-RU" dirty="0" smtClean="0"/>
              <a:t>ассчитать свои действия. Более того, грачи</a:t>
            </a:r>
          </a:p>
          <a:p>
            <a:r>
              <a:rPr lang="ru-RU" dirty="0"/>
              <a:t>м</a:t>
            </a:r>
            <a:r>
              <a:rPr lang="ru-RU" dirty="0" smtClean="0"/>
              <a:t>огут накапливать практический опыт,</a:t>
            </a:r>
          </a:p>
          <a:p>
            <a:r>
              <a:rPr lang="ru-RU" dirty="0"/>
              <a:t>з</a:t>
            </a:r>
            <a:r>
              <a:rPr lang="ru-RU" dirty="0" smtClean="0"/>
              <a:t>апоминая и отличая конкретного опасного</a:t>
            </a:r>
          </a:p>
          <a:p>
            <a:r>
              <a:rPr lang="ru-RU" dirty="0"/>
              <a:t>ч</a:t>
            </a:r>
            <a:r>
              <a:rPr lang="ru-RU" dirty="0" smtClean="0"/>
              <a:t>еловека, н-р с ружьем, от неопасного.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85750" y="3641592"/>
            <a:ext cx="524797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Для устройства гнезд грачам нужны деревья,</a:t>
            </a:r>
          </a:p>
          <a:p>
            <a:r>
              <a:rPr lang="ru-RU" dirty="0"/>
              <a:t>а</a:t>
            </a:r>
            <a:r>
              <a:rPr lang="ru-RU" dirty="0" smtClean="0"/>
              <a:t> для поиска пищи – поля, луга, открытое</a:t>
            </a:r>
          </a:p>
          <a:p>
            <a:r>
              <a:rPr lang="ru-RU" dirty="0"/>
              <a:t>п</a:t>
            </a:r>
            <a:r>
              <a:rPr lang="ru-RU" dirty="0" smtClean="0"/>
              <a:t>ространство. Питание грачей очень разнообразно:</a:t>
            </a:r>
          </a:p>
          <a:p>
            <a:r>
              <a:rPr lang="ru-RU" dirty="0"/>
              <a:t>н</a:t>
            </a:r>
            <a:r>
              <a:rPr lang="ru-RU" dirty="0" smtClean="0"/>
              <a:t>асекомые, моллюски, черви, мелкие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млекопитающие,плоды</a:t>
            </a:r>
            <a:r>
              <a:rPr lang="ru-RU" dirty="0" smtClean="0"/>
              <a:t>, падаль.</a:t>
            </a:r>
          </a:p>
          <a:p>
            <a:r>
              <a:rPr lang="ru-RU" dirty="0" smtClean="0"/>
              <a:t>Весной грач прилетает весьма рано, еще лежит</a:t>
            </a:r>
          </a:p>
          <a:p>
            <a:r>
              <a:rPr lang="ru-RU" dirty="0"/>
              <a:t>с</a:t>
            </a:r>
            <a:r>
              <a:rPr lang="ru-RU" dirty="0" smtClean="0"/>
              <a:t>нег на полях. Есть такая народная примета:</a:t>
            </a:r>
          </a:p>
          <a:p>
            <a:r>
              <a:rPr lang="ru-RU" dirty="0" smtClean="0"/>
              <a:t>«Увидел грача – весну встречай!»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7624" y="260647"/>
            <a:ext cx="17896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Скворец</a:t>
            </a: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24128" y="4237064"/>
            <a:ext cx="3233936" cy="24254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107504" y="1042415"/>
            <a:ext cx="3262312" cy="28291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84189" y="1164313"/>
            <a:ext cx="527894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Свои гнезда предпочитают строить рядом</a:t>
            </a:r>
          </a:p>
          <a:p>
            <a:r>
              <a:rPr lang="ru-RU" dirty="0" smtClean="0"/>
              <a:t> с водоемами: болотами, реками.</a:t>
            </a:r>
          </a:p>
          <a:p>
            <a:r>
              <a:rPr lang="ru-RU" dirty="0" smtClean="0"/>
              <a:t>Птицы эти – всеядны. Они любят поедать</a:t>
            </a:r>
          </a:p>
          <a:p>
            <a:r>
              <a:rPr lang="ru-RU" dirty="0"/>
              <a:t>з</a:t>
            </a:r>
            <a:r>
              <a:rPr lang="ru-RU" dirty="0" smtClean="0"/>
              <a:t>емляных червей, личинок  насекомых.</a:t>
            </a:r>
          </a:p>
          <a:p>
            <a:r>
              <a:rPr lang="ru-RU" dirty="0" smtClean="0"/>
              <a:t>Ловят бабочек, гусениц, пауков, кузнечиков,</a:t>
            </a:r>
          </a:p>
          <a:p>
            <a:r>
              <a:rPr lang="ru-RU" dirty="0"/>
              <a:t>и</a:t>
            </a:r>
            <a:r>
              <a:rPr lang="ru-RU" dirty="0" smtClean="0"/>
              <a:t> др. насекомых. Кроме животной пищи</a:t>
            </a:r>
          </a:p>
          <a:p>
            <a:r>
              <a:rPr lang="ru-RU" dirty="0"/>
              <a:t>у</a:t>
            </a:r>
            <a:r>
              <a:rPr lang="ru-RU" dirty="0" smtClean="0"/>
              <a:t>потребляют плоды и семена фруктовых и ягодных</a:t>
            </a:r>
          </a:p>
          <a:p>
            <a:r>
              <a:rPr lang="ru-RU" dirty="0"/>
              <a:t>д</a:t>
            </a:r>
            <a:r>
              <a:rPr lang="ru-RU" dirty="0" smtClean="0"/>
              <a:t>еревьев, иногда налетают на поля с зерновыми</a:t>
            </a:r>
          </a:p>
          <a:p>
            <a:r>
              <a:rPr lang="ru-RU" dirty="0"/>
              <a:t>к</a:t>
            </a:r>
            <a:r>
              <a:rPr lang="ru-RU" dirty="0" smtClean="0"/>
              <a:t>ультурами.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66754" y="4437112"/>
            <a:ext cx="539077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Скворцам угрожают хищные птицы: беркуты, орлы, </a:t>
            </a:r>
          </a:p>
          <a:p>
            <a:r>
              <a:rPr lang="ru-RU" dirty="0" smtClean="0"/>
              <a:t>сапсаны. Но и сороки с воронами могут причинять</a:t>
            </a:r>
          </a:p>
          <a:p>
            <a:r>
              <a:rPr lang="ru-RU" dirty="0"/>
              <a:t>и</a:t>
            </a:r>
            <a:r>
              <a:rPr lang="ru-RU" dirty="0" smtClean="0"/>
              <a:t>м вред, разоряя гнезда. Хищные животные, </a:t>
            </a:r>
          </a:p>
          <a:p>
            <a:r>
              <a:rPr lang="ru-RU" dirty="0"/>
              <a:t>о</a:t>
            </a:r>
            <a:r>
              <a:rPr lang="ru-RU" dirty="0" smtClean="0"/>
              <a:t>собенно кошачьи, могут добираться до гнезд,</a:t>
            </a:r>
          </a:p>
          <a:p>
            <a:r>
              <a:rPr lang="ru-RU" dirty="0"/>
              <a:t>о</a:t>
            </a:r>
            <a:r>
              <a:rPr lang="ru-RU" dirty="0" smtClean="0"/>
              <a:t>хотясь за яйцами или маленькими птенцами.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302052"/>
            <a:ext cx="15242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Зяблик</a:t>
            </a:r>
            <a:endParaRPr lang="ru-RU" sz="32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36096" y="4221088"/>
            <a:ext cx="3486933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4" y="980728"/>
            <a:ext cx="3857400" cy="2427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27984" y="1052736"/>
            <a:ext cx="466794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Стройная певчая птица размером с воробья.</a:t>
            </a:r>
          </a:p>
          <a:p>
            <a:r>
              <a:rPr lang="ru-RU" dirty="0" smtClean="0"/>
              <a:t>Водится в лесах, </a:t>
            </a:r>
            <a:r>
              <a:rPr lang="ru-RU" dirty="0" err="1" smtClean="0"/>
              <a:t>лесостепях</a:t>
            </a:r>
            <a:r>
              <a:rPr lang="ru-RU" dirty="0" smtClean="0"/>
              <a:t>, в городских</a:t>
            </a:r>
          </a:p>
          <a:p>
            <a:r>
              <a:rPr lang="ru-RU" dirty="0"/>
              <a:t>с</a:t>
            </a:r>
            <a:r>
              <a:rPr lang="ru-RU" dirty="0" smtClean="0"/>
              <a:t>кверах, парках и во дворах.  Гнездятся</a:t>
            </a:r>
          </a:p>
          <a:p>
            <a:r>
              <a:rPr lang="ru-RU" dirty="0"/>
              <a:t>п</a:t>
            </a:r>
            <a:r>
              <a:rPr lang="ru-RU" dirty="0" smtClean="0"/>
              <a:t>арами. Гнезда строят на деревьях, на высоте</a:t>
            </a:r>
          </a:p>
          <a:p>
            <a:r>
              <a:rPr lang="ru-RU" dirty="0"/>
              <a:t>о</a:t>
            </a:r>
            <a:r>
              <a:rPr lang="ru-RU" dirty="0" smtClean="0"/>
              <a:t>т 2до 4 метров. Собираясь в стаи из</a:t>
            </a:r>
          </a:p>
          <a:p>
            <a:r>
              <a:rPr lang="ru-RU" dirty="0" smtClean="0"/>
              <a:t> 40 – 50 птиц,  улетают в теплые края</a:t>
            </a:r>
          </a:p>
          <a:p>
            <a:r>
              <a:rPr lang="ru-RU" dirty="0" smtClean="0"/>
              <a:t> с сентября до конца октября. Возвращаются</a:t>
            </a:r>
          </a:p>
          <a:p>
            <a:r>
              <a:rPr lang="ru-RU" dirty="0" smtClean="0"/>
              <a:t> в конце марта, в апреле.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3789040"/>
            <a:ext cx="464915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Питаются не только насекомыми, но и с </a:t>
            </a:r>
          </a:p>
          <a:p>
            <a:r>
              <a:rPr lang="ru-RU" dirty="0"/>
              <a:t>у</a:t>
            </a:r>
            <a:r>
              <a:rPr lang="ru-RU" dirty="0" smtClean="0"/>
              <a:t>довольствием находят недавно посеянные</a:t>
            </a:r>
          </a:p>
          <a:p>
            <a:r>
              <a:rPr lang="ru-RU" dirty="0"/>
              <a:t>с</a:t>
            </a:r>
            <a:r>
              <a:rPr lang="ru-RU" dirty="0" smtClean="0"/>
              <a:t>емена. Едят также семена сорняков, мелких</a:t>
            </a:r>
          </a:p>
          <a:p>
            <a:r>
              <a:rPr lang="ru-RU" dirty="0"/>
              <a:t>ж</a:t>
            </a:r>
            <a:r>
              <a:rPr lang="ru-RU" dirty="0" smtClean="0"/>
              <a:t>учков, особенно долгоносиков, гусениц. </a:t>
            </a:r>
          </a:p>
          <a:p>
            <a:r>
              <a:rPr lang="ru-RU" dirty="0" smtClean="0"/>
              <a:t>Реже муравьев и клопов.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3848" y="125530"/>
            <a:ext cx="23212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Жаворонок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75256" y="548680"/>
            <a:ext cx="3614244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На солнце темный лес зардел,</a:t>
            </a:r>
            <a:br>
              <a:rPr lang="ru-RU" sz="1400" dirty="0"/>
            </a:br>
            <a:r>
              <a:rPr lang="ru-RU" sz="1400" dirty="0"/>
              <a:t>В долине пар белеет тонкий, </a:t>
            </a:r>
            <a:br>
              <a:rPr lang="ru-RU" sz="1400" dirty="0"/>
            </a:br>
            <a:r>
              <a:rPr lang="ru-RU" sz="1400" dirty="0"/>
              <a:t>И песню раннюю запел </a:t>
            </a:r>
            <a:br>
              <a:rPr lang="ru-RU" sz="1400" dirty="0"/>
            </a:br>
            <a:r>
              <a:rPr lang="ru-RU" sz="1400" dirty="0"/>
              <a:t>В лазури жаворонок звонкий. </a:t>
            </a:r>
            <a:br>
              <a:rPr lang="ru-RU" sz="1400" dirty="0"/>
            </a:br>
            <a:r>
              <a:rPr lang="ru-RU" sz="1400" dirty="0"/>
              <a:t>Он голосисто с вышины </a:t>
            </a:r>
            <a:br>
              <a:rPr lang="ru-RU" sz="1400" dirty="0"/>
            </a:br>
            <a:r>
              <a:rPr lang="ru-RU" sz="1400" dirty="0"/>
              <a:t>Поет, на солнышке сверкая: </a:t>
            </a:r>
            <a:br>
              <a:rPr lang="ru-RU" sz="1400" dirty="0"/>
            </a:br>
            <a:r>
              <a:rPr lang="ru-RU" sz="1400" dirty="0"/>
              <a:t>«Весна идет к нам молодая! </a:t>
            </a:r>
            <a:br>
              <a:rPr lang="ru-RU" sz="1400" dirty="0"/>
            </a:br>
            <a:r>
              <a:rPr lang="ru-RU" sz="1400" dirty="0"/>
              <a:t>Я здесь пою приход весны. </a:t>
            </a:r>
            <a:br>
              <a:rPr lang="ru-RU" sz="1400" dirty="0"/>
            </a:br>
            <a:r>
              <a:rPr lang="ru-RU" sz="1400" dirty="0"/>
              <a:t>Здесь так легко мне, так радушно </a:t>
            </a:r>
            <a:br>
              <a:rPr lang="ru-RU" sz="1400" dirty="0"/>
            </a:br>
            <a:r>
              <a:rPr lang="ru-RU" sz="1400" dirty="0"/>
              <a:t>Так беспредельно, так воздушно </a:t>
            </a:r>
            <a:br>
              <a:rPr lang="ru-RU" sz="1400" dirty="0"/>
            </a:br>
            <a:r>
              <a:rPr lang="ru-RU" sz="1400" dirty="0"/>
              <a:t>Весь Божий мир здесь вижу я </a:t>
            </a:r>
            <a:br>
              <a:rPr lang="ru-RU" sz="1400" dirty="0"/>
            </a:br>
            <a:r>
              <a:rPr lang="ru-RU" sz="1400" dirty="0"/>
              <a:t>И славит Бога песнь моя!»</a:t>
            </a:r>
            <a:br>
              <a:rPr lang="ru-RU" sz="14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400" dirty="0"/>
              <a:t>В. </a:t>
            </a:r>
            <a:r>
              <a:rPr lang="ru-RU" sz="1400" dirty="0" smtClean="0"/>
              <a:t>Жуковский</a:t>
            </a:r>
            <a:endParaRPr lang="ru-RU" sz="1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67446" y="686968"/>
            <a:ext cx="3775280" cy="2123595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17219" y="4540014"/>
            <a:ext cx="2696573" cy="2161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1330" y="2887682"/>
            <a:ext cx="5985036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Питается растительной пищей в виде семян</a:t>
            </a:r>
          </a:p>
          <a:p>
            <a:r>
              <a:rPr lang="ru-RU" dirty="0" smtClean="0"/>
              <a:t>Различных трав и злаковых растений. Для того,</a:t>
            </a:r>
          </a:p>
          <a:p>
            <a:r>
              <a:rPr lang="ru-RU" dirty="0" smtClean="0"/>
              <a:t>Чтобы твердые зерна злаковых лучше переваривались</a:t>
            </a:r>
          </a:p>
          <a:p>
            <a:r>
              <a:rPr lang="ru-RU" dirty="0" smtClean="0"/>
              <a:t>В желудке, они вместе с семенами, клюют небольшие</a:t>
            </a:r>
          </a:p>
          <a:p>
            <a:r>
              <a:rPr lang="ru-RU" dirty="0" smtClean="0"/>
              <a:t>Камешки. Летом рацион пополняется мел. Жучками,</a:t>
            </a:r>
          </a:p>
          <a:p>
            <a:r>
              <a:rPr lang="ru-RU" dirty="0" smtClean="0"/>
              <a:t>Пауками, личинками различных насекомых, куколками</a:t>
            </a:r>
          </a:p>
          <a:p>
            <a:r>
              <a:rPr lang="ru-RU" dirty="0" smtClean="0"/>
              <a:t>Бабочек. Охотятся всегда на земле. Купаются в пыли</a:t>
            </a:r>
          </a:p>
          <a:p>
            <a:r>
              <a:rPr lang="ru-RU" dirty="0" smtClean="0"/>
              <a:t> или песке, чтобы очистить оперение. Гнезда устраивают</a:t>
            </a:r>
          </a:p>
          <a:p>
            <a:r>
              <a:rPr lang="ru-RU" dirty="0" smtClean="0"/>
              <a:t>В лугах, на травяных опушках. Гнездо простое, </a:t>
            </a:r>
          </a:p>
          <a:p>
            <a:r>
              <a:rPr lang="ru-RU" dirty="0" smtClean="0"/>
              <a:t>Строится оно в ямке на земле среди травы. Отлетают </a:t>
            </a:r>
          </a:p>
          <a:p>
            <a:r>
              <a:rPr lang="ru-RU" dirty="0" smtClean="0"/>
              <a:t>На зимовку с сентября. Враги: хорьки и ласка,</a:t>
            </a:r>
          </a:p>
          <a:p>
            <a:r>
              <a:rPr lang="ru-RU" dirty="0" smtClean="0"/>
              <a:t>Горностай и лисы, а луни и вороны любят разорять гнезда,</a:t>
            </a:r>
          </a:p>
          <a:p>
            <a:r>
              <a:rPr lang="ru-RU" dirty="0" smtClean="0"/>
              <a:t>Пить яйца или поедают маленьких птенцов.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36944" y="2060848"/>
            <a:ext cx="3673826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Кто такие орнитологи?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9336" y="115923"/>
            <a:ext cx="2448272" cy="18840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115923"/>
            <a:ext cx="2714625" cy="18097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9512" y="4824536"/>
            <a:ext cx="2664296" cy="17692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228184" y="4824536"/>
            <a:ext cx="2642617" cy="18300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059832" y="4846705"/>
            <a:ext cx="2918098" cy="17249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/>
          <a:srcRect/>
          <a:stretch>
            <a:fillRect/>
          </a:stretch>
        </p:blipFill>
        <p:spPr>
          <a:xfrm>
            <a:off x="554957" y="2633488"/>
            <a:ext cx="7927848" cy="177726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261356" y="175392"/>
            <a:ext cx="2353444" cy="17650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764704"/>
            <a:ext cx="77768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b="1" dirty="0" smtClean="0"/>
              <a:t>Цель:</a:t>
            </a:r>
          </a:p>
          <a:p>
            <a:r>
              <a:rPr lang="ru-RU" dirty="0" smtClean="0"/>
              <a:t>  Дать </a:t>
            </a:r>
            <a:r>
              <a:rPr lang="ru-RU" dirty="0"/>
              <a:t>детям общее представление о многообразии перелётных </a:t>
            </a:r>
            <a:r>
              <a:rPr lang="ru-RU" dirty="0" smtClean="0"/>
              <a:t>птиц и их образе жизни.</a:t>
            </a:r>
          </a:p>
          <a:p>
            <a:endParaRPr lang="ru-RU" b="1" dirty="0" smtClean="0"/>
          </a:p>
          <a:p>
            <a:r>
              <a:rPr lang="ru-RU" b="1" dirty="0" smtClean="0"/>
              <a:t>Задачи: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Закрепить представления о пользе </a:t>
            </a:r>
            <a:r>
              <a:rPr lang="ru-RU" dirty="0" smtClean="0"/>
              <a:t>птиц;</a:t>
            </a:r>
            <a:endParaRPr lang="ru-RU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Расширять представления </a:t>
            </a:r>
            <a:r>
              <a:rPr lang="ru-RU" dirty="0"/>
              <a:t>детей о </a:t>
            </a:r>
            <a:r>
              <a:rPr lang="ru-RU" b="1" dirty="0"/>
              <a:t>перелетных птицах</a:t>
            </a:r>
            <a:r>
              <a:rPr lang="ru-RU" dirty="0"/>
              <a:t>, их образе жизни и внешнем </a:t>
            </a:r>
            <a:r>
              <a:rPr lang="ru-RU" dirty="0" smtClean="0"/>
              <a:t>виде</a:t>
            </a:r>
            <a:r>
              <a:rPr lang="ru-RU" dirty="0"/>
              <a:t>;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Формировать умение выделить </a:t>
            </a:r>
            <a:r>
              <a:rPr lang="ru-RU" dirty="0"/>
              <a:t>существенные различия </a:t>
            </a:r>
            <a:r>
              <a:rPr lang="ru-RU" dirty="0" smtClean="0"/>
              <a:t>птиц;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Развивать </a:t>
            </a:r>
            <a:r>
              <a:rPr lang="ru-RU" dirty="0"/>
              <a:t>мышление, связную речь, слуховое и зрительное внимание, </a:t>
            </a:r>
            <a:r>
              <a:rPr lang="ru-RU" dirty="0" smtClean="0"/>
              <a:t>память</a:t>
            </a:r>
            <a:r>
              <a:rPr lang="ru-RU" dirty="0"/>
              <a:t>;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Активизировать </a:t>
            </a:r>
            <a:r>
              <a:rPr lang="ru-RU" dirty="0"/>
              <a:t>словарь детей (перелётные, насекомоядные, зерноядные, хищные, водоплавающие, певчие, клином, шеренгой, дугой);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Воспитывать </a:t>
            </a:r>
            <a:r>
              <a:rPr lang="ru-RU" dirty="0"/>
              <a:t>доброе, бережное отношение к пернатым друзьям, закладывать основы экологического воспитания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35696" y="620688"/>
            <a:ext cx="58268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Значение птиц в нашей жизни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205463"/>
            <a:ext cx="792327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Трудно переоценить </a:t>
            </a:r>
            <a:r>
              <a:rPr lang="ru-RU" sz="2000" b="1" dirty="0"/>
              <a:t>значение птиц в природе</a:t>
            </a:r>
            <a:r>
              <a:rPr lang="ru-RU" sz="2000" dirty="0"/>
              <a:t>, их роль в жизни человека, ту пользу, которую они оказывают лесам, садам и огородам. Без птиц существование последних было бы почти невозможным.</a:t>
            </a:r>
          </a:p>
          <a:p>
            <a:r>
              <a:rPr lang="ru-RU" sz="2000" dirty="0"/>
              <a:t>Птицы защищают человека и животных от докучливых, а порой невыносимых насекомых, резко снижают численность быстро размножающихся вредителей</a:t>
            </a:r>
            <a:r>
              <a:rPr lang="ru-RU" sz="2000" dirty="0" smtClean="0"/>
              <a:t>.</a:t>
            </a:r>
            <a:r>
              <a:rPr lang="ru-RU" sz="2000" dirty="0"/>
              <a:t> Многие птицы, обитающие рядом с жильем человека, исполняют роль санитаров. Они истребляют мух, разносящих возбудителей различных заболеваний, и в первую очередь дизентерии. К числу этих птиц относятся, прежде всего, мухоловки и </a:t>
            </a:r>
            <a:r>
              <a:rPr lang="ru-RU" sz="2000" dirty="0" smtClean="0"/>
              <a:t>ласточки.</a:t>
            </a:r>
            <a:r>
              <a:rPr lang="ru-RU" sz="2000" dirty="0"/>
              <a:t> Птичий помёт можно использовать как полезное удобрение, способное насытить почву питательными веществами. Это далеко не все достоинства </a:t>
            </a:r>
            <a:r>
              <a:rPr lang="ru-RU" sz="2000" dirty="0" smtClean="0"/>
              <a:t>птиц.</a:t>
            </a:r>
            <a:r>
              <a:rPr lang="ru-RU" sz="2000" dirty="0"/>
              <a:t> Мы наслаждаемся пением и красотой птиц, углубляя свое общение с природой, воспитывая свои эстетические чувства. Поэтому охрана птиц — долг каждого культурного человека.</a:t>
            </a:r>
            <a:br>
              <a:rPr lang="ru-RU" sz="2000" dirty="0"/>
            </a:br>
            <a:endParaRPr lang="ru-RU" sz="2000" dirty="0"/>
          </a:p>
          <a:p>
            <a:endParaRPr lang="ru-RU" sz="1200" dirty="0"/>
          </a:p>
          <a:p>
            <a:endParaRPr lang="ru-RU" dirty="0"/>
          </a:p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5535" y="188640"/>
            <a:ext cx="8689280" cy="65169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67744" y="2726227"/>
            <a:ext cx="4896544" cy="18158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В средней полосе России насчитывается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58 видов перелетных птиц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22838" y="1844824"/>
            <a:ext cx="1429328" cy="13512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5365181"/>
            <a:ext cx="1872208" cy="12481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86160" y="188640"/>
            <a:ext cx="1822170" cy="12755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267744" y="153733"/>
            <a:ext cx="1793776" cy="13453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365193" y="5382293"/>
            <a:ext cx="2048227" cy="11521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86416" y="3418725"/>
            <a:ext cx="1398915" cy="156362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email"/>
          <a:srcRect/>
          <a:stretch>
            <a:fillRect/>
          </a:stretch>
        </p:blipFill>
        <p:spPr>
          <a:xfrm>
            <a:off x="150984" y="160671"/>
            <a:ext cx="1697795" cy="134910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7421885" y="3500434"/>
            <a:ext cx="1530281" cy="140020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7047069" y="188640"/>
            <a:ext cx="1905097" cy="142882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7099716" y="5168672"/>
            <a:ext cx="1896994" cy="154058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150984" y="1925325"/>
            <a:ext cx="1746920" cy="124000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06724" y="1316280"/>
            <a:ext cx="608892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dirty="0" smtClean="0"/>
              <a:t>дрозд</a:t>
            </a:r>
            <a:endParaRPr lang="ru-RU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2555776" y="1340464"/>
            <a:ext cx="760144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200" dirty="0" smtClean="0"/>
              <a:t>скворец</a:t>
            </a:r>
            <a:endParaRPr lang="ru-RU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5076056" y="1371276"/>
            <a:ext cx="792088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dirty="0" smtClean="0"/>
              <a:t> утка</a:t>
            </a:r>
            <a:endParaRPr lang="ru-RU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630603" y="2980660"/>
            <a:ext cx="773045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dirty="0" smtClean="0"/>
              <a:t>лебедь</a:t>
            </a:r>
            <a:endParaRPr lang="ru-RU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7099716" y="1464159"/>
            <a:ext cx="954107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200" dirty="0" smtClean="0"/>
              <a:t>трясогузка</a:t>
            </a:r>
            <a:endParaRPr lang="ru-RU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7576769" y="3074717"/>
            <a:ext cx="821059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200" dirty="0" smtClean="0"/>
              <a:t>ласточка</a:t>
            </a:r>
            <a:endParaRPr lang="ru-RU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341045" y="4762141"/>
            <a:ext cx="77457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200" dirty="0" smtClean="0"/>
              <a:t>кукушка</a:t>
            </a:r>
            <a:endParaRPr lang="ru-RU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501900" y="6474576"/>
            <a:ext cx="613715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dirty="0" smtClean="0"/>
              <a:t> грач</a:t>
            </a:r>
            <a:endParaRPr lang="ru-RU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7576769" y="4762141"/>
            <a:ext cx="660733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dirty="0" smtClean="0"/>
              <a:t>галка</a:t>
            </a:r>
            <a:endParaRPr lang="ru-RU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7965289" y="6432506"/>
            <a:ext cx="626328" cy="27675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dirty="0" smtClean="0"/>
              <a:t> аист</a:t>
            </a:r>
            <a:endParaRPr lang="ru-RU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2759240" y="6492004"/>
            <a:ext cx="958917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200" dirty="0" smtClean="0"/>
              <a:t>жаворонок</a:t>
            </a:r>
            <a:endParaRPr lang="ru-RU" sz="1200" dirty="0"/>
          </a:p>
        </p:txBody>
      </p:sp>
      <p:pic>
        <p:nvPicPr>
          <p:cNvPr id="30" name="Picture 2" descr="C:\Documents and Settings\Администратор\Рабочий стол\птицы\slide_3.jpg"/>
          <p:cNvPicPr>
            <a:picLocks noChangeAspect="1" noChangeArrowheads="1"/>
          </p:cNvPicPr>
          <p:nvPr/>
        </p:nvPicPr>
        <p:blipFill rotWithShape="1">
          <a:blip r:embed="rId13" cstate="email"/>
          <a:srcRect/>
          <a:stretch>
            <a:fillRect/>
          </a:stretch>
        </p:blipFill>
        <p:spPr bwMode="auto">
          <a:xfrm>
            <a:off x="4860032" y="5354909"/>
            <a:ext cx="1764792" cy="120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5868144" y="6395921"/>
            <a:ext cx="768159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200" dirty="0" smtClean="0"/>
              <a:t>соловей</a:t>
            </a:r>
            <a:endParaRPr lang="ru-RU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323975"/>
            <a:ext cx="7620000" cy="55340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5576" y="404664"/>
            <a:ext cx="76892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 наступлением холодов, перелетные птицы России обычно летят в Африку,</a:t>
            </a:r>
          </a:p>
          <a:p>
            <a:r>
              <a:rPr lang="ru-RU" dirty="0" smtClean="0"/>
              <a:t>Средиземноморье, Азию или Южную Европу. По пути птицы делают </a:t>
            </a:r>
          </a:p>
          <a:p>
            <a:r>
              <a:rPr lang="ru-RU" dirty="0"/>
              <a:t>н</a:t>
            </a:r>
            <a:r>
              <a:rPr lang="ru-RU" dirty="0" smtClean="0"/>
              <a:t>есколько остановок для отдыха и кормления.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340768"/>
            <a:ext cx="8216974" cy="521119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260648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 время перелета птицы собираются в стаи и вытягиваются клином – так легче преодолеть сопротивление воздуха, а также заметить хищника, например, ястреба или сокола, и подать сигнал тревоги.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Администратор\Рабочий стол\птицы\f3199.jpg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 bwMode="auto">
          <a:xfrm>
            <a:off x="395536" y="260648"/>
            <a:ext cx="8341568" cy="619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083584"/>
            <a:ext cx="6096000" cy="4076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186374"/>
            <a:ext cx="7632848" cy="8925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Где отдыхают птицы во время осенней миграции?</a:t>
            </a:r>
            <a:endParaRPr lang="ru-RU" sz="2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503" y="5301208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Как правило, пернатые останавливаются для отдыха в местах с </a:t>
            </a:r>
          </a:p>
          <a:p>
            <a:r>
              <a:rPr lang="ru-RU" dirty="0" smtClean="0"/>
              <a:t>густой растительностью с целью спрятаться от хищников.</a:t>
            </a:r>
          </a:p>
          <a:p>
            <a:r>
              <a:rPr lang="ru-RU" dirty="0" smtClean="0"/>
              <a:t>Выбирают безопасные, но очень свободные территории, лучше</a:t>
            </a:r>
          </a:p>
          <a:p>
            <a:r>
              <a:rPr lang="ru-RU" dirty="0" smtClean="0"/>
              <a:t>с высокой травой, кустарниками и деревьями.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1720" y="379989"/>
            <a:ext cx="4543360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Почему птицы улетают?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846" y="1090260"/>
            <a:ext cx="6887497" cy="40595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5229200"/>
            <a:ext cx="8136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Так как перелет в теплые края птиц связан с наступлением</a:t>
            </a:r>
          </a:p>
          <a:p>
            <a:r>
              <a:rPr lang="ru-RU" dirty="0" smtClean="0"/>
              <a:t>холодов, многие ошибочно полагают, что миграцию на юг птицы</a:t>
            </a:r>
          </a:p>
          <a:p>
            <a:r>
              <a:rPr lang="ru-RU" dirty="0"/>
              <a:t>с</a:t>
            </a:r>
            <a:r>
              <a:rPr lang="ru-RU" dirty="0" smtClean="0"/>
              <a:t>овершают по причине холода. Конечно, в этом есть доля истины,</a:t>
            </a:r>
          </a:p>
          <a:p>
            <a:r>
              <a:rPr lang="ru-RU" dirty="0"/>
              <a:t>н</a:t>
            </a:r>
            <a:r>
              <a:rPr lang="ru-RU" dirty="0" smtClean="0"/>
              <a:t>о все, же решающим фактором для перелета пернатых является недостаток пищи.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948</Words>
  <Application>Microsoft Office PowerPoint</Application>
  <PresentationFormat>Экран (4:3)</PresentationFormat>
  <Paragraphs>153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Book Antiqua</vt:lpstr>
      <vt:lpstr>Georgia</vt:lpstr>
      <vt:lpstr>Lucida Sans</vt:lpstr>
      <vt:lpstr>Times New Roman</vt:lpstr>
      <vt:lpstr>Wingdings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Парфенова И.К</dc:creator>
  <cp:lastModifiedBy>Курбановы</cp:lastModifiedBy>
  <cp:revision>51</cp:revision>
  <dcterms:created xsi:type="dcterms:W3CDTF">2015-11-03T15:15:00Z</dcterms:created>
  <dcterms:modified xsi:type="dcterms:W3CDTF">2022-04-27T10:51:08Z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AB9EC256197441878AD0DECE6C10B41C</vt:lpwstr>
  </property>
  <property fmtid="{D5CDD505-2E9C-101B-9397-08002B2CF9AE}" pid="3" name="KSOProductBuildVer">
    <vt:lpwstr>1033-11.2.0.11074</vt:lpwstr>
  </property>
</Properties>
</file>