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3C08306F-49D6-4F1A-83E1-30F7F580512B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CEE5D0D5-EF61-45BC-8B23-2FE9873609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9932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8306F-49D6-4F1A-83E1-30F7F580512B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5D0D5-EF61-45BC-8B23-2FE9873609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025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3C08306F-49D6-4F1A-83E1-30F7F580512B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CEE5D0D5-EF61-45BC-8B23-2FE9873609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9516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3C08306F-49D6-4F1A-83E1-30F7F580512B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CEE5D0D5-EF61-45BC-8B23-2FE98736093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550048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3C08306F-49D6-4F1A-83E1-30F7F580512B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CEE5D0D5-EF61-45BC-8B23-2FE9873609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83265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8306F-49D6-4F1A-83E1-30F7F580512B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5D0D5-EF61-45BC-8B23-2FE9873609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2823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8306F-49D6-4F1A-83E1-30F7F580512B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5D0D5-EF61-45BC-8B23-2FE9873609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83046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8306F-49D6-4F1A-83E1-30F7F580512B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5D0D5-EF61-45BC-8B23-2FE9873609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2892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3C08306F-49D6-4F1A-83E1-30F7F580512B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CEE5D0D5-EF61-45BC-8B23-2FE9873609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7518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8306F-49D6-4F1A-83E1-30F7F580512B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5D0D5-EF61-45BC-8B23-2FE9873609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421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3C08306F-49D6-4F1A-83E1-30F7F580512B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CEE5D0D5-EF61-45BC-8B23-2FE9873609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458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8306F-49D6-4F1A-83E1-30F7F580512B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5D0D5-EF61-45BC-8B23-2FE9873609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448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8306F-49D6-4F1A-83E1-30F7F580512B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5D0D5-EF61-45BC-8B23-2FE9873609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996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8306F-49D6-4F1A-83E1-30F7F580512B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5D0D5-EF61-45BC-8B23-2FE9873609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425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8306F-49D6-4F1A-83E1-30F7F580512B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5D0D5-EF61-45BC-8B23-2FE9873609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375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8306F-49D6-4F1A-83E1-30F7F580512B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5D0D5-EF61-45BC-8B23-2FE9873609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404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8306F-49D6-4F1A-83E1-30F7F580512B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5D0D5-EF61-45BC-8B23-2FE9873609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6119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8306F-49D6-4F1A-83E1-30F7F580512B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E5D0D5-EF61-45BC-8B23-2FE9873609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1544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2715491"/>
            <a:ext cx="9448800" cy="252152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/>
              <a:t>Санкт-Петербургское государственное бюджетное профессиональное </a:t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образовательное </a:t>
            </a:r>
            <a:r>
              <a:rPr lang="ru-RU" sz="2000" dirty="0"/>
              <a:t>учреждение «Колледж отраслевых технологий </a:t>
            </a:r>
            <a:br>
              <a:rPr lang="ru-RU" sz="2000" dirty="0"/>
            </a:br>
            <a:r>
              <a:rPr lang="ru-RU" sz="2000" dirty="0"/>
              <a:t>«Краснодеревец»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sz="2700" dirty="0"/>
              <a:t>ИССЛЕДОВАТЕЛЬСКАЯ </a:t>
            </a:r>
            <a:r>
              <a:rPr lang="ru-RU" sz="2700" dirty="0" smtClean="0"/>
              <a:t>РАБОТА</a:t>
            </a:r>
            <a:br>
              <a:rPr lang="ru-RU" sz="2700" dirty="0" smtClean="0"/>
            </a:br>
            <a:r>
              <a:rPr lang="ru-RU" sz="2700" dirty="0" smtClean="0"/>
              <a:t> </a:t>
            </a:r>
            <a:r>
              <a:rPr lang="ru-RU" sz="2700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sz="2700" dirty="0"/>
              <a:t>«Формирование общих компетенций у профессии «Мастер столярного и мебельного производства» на уроках физической культуры» </a:t>
            </a:r>
            <a:br>
              <a:rPr lang="ru-RU" sz="2700" dirty="0"/>
            </a:br>
            <a:endParaRPr lang="ru-RU" sz="27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350164"/>
            <a:ext cx="9448800" cy="95365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/>
              <a:t>Подготовил</a:t>
            </a:r>
            <a:r>
              <a:rPr lang="ru-RU" sz="2400" dirty="0" smtClean="0"/>
              <a:t>: преподаватель </a:t>
            </a:r>
            <a:r>
              <a:rPr lang="ru-RU" sz="2400" dirty="0" err="1" smtClean="0"/>
              <a:t>Барахматов</a:t>
            </a:r>
            <a:r>
              <a:rPr lang="ru-RU" sz="2400" dirty="0" smtClean="0"/>
              <a:t> В.Ф.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84770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/>
              <a:t>«Воздействие на организм обучающихся физических </a:t>
            </a:r>
            <a:r>
              <a:rPr lang="ru-RU" sz="2400" b="1" dirty="0" smtClean="0"/>
              <a:t>упражнений»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2909455"/>
            <a:ext cx="10820400" cy="3309230"/>
          </a:xfrm>
        </p:spPr>
        <p:txBody>
          <a:bodyPr/>
          <a:lstStyle/>
          <a:p>
            <a:r>
              <a:rPr lang="ru-RU" sz="2400" u="sng" dirty="0" smtClean="0"/>
              <a:t>Внутренние органы</a:t>
            </a:r>
          </a:p>
          <a:p>
            <a:r>
              <a:rPr lang="ru-RU" sz="2400" u="sng" dirty="0" smtClean="0"/>
              <a:t>Опорно-двигательный аппарат</a:t>
            </a:r>
          </a:p>
          <a:p>
            <a:r>
              <a:rPr lang="ru-RU" sz="2400" u="sng" dirty="0"/>
              <a:t>Энергетический обмен и обмен веществ</a:t>
            </a:r>
            <a:endParaRPr lang="ru-RU" sz="2400" dirty="0"/>
          </a:p>
          <a:p>
            <a:r>
              <a:rPr lang="ru-RU" sz="2400" u="sng" dirty="0"/>
              <a:t>Кровеносная система</a:t>
            </a:r>
            <a:endParaRPr lang="ru-RU" sz="2400" dirty="0"/>
          </a:p>
          <a:p>
            <a:pPr marL="0" indent="0">
              <a:buNone/>
            </a:pPr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val="3652840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2333106"/>
            <a:ext cx="10820400" cy="4024125"/>
          </a:xfrm>
        </p:spPr>
        <p:txBody>
          <a:bodyPr>
            <a:normAutofit/>
          </a:bodyPr>
          <a:lstStyle/>
          <a:p>
            <a:pPr algn="ctr"/>
            <a:endParaRPr lang="ru-RU" sz="3600" dirty="0" smtClean="0"/>
          </a:p>
          <a:p>
            <a:pPr algn="ctr"/>
            <a:r>
              <a:rPr lang="ru-RU" sz="3600" dirty="0" smtClean="0"/>
              <a:t>Спасибо за внимание!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48270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/>
              <a:t>Содержание работы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2798618"/>
            <a:ext cx="10820400" cy="3420067"/>
          </a:xfrm>
        </p:spPr>
        <p:txBody>
          <a:bodyPr/>
          <a:lstStyle/>
          <a:p>
            <a:r>
              <a:rPr lang="ru-RU" sz="2400" dirty="0"/>
              <a:t>1.</a:t>
            </a:r>
            <a:r>
              <a:rPr lang="ru-RU" sz="2400" b="1" dirty="0"/>
              <a:t> «</a:t>
            </a:r>
            <a:r>
              <a:rPr lang="ru-RU" sz="2400" dirty="0"/>
              <a:t>Федеральный Государственный образовательный стандарт среднего профессионального образования по профессии 29.01.29 «Мастер столярного и мебельного производства».</a:t>
            </a:r>
          </a:p>
          <a:p>
            <a:r>
              <a:rPr lang="ru-RU" sz="2400" dirty="0"/>
              <a:t>2. «Физическая культура в системе подготовки профессии «Мастер столярного и мебельного производства»».</a:t>
            </a:r>
          </a:p>
          <a:p>
            <a:r>
              <a:rPr lang="ru-RU" sz="2400" dirty="0"/>
              <a:t>3 «Формы и виды физических упражнений по формированию общих компетенций у учащихся».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71562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/>
              <a:t>Закон </a:t>
            </a:r>
            <a:r>
              <a:rPr lang="ru-RU" sz="3200" b="1" dirty="0"/>
              <a:t>об образовании Российской </a:t>
            </a:r>
            <a:r>
              <a:rPr lang="ru-RU" sz="3200" b="1" dirty="0" smtClean="0"/>
              <a:t>Федерации</a:t>
            </a:r>
            <a:r>
              <a:rPr lang="ru-RU" sz="3200" b="1" dirty="0"/>
              <a:t> </a:t>
            </a:r>
            <a:r>
              <a:rPr lang="ru-RU" sz="3200" b="1" dirty="0" smtClean="0"/>
              <a:t>(Статья 68) 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2424545"/>
            <a:ext cx="10820400" cy="3794140"/>
          </a:xfrm>
        </p:spPr>
        <p:txBody>
          <a:bodyPr/>
          <a:lstStyle/>
          <a:p>
            <a:r>
              <a:rPr lang="ru-RU" dirty="0"/>
              <a:t> </a:t>
            </a:r>
            <a:r>
              <a:rPr lang="ru-RU" sz="2800" dirty="0"/>
              <a:t>Среднее профессиональное образование направлено на решение задач интеллектуального, культурного и профессионального развития человека и имеет целью подготовку квалифицированных рабочих или служащих и специалистов среднего звена по всем основным направлениям общественно полезной деятельности в соответствии с потребностями общества и государства, а также удовлетворение потребностей личности в углублении и расширении </a:t>
            </a:r>
            <a:r>
              <a:rPr lang="ru-RU" sz="2800" dirty="0" smtClean="0"/>
              <a:t>образования.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18447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200" b="1" dirty="0" smtClean="0"/>
              <a:t>Федеральный </a:t>
            </a:r>
            <a:r>
              <a:rPr lang="ru-RU" sz="2200" b="1" dirty="0"/>
              <a:t>Государственный образовательный стандарт среднего профессионального образования по профессии </a:t>
            </a:r>
            <a:r>
              <a:rPr lang="ru-RU" sz="2200" b="1" dirty="0" smtClean="0"/>
              <a:t>29.01.29 </a:t>
            </a:r>
            <a:r>
              <a:rPr lang="ru-RU" sz="2200" b="1" dirty="0"/>
              <a:t>«Мастер столярного и мебельного производства</a:t>
            </a:r>
            <a:r>
              <a:rPr lang="ru-RU" sz="2200" b="1" dirty="0" smtClean="0"/>
              <a:t>»</a:t>
            </a:r>
            <a:endParaRPr lang="ru-RU" sz="2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7309" y="2286000"/>
            <a:ext cx="10820400" cy="3795526"/>
          </a:xfrm>
        </p:spPr>
        <p:txBody>
          <a:bodyPr/>
          <a:lstStyle/>
          <a:p>
            <a:r>
              <a:rPr lang="ru-RU" sz="2400" dirty="0"/>
              <a:t>Обучающийся по профессии 29.01.29 «Мастер столярного и мебельного производства готовится к следующим видам деятельности: </a:t>
            </a:r>
          </a:p>
          <a:p>
            <a:pPr marL="0" indent="0">
              <a:buNone/>
            </a:pPr>
            <a:r>
              <a:rPr lang="ru-RU" sz="2400" dirty="0" smtClean="0"/>
              <a:t>-  </a:t>
            </a:r>
            <a:r>
              <a:rPr lang="ru-RU" sz="2400" dirty="0"/>
              <a:t>Изготовление шаблонов и приспособлений. </a:t>
            </a:r>
          </a:p>
          <a:p>
            <a:pPr>
              <a:buFontTx/>
              <a:buChar char="-"/>
            </a:pPr>
            <a:r>
              <a:rPr lang="ru-RU" sz="2400" dirty="0" smtClean="0"/>
              <a:t>Изготовление </a:t>
            </a:r>
            <a:r>
              <a:rPr lang="ru-RU" sz="2400" dirty="0"/>
              <a:t>столярных и мебельных изделий. </a:t>
            </a:r>
            <a:endParaRPr lang="ru-RU" sz="2400" dirty="0" smtClean="0"/>
          </a:p>
          <a:p>
            <a:pPr>
              <a:buFontTx/>
              <a:buChar char="-"/>
            </a:pPr>
            <a:r>
              <a:rPr lang="ru-RU" sz="2400" dirty="0" smtClean="0"/>
              <a:t> </a:t>
            </a:r>
            <a:r>
              <a:rPr lang="ru-RU" sz="2400" dirty="0"/>
              <a:t>Отделка изделий из древесины. </a:t>
            </a:r>
          </a:p>
          <a:p>
            <a:pPr marL="0" indent="0">
              <a:buNone/>
            </a:pPr>
            <a:r>
              <a:rPr lang="ru-RU" sz="2400" dirty="0" smtClean="0"/>
              <a:t>-  </a:t>
            </a:r>
            <a:r>
              <a:rPr lang="ru-RU" sz="2400" dirty="0"/>
              <a:t>Сборка изделий из древесины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8153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5600" y="249383"/>
            <a:ext cx="8610600" cy="138545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/>
              <a:t>«Требования к результатам освоения программы подготовки по профессии «Мастер столярного и мебельного производства»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537855"/>
            <a:ext cx="10820400" cy="4862945"/>
          </a:xfrm>
        </p:spPr>
        <p:txBody>
          <a:bodyPr>
            <a:noAutofit/>
          </a:bodyPr>
          <a:lstStyle/>
          <a:p>
            <a:r>
              <a:rPr lang="ru-RU" sz="2000" u="sng" dirty="0"/>
              <a:t>Выпускник, освоивший программу, должен обладать общими </a:t>
            </a:r>
            <a:r>
              <a:rPr lang="ru-RU" sz="2000" u="sng" dirty="0" smtClean="0"/>
              <a:t>компетенциями:</a:t>
            </a:r>
          </a:p>
          <a:p>
            <a:r>
              <a:rPr lang="ru-RU" sz="1800" dirty="0"/>
              <a:t>ОК 1. Понимать сущность и социальную значимость будущей профессии, проявлять к ней устойчивый интерес. </a:t>
            </a:r>
          </a:p>
          <a:p>
            <a:r>
              <a:rPr lang="ru-RU" sz="1800" dirty="0"/>
              <a:t>ОК 2. Организовывать собственную деятельность, исходя из цели и способов ее достижения, определенных руководителем. </a:t>
            </a:r>
          </a:p>
          <a:p>
            <a:r>
              <a:rPr lang="ru-RU" sz="1800" dirty="0"/>
              <a:t>ОК 3. Анализировать рабочую ситуацию, осуществлять текущий и итоговый контроль, оценку и коррекцию собственной деятельности, нести ответственность за результаты своей работы. </a:t>
            </a:r>
          </a:p>
          <a:p>
            <a:r>
              <a:rPr lang="ru-RU" sz="1800" dirty="0"/>
              <a:t>ОК 4. Осуществлять поиск информации, необходимой для эффективного выполнения профессиональных задач. </a:t>
            </a:r>
          </a:p>
          <a:p>
            <a:r>
              <a:rPr lang="ru-RU" sz="1800" dirty="0"/>
              <a:t>ОК 5. Использовать информационно-коммуникационные технологии в профессиональной деятельности. </a:t>
            </a:r>
          </a:p>
          <a:p>
            <a:r>
              <a:rPr lang="ru-RU" sz="1800" dirty="0"/>
              <a:t>ОК 6. Работать в команде, эффективно общаться с коллегами, руководством, клиентами. </a:t>
            </a:r>
          </a:p>
          <a:p>
            <a:r>
              <a:rPr lang="ru-RU" sz="1800" dirty="0"/>
              <a:t>ОК 7. Исполнять воинскую обязанность, в том числе с применением полученных профессиональных знаний (для </a:t>
            </a:r>
            <a:r>
              <a:rPr lang="ru-RU" sz="1800" dirty="0" smtClean="0"/>
              <a:t>юношей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14033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/>
              <a:t>Выпускник </a:t>
            </a:r>
            <a:r>
              <a:rPr lang="ru-RU" sz="2400" b="1" dirty="0"/>
              <a:t>должен обладать профессиональными компетенциями, соответствующими видам </a:t>
            </a:r>
            <a:r>
              <a:rPr lang="ru-RU" sz="2400" b="1" dirty="0" smtClean="0"/>
              <a:t>деятельности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3089563"/>
            <a:ext cx="10820400" cy="3129121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/>
              <a:t>1. Изготовление </a:t>
            </a:r>
            <a:r>
              <a:rPr lang="ru-RU" sz="2400" dirty="0"/>
              <a:t>шаблонов и </a:t>
            </a:r>
            <a:r>
              <a:rPr lang="ru-RU" sz="2400" dirty="0" smtClean="0"/>
              <a:t>приспособлений (ПК 1.1- 1.4);</a:t>
            </a:r>
          </a:p>
          <a:p>
            <a:pPr marL="0" indent="0">
              <a:buNone/>
            </a:pPr>
            <a:r>
              <a:rPr lang="ru-RU" sz="2400" dirty="0" smtClean="0"/>
              <a:t>2. Изготовление </a:t>
            </a:r>
            <a:r>
              <a:rPr lang="ru-RU" sz="2400" dirty="0"/>
              <a:t>столярных и мебельных </a:t>
            </a:r>
            <a:r>
              <a:rPr lang="ru-RU" sz="2400" dirty="0" smtClean="0"/>
              <a:t>изделий</a:t>
            </a:r>
            <a:r>
              <a:rPr lang="ru-RU" sz="2400" dirty="0"/>
              <a:t> </a:t>
            </a:r>
            <a:r>
              <a:rPr lang="ru-RU" sz="2400" dirty="0" smtClean="0"/>
              <a:t>(ПК 2.1-2.4);</a:t>
            </a:r>
          </a:p>
          <a:p>
            <a:pPr marL="0" indent="0">
              <a:buNone/>
            </a:pPr>
            <a:r>
              <a:rPr lang="ru-RU" sz="2400" dirty="0" smtClean="0"/>
              <a:t>3. </a:t>
            </a:r>
            <a:r>
              <a:rPr lang="ru-RU" sz="2400" dirty="0"/>
              <a:t>Отделка изделий из </a:t>
            </a:r>
            <a:r>
              <a:rPr lang="ru-RU" sz="2400" dirty="0" smtClean="0"/>
              <a:t>древесины</a:t>
            </a:r>
            <a:r>
              <a:rPr lang="ru-RU" sz="2400" dirty="0"/>
              <a:t> </a:t>
            </a:r>
            <a:r>
              <a:rPr lang="ru-RU" sz="2400" dirty="0" smtClean="0"/>
              <a:t>(ПК 3.1-3.3);</a:t>
            </a:r>
          </a:p>
          <a:p>
            <a:pPr marL="0" indent="0">
              <a:buNone/>
            </a:pPr>
            <a:r>
              <a:rPr lang="ru-RU" sz="2400" dirty="0" smtClean="0"/>
              <a:t>4. </a:t>
            </a:r>
            <a:r>
              <a:rPr lang="ru-RU" sz="2400" dirty="0"/>
              <a:t>Сборка изделий из </a:t>
            </a:r>
            <a:r>
              <a:rPr lang="ru-RU" sz="2400" dirty="0" smtClean="0"/>
              <a:t>древесины (ПК 4.1-4.5).</a:t>
            </a:r>
            <a:endParaRPr lang="ru-RU" sz="24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246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/>
              <a:t>«Физическая культура в системе подготовки профессии «Мастер столярного и мебельного производства»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2729345"/>
            <a:ext cx="10820400" cy="3489340"/>
          </a:xfrm>
        </p:spPr>
        <p:txBody>
          <a:bodyPr/>
          <a:lstStyle/>
          <a:p>
            <a:r>
              <a:rPr lang="ru-RU" sz="2400" u="sng" dirty="0"/>
              <a:t>уметь: </a:t>
            </a:r>
            <a:r>
              <a:rPr lang="ru-RU" sz="2400" dirty="0"/>
              <a:t>использовать физкультурно-оздоровительную деятельность для укрепления здоровья, достижения жизненных и профессиональных целей</a:t>
            </a:r>
            <a:r>
              <a:rPr lang="ru-RU" sz="2400" dirty="0" smtClean="0"/>
              <a:t>;</a:t>
            </a:r>
          </a:p>
          <a:p>
            <a:r>
              <a:rPr lang="ru-RU" sz="2400" dirty="0" smtClean="0"/>
              <a:t> </a:t>
            </a:r>
            <a:r>
              <a:rPr lang="ru-RU" sz="2400" u="sng" dirty="0"/>
              <a:t>знать: </a:t>
            </a:r>
            <a:r>
              <a:rPr lang="ru-RU" sz="2400" dirty="0"/>
              <a:t>о роли физической культуры в общекультурном, профессиональном и социальном развитии человека; основы здорового образа жизни (ОК 2,3,6,7)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248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/>
              <a:t>«Цели и задачи учебной дисциплины «Физическая культура» при подготовке обучающихся по профессии «Мастер столярного и мебельного производства»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2770909"/>
            <a:ext cx="10820400" cy="3447776"/>
          </a:xfrm>
        </p:spPr>
        <p:txBody>
          <a:bodyPr>
            <a:normAutofit/>
          </a:bodyPr>
          <a:lstStyle/>
          <a:p>
            <a:r>
              <a:rPr lang="ru-RU" sz="2400" dirty="0"/>
              <a:t>В результате освоения дисциплины обучающийся должен обладать следующими результатами:</a:t>
            </a:r>
          </a:p>
          <a:p>
            <a:r>
              <a:rPr lang="ru-RU" sz="2400" i="1" u="sng" dirty="0" smtClean="0"/>
              <a:t>Личностными</a:t>
            </a:r>
          </a:p>
          <a:p>
            <a:r>
              <a:rPr lang="ru-RU" sz="2400" i="1" u="sng" dirty="0" err="1" smtClean="0"/>
              <a:t>Метапредметными</a:t>
            </a:r>
            <a:endParaRPr lang="ru-RU" sz="2400" dirty="0" smtClean="0"/>
          </a:p>
          <a:p>
            <a:r>
              <a:rPr lang="ru-RU" sz="2400" i="1" u="sng" dirty="0" smtClean="0"/>
              <a:t>Предметными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9026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/>
              <a:t>«Формы и виды физических упражнений по формированию общих компетенций у обучающихся</a:t>
            </a:r>
            <a:r>
              <a:rPr lang="ru-RU" sz="2400" b="1" dirty="0" smtClean="0"/>
              <a:t>»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2770909"/>
            <a:ext cx="10820400" cy="34477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Учебная дисциплина предусматривает </a:t>
            </a:r>
            <a:r>
              <a:rPr lang="ru-RU" sz="2400" dirty="0" smtClean="0"/>
              <a:t>изучение:</a:t>
            </a:r>
          </a:p>
          <a:p>
            <a:r>
              <a:rPr lang="ru-RU" sz="2400" dirty="0" smtClean="0"/>
              <a:t>- </a:t>
            </a:r>
            <a:r>
              <a:rPr lang="ru-RU" sz="2400" u="sng" dirty="0"/>
              <a:t>Теоретическая часть </a:t>
            </a:r>
            <a:endParaRPr lang="ru-RU" sz="2400" u="sng" dirty="0" smtClean="0"/>
          </a:p>
          <a:p>
            <a:pPr marL="0" indent="0">
              <a:buNone/>
            </a:pPr>
            <a:r>
              <a:rPr lang="ru-RU" sz="2400" dirty="0"/>
              <a:t>(</a:t>
            </a:r>
            <a:r>
              <a:rPr lang="ru-RU" sz="2400" dirty="0" smtClean="0"/>
              <a:t> </a:t>
            </a:r>
            <a:r>
              <a:rPr lang="ru-RU" sz="2400" dirty="0"/>
              <a:t>изучение техники безопасности на уроках в спортивном </a:t>
            </a:r>
            <a:r>
              <a:rPr lang="ru-RU" sz="2400" dirty="0" smtClean="0"/>
              <a:t>зале и</a:t>
            </a:r>
            <a:endParaRPr lang="ru-RU" sz="2400" dirty="0"/>
          </a:p>
          <a:p>
            <a:r>
              <a:rPr lang="ru-RU" sz="2400" dirty="0" smtClean="0"/>
              <a:t>современное </a:t>
            </a:r>
            <a:r>
              <a:rPr lang="ru-RU" sz="2400" dirty="0"/>
              <a:t>состояние физической культуры и </a:t>
            </a:r>
            <a:r>
              <a:rPr lang="ru-RU" sz="2400" dirty="0" smtClean="0"/>
              <a:t>спорта);</a:t>
            </a:r>
          </a:p>
          <a:p>
            <a:r>
              <a:rPr lang="ru-RU" sz="2400" dirty="0" smtClean="0"/>
              <a:t>- </a:t>
            </a:r>
            <a:r>
              <a:rPr lang="ru-RU" sz="2400" u="sng" dirty="0" smtClean="0"/>
              <a:t>Практическая часть</a:t>
            </a:r>
          </a:p>
          <a:p>
            <a:pPr marL="0" indent="0">
              <a:buNone/>
            </a:pPr>
            <a:r>
              <a:rPr lang="ru-RU" sz="2400" dirty="0" smtClean="0"/>
              <a:t>( </a:t>
            </a:r>
            <a:r>
              <a:rPr lang="ru-RU" sz="2400" dirty="0"/>
              <a:t>Лёгкая </a:t>
            </a:r>
            <a:r>
              <a:rPr lang="ru-RU" sz="2400" dirty="0" smtClean="0"/>
              <a:t>атлетика,  </a:t>
            </a:r>
            <a:r>
              <a:rPr lang="ru-RU" sz="2400" dirty="0"/>
              <a:t>с</a:t>
            </a:r>
            <a:r>
              <a:rPr lang="ru-RU" sz="2400" dirty="0" smtClean="0"/>
              <a:t>портивные игры, гимнастика, плавание)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4487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74</TotalTime>
  <Words>486</Words>
  <Application>Microsoft Office PowerPoint</Application>
  <PresentationFormat>Широкоэкранный</PresentationFormat>
  <Paragraphs>50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Century Gothic</vt:lpstr>
      <vt:lpstr>След самолета</vt:lpstr>
      <vt:lpstr>Санкт-Петербургское государственное бюджетное профессиональное   образовательное учреждение «Колледж отраслевых технологий  «Краснодеревец»     ИССЛЕДОВАТЕЛЬСКАЯ РАБОТА    «Формирование общих компетенций у профессии «Мастер столярного и мебельного производства» на уроках физической культуры»  </vt:lpstr>
      <vt:lpstr>Содержание работы</vt:lpstr>
      <vt:lpstr>Закон об образовании Российской Федерации (Статья 68) </vt:lpstr>
      <vt:lpstr>Федеральный Государственный образовательный стандарт среднего профессионального образования по профессии 29.01.29 «Мастер столярного и мебельного производства»</vt:lpstr>
      <vt:lpstr>«Требования к результатам освоения программы подготовки по профессии «Мастер столярного и мебельного производства»</vt:lpstr>
      <vt:lpstr>Выпускник должен обладать профессиональными компетенциями, соответствующими видам деятельности</vt:lpstr>
      <vt:lpstr>«Физическая культура в системе подготовки профессии «Мастер столярного и мебельного производства»</vt:lpstr>
      <vt:lpstr>«Цели и задачи учебной дисциплины «Физическая культура» при подготовке обучающихся по профессии «Мастер столярного и мебельного производства»</vt:lpstr>
      <vt:lpstr>«Формы и виды физических упражнений по формированию общих компетенций у обучающихся»</vt:lpstr>
      <vt:lpstr>«Воздействие на организм обучающихся физических упражнений»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Санкт-Петербургское государственное бюджетное профессиональное   образовательное учреждение «Колледж отраслевых технологий  «Краснодеревец»     ИССЛЕДОВАТЕЛЬСКАЯ РАБОТА    «Формирование общих компетенций у профессии «Мастер столярного и мебельного производства» на уроках физической культуры»  </dc:title>
  <dc:creator>User</dc:creator>
  <cp:lastModifiedBy>User</cp:lastModifiedBy>
  <cp:revision>13</cp:revision>
  <dcterms:created xsi:type="dcterms:W3CDTF">2022-04-19T12:35:58Z</dcterms:created>
  <dcterms:modified xsi:type="dcterms:W3CDTF">2022-04-27T08:49:39Z</dcterms:modified>
</cp:coreProperties>
</file>